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1" r:id="rId3"/>
    <p:sldId id="262" r:id="rId4"/>
    <p:sldId id="288" r:id="rId5"/>
    <p:sldId id="294" r:id="rId6"/>
    <p:sldId id="287" r:id="rId7"/>
    <p:sldId id="266" r:id="rId8"/>
    <p:sldId id="267" r:id="rId9"/>
    <p:sldId id="293" r:id="rId10"/>
    <p:sldId id="270" r:id="rId11"/>
    <p:sldId id="292" r:id="rId12"/>
    <p:sldId id="271" r:id="rId13"/>
    <p:sldId id="285" r:id="rId14"/>
    <p:sldId id="273" r:id="rId15"/>
    <p:sldId id="286" r:id="rId16"/>
    <p:sldId id="284" r:id="rId17"/>
    <p:sldId id="29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72" y="66"/>
      </p:cViewPr>
      <p:guideLst>
        <p:guide orient="horz" pos="2208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C4FC-9981-4D0E-AC6A-043951F17E2F}" type="datetimeFigureOut">
              <a:rPr lang="en-US" smtClean="0"/>
              <a:t>27-Mar-21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2FCC-8730-4104-96B1-7F3FD020B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10593"/>
      </p:ext>
    </p:extLst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C4FC-9981-4D0E-AC6A-043951F17E2F}" type="datetimeFigureOut">
              <a:rPr lang="en-US" smtClean="0"/>
              <a:t>27-Mar-21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2FCC-8730-4104-96B1-7F3FD020B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68919"/>
      </p:ext>
    </p:extLst>
  </p:cSld>
  <p:clrMapOvr>
    <a:masterClrMapping/>
  </p:clrMapOvr>
  <p:transition spd="slow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C4FC-9981-4D0E-AC6A-043951F17E2F}" type="datetimeFigureOut">
              <a:rPr lang="en-US" smtClean="0"/>
              <a:t>27-Mar-21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2FCC-8730-4104-96B1-7F3FD020B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83042"/>
      </p:ext>
    </p:extLst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C4FC-9981-4D0E-AC6A-043951F17E2F}" type="datetimeFigureOut">
              <a:rPr lang="en-US" smtClean="0"/>
              <a:t>27-Mar-21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2FCC-8730-4104-96B1-7F3FD020B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11017"/>
      </p:ext>
    </p:extLst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1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1pPr>
            <a:lvl2pPr marL="458343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2pPr>
            <a:lvl3pPr marL="916686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3pPr>
            <a:lvl4pPr marL="1375029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4pPr>
            <a:lvl5pPr marL="183337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5pPr>
            <a:lvl6pPr marL="2291715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6pPr>
            <a:lvl7pPr marL="2750058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7pPr>
            <a:lvl8pPr marL="3208401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8pPr>
            <a:lvl9pPr marL="3666744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C4FC-9981-4D0E-AC6A-043951F17E2F}" type="datetimeFigureOut">
              <a:rPr lang="en-US" smtClean="0"/>
              <a:t>27-Mar-21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2FCC-8730-4104-96B1-7F3FD020B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27206"/>
      </p:ext>
    </p:extLst>
  </p:cSld>
  <p:clrMapOvr>
    <a:masterClrMapping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C4FC-9981-4D0E-AC6A-043951F17E2F}" type="datetimeFigureOut">
              <a:rPr lang="en-US" smtClean="0"/>
              <a:t>27-Mar-21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2FCC-8730-4104-96B1-7F3FD020B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41276"/>
      </p:ext>
    </p:extLst>
  </p:cSld>
  <p:clrMapOvr>
    <a:masterClrMapping/>
  </p:clrMapOvr>
  <p:transition spd="slow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8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43" indent="0">
              <a:buNone/>
              <a:defRPr sz="2005" b="1"/>
            </a:lvl2pPr>
            <a:lvl3pPr marL="916686" indent="0">
              <a:buNone/>
              <a:defRPr sz="1805" b="1"/>
            </a:lvl3pPr>
            <a:lvl4pPr marL="1375029" indent="0">
              <a:buNone/>
              <a:defRPr sz="1604" b="1"/>
            </a:lvl4pPr>
            <a:lvl5pPr marL="1833372" indent="0">
              <a:buNone/>
              <a:defRPr sz="1604" b="1"/>
            </a:lvl5pPr>
            <a:lvl6pPr marL="2291715" indent="0">
              <a:buNone/>
              <a:defRPr sz="1604" b="1"/>
            </a:lvl6pPr>
            <a:lvl7pPr marL="2750058" indent="0">
              <a:buNone/>
              <a:defRPr sz="1604" b="1"/>
            </a:lvl7pPr>
            <a:lvl8pPr marL="3208401" indent="0">
              <a:buNone/>
              <a:defRPr sz="1604" b="1"/>
            </a:lvl8pPr>
            <a:lvl9pPr marL="3666744" indent="0">
              <a:buNone/>
              <a:defRPr sz="16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8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43" indent="0">
              <a:buNone/>
              <a:defRPr sz="2005" b="1"/>
            </a:lvl2pPr>
            <a:lvl3pPr marL="916686" indent="0">
              <a:buNone/>
              <a:defRPr sz="1805" b="1"/>
            </a:lvl3pPr>
            <a:lvl4pPr marL="1375029" indent="0">
              <a:buNone/>
              <a:defRPr sz="1604" b="1"/>
            </a:lvl4pPr>
            <a:lvl5pPr marL="1833372" indent="0">
              <a:buNone/>
              <a:defRPr sz="1604" b="1"/>
            </a:lvl5pPr>
            <a:lvl6pPr marL="2291715" indent="0">
              <a:buNone/>
              <a:defRPr sz="1604" b="1"/>
            </a:lvl6pPr>
            <a:lvl7pPr marL="2750058" indent="0">
              <a:buNone/>
              <a:defRPr sz="1604" b="1"/>
            </a:lvl7pPr>
            <a:lvl8pPr marL="3208401" indent="0">
              <a:buNone/>
              <a:defRPr sz="1604" b="1"/>
            </a:lvl8pPr>
            <a:lvl9pPr marL="3666744" indent="0">
              <a:buNone/>
              <a:defRPr sz="16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C4FC-9981-4D0E-AC6A-043951F17E2F}" type="datetimeFigureOut">
              <a:rPr lang="en-US" smtClean="0"/>
              <a:t>27-Mar-21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2FCC-8730-4104-96B1-7F3FD020B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44905"/>
      </p:ext>
    </p:extLst>
  </p:cSld>
  <p:clrMapOvr>
    <a:masterClrMapping/>
  </p:clrMapOvr>
  <p:transition spd="slow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C4FC-9981-4D0E-AC6A-043951F17E2F}" type="datetimeFigureOut">
              <a:rPr lang="en-US" smtClean="0"/>
              <a:t>27-Mar-21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2FCC-8730-4104-96B1-7F3FD020B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64507"/>
      </p:ext>
    </p:extLst>
  </p:cSld>
  <p:clrMapOvr>
    <a:masterClrMapping/>
  </p:clrMapOvr>
  <p:transition spd="slow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C4FC-9981-4D0E-AC6A-043951F17E2F}" type="datetimeFigureOut">
              <a:rPr lang="en-US" smtClean="0"/>
              <a:t>27-Mar-21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2FCC-8730-4104-96B1-7F3FD020B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48022"/>
      </p:ext>
    </p:extLst>
  </p:cSld>
  <p:clrMapOvr>
    <a:masterClrMapping/>
  </p:clrMapOvr>
  <p:transition spd="slow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6" cy="5853113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4"/>
            </a:lvl1pPr>
            <a:lvl2pPr marL="458343" indent="0">
              <a:buNone/>
              <a:defRPr sz="1203"/>
            </a:lvl2pPr>
            <a:lvl3pPr marL="916686" indent="0">
              <a:buNone/>
              <a:defRPr sz="1003"/>
            </a:lvl3pPr>
            <a:lvl4pPr marL="1375029" indent="0">
              <a:buNone/>
              <a:defRPr sz="902"/>
            </a:lvl4pPr>
            <a:lvl5pPr marL="1833372" indent="0">
              <a:buNone/>
              <a:defRPr sz="902"/>
            </a:lvl5pPr>
            <a:lvl6pPr marL="2291715" indent="0">
              <a:buNone/>
              <a:defRPr sz="902"/>
            </a:lvl6pPr>
            <a:lvl7pPr marL="2750058" indent="0">
              <a:buNone/>
              <a:defRPr sz="902"/>
            </a:lvl7pPr>
            <a:lvl8pPr marL="3208401" indent="0">
              <a:buNone/>
              <a:defRPr sz="902"/>
            </a:lvl8pPr>
            <a:lvl9pPr marL="3666744" indent="0">
              <a:buNone/>
              <a:defRPr sz="9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C4FC-9981-4D0E-AC6A-043951F17E2F}" type="datetimeFigureOut">
              <a:rPr lang="en-US" smtClean="0"/>
              <a:t>27-Mar-21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2FCC-8730-4104-96B1-7F3FD020B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6964"/>
      </p:ext>
    </p:extLst>
  </p:cSld>
  <p:clrMapOvr>
    <a:masterClrMapping/>
  </p:clrMapOvr>
  <p:transition spd="slow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8"/>
            </a:lvl1pPr>
            <a:lvl2pPr marL="458343" indent="0">
              <a:buNone/>
              <a:defRPr sz="2807"/>
            </a:lvl2pPr>
            <a:lvl3pPr marL="916686" indent="0">
              <a:buNone/>
              <a:defRPr sz="2406"/>
            </a:lvl3pPr>
            <a:lvl4pPr marL="1375029" indent="0">
              <a:buNone/>
              <a:defRPr sz="2005"/>
            </a:lvl4pPr>
            <a:lvl5pPr marL="1833372" indent="0">
              <a:buNone/>
              <a:defRPr sz="2005"/>
            </a:lvl5pPr>
            <a:lvl6pPr marL="2291715" indent="0">
              <a:buNone/>
              <a:defRPr sz="2005"/>
            </a:lvl6pPr>
            <a:lvl7pPr marL="2750058" indent="0">
              <a:buNone/>
              <a:defRPr sz="2005"/>
            </a:lvl7pPr>
            <a:lvl8pPr marL="3208401" indent="0">
              <a:buNone/>
              <a:defRPr sz="2005"/>
            </a:lvl8pPr>
            <a:lvl9pPr marL="3666744" indent="0">
              <a:buNone/>
              <a:defRPr sz="200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4"/>
            </a:lvl1pPr>
            <a:lvl2pPr marL="458343" indent="0">
              <a:buNone/>
              <a:defRPr sz="1203"/>
            </a:lvl2pPr>
            <a:lvl3pPr marL="916686" indent="0">
              <a:buNone/>
              <a:defRPr sz="1003"/>
            </a:lvl3pPr>
            <a:lvl4pPr marL="1375029" indent="0">
              <a:buNone/>
              <a:defRPr sz="902"/>
            </a:lvl4pPr>
            <a:lvl5pPr marL="1833372" indent="0">
              <a:buNone/>
              <a:defRPr sz="902"/>
            </a:lvl5pPr>
            <a:lvl6pPr marL="2291715" indent="0">
              <a:buNone/>
              <a:defRPr sz="902"/>
            </a:lvl6pPr>
            <a:lvl7pPr marL="2750058" indent="0">
              <a:buNone/>
              <a:defRPr sz="902"/>
            </a:lvl7pPr>
            <a:lvl8pPr marL="3208401" indent="0">
              <a:buNone/>
              <a:defRPr sz="902"/>
            </a:lvl8pPr>
            <a:lvl9pPr marL="3666744" indent="0">
              <a:buNone/>
              <a:defRPr sz="9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C4FC-9981-4D0E-AC6A-043951F17E2F}" type="datetimeFigureOut">
              <a:rPr lang="en-US" smtClean="0"/>
              <a:t>27-Mar-21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2FCC-8730-4104-96B1-7F3FD020B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11303"/>
      </p:ext>
    </p:extLst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BC4FC-9981-4D0E-AC6A-043951F17E2F}" type="datetimeFigureOut">
              <a:rPr lang="en-US" smtClean="0"/>
              <a:t>27-Mar-21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32FCC-8730-4104-96B1-7F3FD020B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2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lu"/>
  </p:transition>
  <p:txStyles>
    <p:titleStyle>
      <a:lvl1pPr algn="ctr" defTabSz="916686" rtl="0" eaLnBrk="1" latinLnBrk="0" hangingPunct="1"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757" indent="-343757" algn="l" defTabSz="916686" rtl="0" eaLnBrk="1" latinLnBrk="0" hangingPunct="1">
        <a:spcBef>
          <a:spcPct val="20000"/>
        </a:spcBef>
        <a:buFont typeface="Arial" pitchFamily="34" charset="0"/>
        <a:buChar char="•"/>
        <a:defRPr sz="3208" kern="1200">
          <a:solidFill>
            <a:schemeClr val="tx1"/>
          </a:solidFill>
          <a:latin typeface="+mn-lt"/>
          <a:ea typeface="+mn-ea"/>
          <a:cs typeface="+mn-cs"/>
        </a:defRPr>
      </a:lvl1pPr>
      <a:lvl2pPr marL="744807" indent="-286464" algn="l" defTabSz="916686" rtl="0" eaLnBrk="1" latinLnBrk="0" hangingPunct="1">
        <a:spcBef>
          <a:spcPct val="20000"/>
        </a:spcBef>
        <a:buFont typeface="Arial" pitchFamily="34" charset="0"/>
        <a:buChar char="–"/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145858" indent="-229172" algn="l" defTabSz="916686" rtl="0" eaLnBrk="1" latinLnBrk="0" hangingPunct="1">
        <a:spcBef>
          <a:spcPct val="20000"/>
        </a:spcBef>
        <a:buFont typeface="Arial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3pPr>
      <a:lvl4pPr marL="1604201" indent="-229172" algn="l" defTabSz="916686" rtl="0" eaLnBrk="1" latinLnBrk="0" hangingPunct="1">
        <a:spcBef>
          <a:spcPct val="20000"/>
        </a:spcBef>
        <a:buFont typeface="Arial" pitchFamily="34" charset="0"/>
        <a:buChar char="–"/>
        <a:defRPr sz="20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544" indent="-229172" algn="l" defTabSz="916686" rtl="0" eaLnBrk="1" latinLnBrk="0" hangingPunct="1">
        <a:spcBef>
          <a:spcPct val="20000"/>
        </a:spcBef>
        <a:buFont typeface="Arial" pitchFamily="34" charset="0"/>
        <a:buChar char="»"/>
        <a:defRPr sz="2005" kern="1200">
          <a:solidFill>
            <a:schemeClr val="tx1"/>
          </a:solidFill>
          <a:latin typeface="+mn-lt"/>
          <a:ea typeface="+mn-ea"/>
          <a:cs typeface="+mn-cs"/>
        </a:defRPr>
      </a:lvl5pPr>
      <a:lvl6pPr marL="2520887" indent="-229172" algn="l" defTabSz="916686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230" indent="-229172" algn="l" defTabSz="916686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573" indent="-229172" algn="l" defTabSz="916686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5916" indent="-229172" algn="l" defTabSz="916686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43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686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029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372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715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058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401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6744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4.wdp"/><Relationship Id="rId1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2.wdp"/><Relationship Id="rId3" Type="http://schemas.microsoft.com/office/2007/relationships/hdphoto" Target="../media/hdphoto7.wdp"/><Relationship Id="rId7" Type="http://schemas.microsoft.com/office/2007/relationships/hdphoto" Target="../media/hdphoto9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10.wdp"/><Relationship Id="rId1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echanics.stackexchange.com/questions/26623/what-is-a-tap-and-die-set-and-how-do-i-use-them" TargetMode="External"/><Relationship Id="rId5" Type="http://schemas.microsoft.com/office/2007/relationships/hdphoto" Target="../media/hdphoto13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19.wdp"/><Relationship Id="rId3" Type="http://schemas.microsoft.com/office/2007/relationships/hdphoto" Target="../media/hdphoto14.wdp"/><Relationship Id="rId7" Type="http://schemas.microsoft.com/office/2007/relationships/hdphoto" Target="../media/hdphoto16.wdp"/><Relationship Id="rId12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18.wdp"/><Relationship Id="rId5" Type="http://schemas.microsoft.com/office/2007/relationships/hdphoto" Target="../media/hdphoto15.wdp"/><Relationship Id="rId15" Type="http://schemas.microsoft.com/office/2007/relationships/hdphoto" Target="../media/hdphoto20.wdp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microsoft.com/office/2007/relationships/hdphoto" Target="../media/hdphoto17.wdp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 - Cop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381" y="1519275"/>
            <a:ext cx="3934829" cy="3475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2047384" y="1366497"/>
            <a:ext cx="1835491" cy="265344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bn-IN" sz="16642" b="1" spc="150" dirty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2406" dirty="0">
              <a:ln w="11430">
                <a:solidFill>
                  <a:srgbClr val="C00000"/>
                </a:solidFill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7669" y="1366497"/>
            <a:ext cx="1187879" cy="265344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bn-IN" sz="16642" b="1" spc="150" dirty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2406" dirty="0">
              <a:ln w="11430">
                <a:solidFill>
                  <a:srgbClr val="C00000"/>
                </a:solidFill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61953" y="4040112"/>
            <a:ext cx="1406427" cy="265344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bn-IN" sz="16642" b="1" spc="150" dirty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2406" dirty="0">
              <a:ln w="11430">
                <a:solidFill>
                  <a:srgbClr val="C00000"/>
                </a:solidFill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67424" y="3963723"/>
            <a:ext cx="1843526" cy="265344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lvl="0" algn="ctr"/>
            <a:r>
              <a:rPr lang="bn-IN" sz="16642" b="1" spc="150" dirty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 </a:t>
            </a:r>
            <a:endParaRPr lang="en-US" sz="16642" b="1" spc="150" dirty="0">
              <a:ln w="11430">
                <a:solidFill>
                  <a:srgbClr val="C00000"/>
                </a:solidFill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44147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7 -4.07407E-6 L 0.09696 -0.215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8" y="-107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22 -4.07407E-6 L -0.28527 -0.2150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1" y="-1076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32 -0.00625 L 0.29049 -0.599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8" y="-2965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8 -0.00416 L -0.07725 -0.585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-2909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34644" y="457200"/>
            <a:ext cx="3925888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ডাই ভেঙ্গে কারণ</a:t>
            </a:r>
            <a:endParaRPr lang="en-US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97088" y="1828800"/>
            <a:ext cx="8000999" cy="37240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ডাই স্টক এক হাত দিয়ে ঘুরালে ।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প্রয়োজনে লুব্রিক্যান্ট ব্যবহার না করলে।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ডাই ঘুরাবার সময় ডাইস্টক ভূমির সমান্তরাল না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থাকলে।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ডাই দ্বারা থ্রেড কাঁটার  সময় কিছুক্ষন পর পর ডাই স্টককে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বাম দিকে না ঘুরালে চিপ আটকে ডাই ভেঙ্গে যায়।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81730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EA0BA01-1DD2-4D8A-A641-8C638592E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225273"/>
              </p:ext>
            </p:extLst>
          </p:nvPr>
        </p:nvGraphicFramePr>
        <p:xfrm>
          <a:off x="192088" y="1524000"/>
          <a:ext cx="11811000" cy="493454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0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1581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ডাই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667" marR="91667" marT="45833" marB="458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ট্যাপ</a:t>
                      </a:r>
                      <a:r>
                        <a:rPr lang="bn-IN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667" marR="91667" marT="45833" marB="4583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7396">
                <a:tc>
                  <a:txBody>
                    <a:bodyPr/>
                    <a:lstStyle/>
                    <a:p>
                      <a:pPr algn="l"/>
                      <a:r>
                        <a:rPr kumimoji="0" lang="bn-IN" sz="3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১) গোলাকার বস্তুর বাহিরে স্ক্রু-থ্রেড বা প্যাঁচ উৎপন্ন করতে ব্যবহার করা হয়।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667" marR="91667" marT="45833" marB="4583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bn-IN" sz="3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১) গোলাকার বস্তুর  ছিদ্রের ভিতরে স্ক্রু-থ্রেড বা প্যাঁচ উৎপন্ন করতে ব্যবহার করা 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667" marR="91667" marT="45833" marB="4583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4194">
                <a:tc>
                  <a:txBody>
                    <a:bodyPr/>
                    <a:lstStyle/>
                    <a:p>
                      <a:pPr algn="l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২) ডাই</a:t>
                      </a:r>
                      <a:r>
                        <a:rPr lang="bn-IN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সেটে একটি ডাই থাকে।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667" marR="91667" marT="45833" marB="45833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3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২) ট্যাপ সেটে ৩টি ট্যাপ থাকে। </a:t>
                      </a:r>
                      <a:endParaRPr kumimoji="0" lang="en-US" sz="36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667" marR="91667" marT="45833" marB="4583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1376">
                <a:tc>
                  <a:txBody>
                    <a:bodyPr/>
                    <a:lstStyle/>
                    <a:p>
                      <a:pPr algn="l"/>
                      <a:r>
                        <a:rPr kumimoji="0" lang="bn-IN" sz="3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৩) এটা চ্যাপ্টা হয়। 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667" marR="91667" marT="45833" marB="4583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bn-IN" sz="3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৩) এর শ্যাংক অংশ গোল এবং মাথা বর্গাকার হয়। 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667" marR="91667" marT="45833" marB="4583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149DC3A-7E1B-496B-85AD-8AF24FE74E56}"/>
              </a:ext>
            </a:extLst>
          </p:cNvPr>
          <p:cNvSpPr/>
          <p:nvPr/>
        </p:nvSpPr>
        <p:spPr>
          <a:xfrm>
            <a:off x="3326210" y="304800"/>
            <a:ext cx="554275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ডাই 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ট্যাপ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95183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73108" y="228600"/>
            <a:ext cx="2048959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bn-IN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ডাই স্টক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954088" y="3276600"/>
            <a:ext cx="10287000" cy="25160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সলিড ও অ্যাডজাস্টেবল  এই দুই রকম ডাইকে ঘুরানোর  জন্য হাতল ওলা এক প্রকার টুলস ব্যবহার করা হয় । এই টুলসের মাঝখানে ডাই বসানো যায় এই প্রকার টুলসকেই  ডাই স্টক বলা হয়। </a:t>
            </a:r>
            <a:endParaRPr lang="en-US" sz="1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0" b="95847" l="6061" r="99545">
                        <a14:foregroundMark x1="82121" y1="22364" x2="98182" y2="13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5" t="6130"/>
          <a:stretch/>
        </p:blipFill>
        <p:spPr bwMode="auto">
          <a:xfrm>
            <a:off x="3276600" y="1262276"/>
            <a:ext cx="5486400" cy="2611865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81730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995474" y="4495800"/>
            <a:ext cx="4204228" cy="70964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1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ডাই এর কাজ কি?  </a:t>
            </a:r>
            <a:endParaRPr lang="en-US" sz="401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" descr="C:\Users\MD NAZRUL ISLAM\Desktop\indexfdgfhgjhftgdrfedfdhgfh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471" y="1828800"/>
            <a:ext cx="4506233" cy="253333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D230163-B524-4030-9E98-B6EA0F229B1F}"/>
              </a:ext>
            </a:extLst>
          </p:cNvPr>
          <p:cNvSpPr txBox="1"/>
          <p:nvPr/>
        </p:nvSpPr>
        <p:spPr>
          <a:xfrm>
            <a:off x="4535488" y="533400"/>
            <a:ext cx="31242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75677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D NAZRUL ISLAM\Desktop\images4yr4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257" y="1655343"/>
            <a:ext cx="5330662" cy="35473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56613" y="5257800"/>
            <a:ext cx="588195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ডাই এবং ট্যাপের মধ্যে পার্থক্য কী?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666E17-740C-4D33-8F0D-F11B486B4316}"/>
              </a:ext>
            </a:extLst>
          </p:cNvPr>
          <p:cNvSpPr/>
          <p:nvPr/>
        </p:nvSpPr>
        <p:spPr>
          <a:xfrm>
            <a:off x="4459288" y="381000"/>
            <a:ext cx="32766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81730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85319" y="838200"/>
            <a:ext cx="1824537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2064" y="2514600"/>
            <a:ext cx="5081225" cy="647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ডাই বলতে কি বুঝায়? </a:t>
            </a:r>
            <a:endParaRPr lang="en-US" sz="3609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196" y="3480883"/>
            <a:ext cx="2836033" cy="6477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ডাই স্টক কী? </a:t>
            </a:r>
            <a:endParaRPr lang="en-US" sz="3609" b="1" dirty="0"/>
          </a:p>
        </p:txBody>
      </p:sp>
      <p:sp>
        <p:nvSpPr>
          <p:cNvPr id="8" name="Rectangle 7"/>
          <p:cNvSpPr/>
          <p:nvPr/>
        </p:nvSpPr>
        <p:spPr>
          <a:xfrm>
            <a:off x="3505200" y="4267200"/>
            <a:ext cx="5543505" cy="6477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ডাইকে কত ভাগে ভাগ করা যায়? </a:t>
            </a:r>
            <a:endParaRPr lang="en-US" sz="3609" b="1" dirty="0"/>
          </a:p>
        </p:txBody>
      </p:sp>
    </p:spTree>
    <p:extLst>
      <p:ext uri="{BB962C8B-B14F-4D97-AF65-F5344CB8AC3E}">
        <p14:creationId xmlns:p14="http://schemas.microsoft.com/office/powerpoint/2010/main" val="295797723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61" y="1981200"/>
            <a:ext cx="5980654" cy="2520845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69275" y="5181600"/>
            <a:ext cx="8256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spc="15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ডাই চালনায় সতর্কতা লিখে আনবে।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3E9984-232F-46C6-8270-2E1645B4152D}"/>
              </a:ext>
            </a:extLst>
          </p:cNvPr>
          <p:cNvSpPr/>
          <p:nvPr/>
        </p:nvSpPr>
        <p:spPr>
          <a:xfrm>
            <a:off x="4497388" y="533400"/>
            <a:ext cx="32004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b="1" spc="15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bn-IN" sz="5400" b="1" spc="150" dirty="0">
              <a:ln w="11430"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75677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0961" y="3733800"/>
            <a:ext cx="10833254" cy="2597983"/>
          </a:xfrm>
          <a:prstGeom prst="ellipse">
            <a:avLst/>
          </a:prstGeom>
          <a:noFill/>
          <a:ln w="762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>
            <a:prstTxWarp prst="textChevronInverted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24" b="1" kern="0" dirty="0" err="1">
                <a:ln w="11430"/>
                <a:solidFill>
                  <a:prstClr val="black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07" b="1" kern="0" dirty="0">
              <a:ln w="11430"/>
              <a:solidFill>
                <a:prstClr val="black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6346" y="187332"/>
            <a:ext cx="2002471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5400" b="1" kern="0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bn-IN" sz="5400" b="1" kern="0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endParaRPr lang="en-US" b="1" kern="0" spc="150" dirty="0">
              <a:ln w="11430"/>
              <a:solidFill>
                <a:prstClr val="black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C:\Users\MD NAZRUL ISLAM\Desktop\images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006" y="1600200"/>
            <a:ext cx="5527164" cy="2753337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98366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200F6E6A-AE1D-409D-9FB7-1A641750D579}"/>
              </a:ext>
            </a:extLst>
          </p:cNvPr>
          <p:cNvSpPr txBox="1">
            <a:spLocks/>
          </p:cNvSpPr>
          <p:nvPr/>
        </p:nvSpPr>
        <p:spPr>
          <a:xfrm>
            <a:off x="7218913" y="1019217"/>
            <a:ext cx="3321464" cy="751829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667" tIns="45833" rIns="91667" bIns="45833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C4E5722-567A-4322-882C-29B07448C708}"/>
              </a:ext>
            </a:extLst>
          </p:cNvPr>
          <p:cNvSpPr txBox="1">
            <a:spLocks/>
          </p:cNvSpPr>
          <p:nvPr/>
        </p:nvSpPr>
        <p:spPr>
          <a:xfrm>
            <a:off x="7456004" y="5052791"/>
            <a:ext cx="2976483" cy="7996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667" tIns="45833" rIns="91667" bIns="45833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বাহিরে</a:t>
            </a:r>
            <a:r>
              <a:rPr lang="en-US" sz="360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পেচ</a:t>
            </a:r>
            <a:r>
              <a:rPr lang="en-US" sz="360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endParaRPr lang="en-US" sz="360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CC1CC3-027B-44AF-9F4B-409ED9378DA7}"/>
              </a:ext>
            </a:extLst>
          </p:cNvPr>
          <p:cNvSpPr/>
          <p:nvPr/>
        </p:nvSpPr>
        <p:spPr>
          <a:xfrm>
            <a:off x="6348921" y="717189"/>
            <a:ext cx="5235175" cy="5423618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5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11">
            <a:extLst>
              <a:ext uri="{FF2B5EF4-FFF2-40B4-BE49-F238E27FC236}">
                <a16:creationId xmlns:a16="http://schemas.microsoft.com/office/drawing/2014/main" id="{ACD054F6-D69D-468A-9538-F12327891BEA}"/>
              </a:ext>
            </a:extLst>
          </p:cNvPr>
          <p:cNvSpPr/>
          <p:nvPr/>
        </p:nvSpPr>
        <p:spPr>
          <a:xfrm>
            <a:off x="7130830" y="2573599"/>
            <a:ext cx="3497627" cy="545263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8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8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208" dirty="0">
                <a:latin typeface="NikoshBAN" panose="02000000000000000000" pitchFamily="2" charset="0"/>
                <a:cs typeface="NikoshBAN" panose="02000000000000000000" pitchFamily="2" charset="0"/>
              </a:rPr>
              <a:t> মেশিনারি-১</a:t>
            </a:r>
          </a:p>
        </p:txBody>
      </p:sp>
      <p:sp>
        <p:nvSpPr>
          <p:cNvPr id="22" name="Rounded Rectangle 12">
            <a:extLst>
              <a:ext uri="{FF2B5EF4-FFF2-40B4-BE49-F238E27FC236}">
                <a16:creationId xmlns:a16="http://schemas.microsoft.com/office/drawing/2014/main" id="{E9BCBCC0-1BBD-4783-A85F-4D390E1548CF}"/>
              </a:ext>
            </a:extLst>
          </p:cNvPr>
          <p:cNvSpPr/>
          <p:nvPr/>
        </p:nvSpPr>
        <p:spPr>
          <a:xfrm>
            <a:off x="7218912" y="1899691"/>
            <a:ext cx="3321463" cy="545263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8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8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13">
            <a:extLst>
              <a:ext uri="{FF2B5EF4-FFF2-40B4-BE49-F238E27FC236}">
                <a16:creationId xmlns:a16="http://schemas.microsoft.com/office/drawing/2014/main" id="{F0B0580F-F496-441C-B7B5-6B95346A29B3}"/>
              </a:ext>
            </a:extLst>
          </p:cNvPr>
          <p:cNvSpPr/>
          <p:nvPr/>
        </p:nvSpPr>
        <p:spPr>
          <a:xfrm>
            <a:off x="7391403" y="4114526"/>
            <a:ext cx="2976483" cy="5452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9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9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Rounded Rectangle 14">
            <a:extLst>
              <a:ext uri="{FF2B5EF4-FFF2-40B4-BE49-F238E27FC236}">
                <a16:creationId xmlns:a16="http://schemas.microsoft.com/office/drawing/2014/main" id="{89ACEB8E-7F59-4500-AE43-3FB95CFB4652}"/>
              </a:ext>
            </a:extLst>
          </p:cNvPr>
          <p:cNvSpPr/>
          <p:nvPr/>
        </p:nvSpPr>
        <p:spPr>
          <a:xfrm>
            <a:off x="7480683" y="3292668"/>
            <a:ext cx="2797922" cy="54526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1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1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১.৬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D7CA281-B095-42EE-99C4-CD8050CE3DC7}"/>
              </a:ext>
            </a:extLst>
          </p:cNvPr>
          <p:cNvGrpSpPr/>
          <p:nvPr/>
        </p:nvGrpSpPr>
        <p:grpSpPr>
          <a:xfrm>
            <a:off x="638142" y="717190"/>
            <a:ext cx="5187198" cy="5423617"/>
            <a:chOff x="636563" y="723899"/>
            <a:chExt cx="5366337" cy="541019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A29779A-FEBB-4EBD-AD33-1701BDD5DA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1" t="641" r="2963" b="10563"/>
            <a:stretch/>
          </p:blipFill>
          <p:spPr>
            <a:xfrm>
              <a:off x="636563" y="723899"/>
              <a:ext cx="5366337" cy="5410199"/>
            </a:xfrm>
            <a:prstGeom prst="rect">
              <a:avLst/>
            </a:prstGeom>
            <a:ln w="57150">
              <a:solidFill>
                <a:srgbClr val="006600"/>
              </a:solidFill>
            </a:ln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DF4B08A-A620-495C-81E2-AFB4C5C588D4}"/>
                </a:ext>
              </a:extLst>
            </p:cNvPr>
            <p:cNvSpPr/>
            <p:nvPr/>
          </p:nvSpPr>
          <p:spPr>
            <a:xfrm>
              <a:off x="4696621" y="4719343"/>
              <a:ext cx="1127765" cy="271756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3" dirty="0">
                  <a:latin typeface="Arial" panose="020B0604020202020204" pitchFamily="34" charset="0"/>
                  <a:cs typeface="Arial" panose="020B0604020202020204" pitchFamily="34" charset="0"/>
                </a:rPr>
                <a:t>MIEB 19010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272F637-3399-49D8-B0E8-D737963D373E}"/>
                </a:ext>
              </a:extLst>
            </p:cNvPr>
            <p:cNvSpPr/>
            <p:nvPr/>
          </p:nvSpPr>
          <p:spPr>
            <a:xfrm>
              <a:off x="3836964" y="5450329"/>
              <a:ext cx="1415918" cy="2717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4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01730-878558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D676AFF-622C-4CAA-AD2F-56AC4E2F0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3" y="1524000"/>
              <a:ext cx="2757797" cy="28128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081730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83" b="89583" l="14829" r="88213">
                        <a14:foregroundMark x1="36122" y1="15104" x2="63498" y2="12500"/>
                        <a14:foregroundMark x1="45247" y1="8333" x2="52471" y2="8333"/>
                        <a14:foregroundMark x1="27757" y1="84375" x2="18631" y2="87500"/>
                        <a14:foregroundMark x1="35361" y1="80208" x2="26996" y2="8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32" r="12245" b="9412"/>
          <a:stretch/>
        </p:blipFill>
        <p:spPr bwMode="auto">
          <a:xfrm>
            <a:off x="838200" y="609600"/>
            <a:ext cx="3272067" cy="213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03" b="82051" l="3876" r="92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481" y="609600"/>
            <a:ext cx="3380213" cy="213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24" b="99485" l="772" r="100000">
                        <a14:foregroundMark x1="20463" y1="25258" x2="46332" y2="21649"/>
                        <a14:foregroundMark x1="10425" y1="60825" x2="43243" y2="53093"/>
                        <a14:foregroundMark x1="12355" y1="51031" x2="21622" y2="57216"/>
                        <a14:foregroundMark x1="33205" y1="47938" x2="41699" y2="52577"/>
                        <a14:foregroundMark x1="16602" y1="48454" x2="18147" y2="55155"/>
                        <a14:foregroundMark x1="23166" y1="17010" x2="31660" y2="19588"/>
                        <a14:foregroundMark x1="19691" y1="20103" x2="18919" y2="25773"/>
                        <a14:foregroundMark x1="98069" y1="22680" x2="99228" y2="33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67200"/>
            <a:ext cx="3272067" cy="213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58" b="97884" l="0" r="99625">
                        <a14:foregroundMark x1="29963" y1="83598" x2="41948" y2="86243"/>
                        <a14:foregroundMark x1="55431" y1="92593" x2="64045" y2="76190"/>
                        <a14:foregroundMark x1="82772" y1="79894" x2="86142" y2="62434"/>
                        <a14:foregroundMark x1="87640" y1="50794" x2="91011" y2="38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304" y="4343400"/>
            <a:ext cx="3334567" cy="214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22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343400"/>
            <a:ext cx="3239080" cy="214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667" b="98667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"/>
            <a:ext cx="3208337" cy="213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0894" y="2821266"/>
            <a:ext cx="10453387" cy="1215467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 গুলি মনোযোগ দিয়ে লক্ষ্য কর।  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81730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17" b="97170" l="0" r="99580">
                        <a14:foregroundMark x1="18908" y1="27358" x2="0" y2="21226"/>
                        <a14:foregroundMark x1="86975" y1="44340" x2="99580" y2="44340"/>
                        <a14:foregroundMark x1="73529" y1="85377" x2="97479" y2="97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35"/>
          <a:stretch/>
        </p:blipFill>
        <p:spPr bwMode="auto">
          <a:xfrm>
            <a:off x="4417030" y="381000"/>
            <a:ext cx="3361115" cy="211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50" l="0" r="100000">
                        <a14:foregroundMark x1="5286" y1="46396" x2="10132" y2="30631"/>
                        <a14:foregroundMark x1="75330" y1="39189" x2="79295" y2="37387"/>
                        <a14:foregroundMark x1="72247" y1="4505" x2="96035" y2="33784"/>
                        <a14:foregroundMark x1="57709" y1="3153" x2="33040" y2="4054"/>
                        <a14:foregroundMark x1="31718" y1="1802" x2="38326" y2="2703"/>
                        <a14:foregroundMark x1="63436" y1="4505" x2="70485" y2="7207"/>
                        <a14:foregroundMark x1="71806" y1="4505" x2="59031" y2="450"/>
                        <a14:foregroundMark x1="72687" y1="3153" x2="99559" y2="40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361115" cy="211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03" b="96757" l="329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04800"/>
            <a:ext cx="3284726" cy="211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423" l="0" r="99614">
                        <a14:foregroundMark x1="21236" y1="26289" x2="44402" y2="22165"/>
                        <a14:foregroundMark x1="11197" y1="64433" x2="18919" y2="62887"/>
                        <a14:foregroundMark x1="13900" y1="57732" x2="20463" y2="50515"/>
                        <a14:foregroundMark x1="43629" y1="73711" x2="18919" y2="92268"/>
                        <a14:foregroundMark x1="22008" y1="89175" x2="13900" y2="97423"/>
                        <a14:foregroundMark x1="84556" y1="40206" x2="99228" y2="26289"/>
                        <a14:backgroundMark x1="32432" y1="71649" x2="23552" y2="74742"/>
                        <a14:backgroundMark x1="36293" y1="5155" x2="386" y2="10825"/>
                        <a14:backgroundMark x1="46718" y1="47938" x2="33205" y2="42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3361115" cy="206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33" b="98667" l="0" r="997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30" y="4038600"/>
            <a:ext cx="3361115" cy="206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86" y1="60927" x2="56886" y2="75497"/>
                        <a14:foregroundMark x1="1796" y1="80795" x2="44611" y2="986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962400"/>
            <a:ext cx="3284726" cy="212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18494" y="2667000"/>
            <a:ext cx="10758187" cy="1224265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22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এগুলো </a:t>
            </a:r>
            <a:r>
              <a:rPr lang="bn-IN" sz="9624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 চিত্র? </a:t>
            </a:r>
            <a:endParaRPr lang="en-US" sz="9624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8494" y="2667000"/>
            <a:ext cx="10758187" cy="1222224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1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সবই থ্রেড বা প্যাঁচ কাঁটার টুলস।</a:t>
            </a:r>
            <a:endParaRPr lang="en-US" sz="6015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8494" y="2667000"/>
            <a:ext cx="10758187" cy="1222224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14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 আজকের পাঠ কি হতে পারে বলতে পার</a:t>
            </a:r>
            <a:r>
              <a:rPr lang="en-US" sz="5414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670326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425862-A39D-4DC3-B57E-B552575AEB89}"/>
              </a:ext>
            </a:extLst>
          </p:cNvPr>
          <p:cNvSpPr/>
          <p:nvPr/>
        </p:nvSpPr>
        <p:spPr>
          <a:xfrm>
            <a:off x="4364832" y="304800"/>
            <a:ext cx="3465512" cy="9975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0324D30D-D6AA-458A-A6FF-58431B38A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58" b="97884" l="0" r="99625">
                        <a14:foregroundMark x1="29963" y1="83598" x2="41948" y2="86243"/>
                        <a14:foregroundMark x1="55431" y1="92593" x2="64045" y2="76190"/>
                        <a14:foregroundMark x1="82772" y1="79894" x2="86142" y2="62434"/>
                        <a14:foregroundMark x1="87640" y1="50794" x2="91011" y2="38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3" y="1295400"/>
            <a:ext cx="6143630" cy="395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3651B0-5945-4FA0-8E57-F6BB82D3C901}"/>
              </a:ext>
            </a:extLst>
          </p:cNvPr>
          <p:cNvSpPr/>
          <p:nvPr/>
        </p:nvSpPr>
        <p:spPr>
          <a:xfrm>
            <a:off x="4878388" y="5334000"/>
            <a:ext cx="2438400" cy="9975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(Die)</a:t>
            </a:r>
          </a:p>
        </p:txBody>
      </p:sp>
    </p:spTree>
    <p:extLst>
      <p:ext uri="{BB962C8B-B14F-4D97-AF65-F5344CB8AC3E}">
        <p14:creationId xmlns:p14="http://schemas.microsoft.com/office/powerpoint/2010/main" val="133477045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87888" y="304800"/>
            <a:ext cx="2819400" cy="9975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39947" y="2871773"/>
            <a:ext cx="7715287" cy="2792339"/>
          </a:xfrm>
          <a:prstGeom prst="rect">
            <a:avLst/>
          </a:prstGeom>
          <a:noFill/>
        </p:spPr>
        <p:txBody>
          <a:bodyPr wrap="square" lIns="91667" tIns="45833" rIns="91667" bIns="45833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bn-IN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 বলে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1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010" b="1" spc="150" dirty="0">
              <a:ln w="11430"/>
              <a:solidFill>
                <a:prstClr val="black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bn-IN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ডাই এর প্রকারভেদ লিখতে পারবে।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৩)</a:t>
            </a:r>
            <a:r>
              <a:rPr lang="bn-IN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ডাই এর </a:t>
            </a:r>
            <a:r>
              <a:rPr lang="bn-BD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8896" y="1905000"/>
            <a:ext cx="6157384" cy="709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bn-BD" sz="401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শিক্ষার্থীরাঃ-</a:t>
            </a:r>
          </a:p>
        </p:txBody>
      </p:sp>
    </p:spTree>
    <p:extLst>
      <p:ext uri="{BB962C8B-B14F-4D97-AF65-F5344CB8AC3E}">
        <p14:creationId xmlns:p14="http://schemas.microsoft.com/office/powerpoint/2010/main" val="545904719"/>
      </p:ext>
    </p:extLst>
  </p:cSld>
  <p:clrMapOvr>
    <a:masterClrMapping/>
  </p:clrMapOvr>
  <p:transition spd="slow">
    <p:cover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64769" y="381000"/>
            <a:ext cx="3265638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bn-IN" sz="540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en-US" sz="540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(Die)</a:t>
            </a:r>
            <a:r>
              <a:rPr lang="bn-IN" sz="540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33400" y="1524000"/>
            <a:ext cx="11159063" cy="1326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ডাই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প্রকার কাটিং টুলস যা গোলাকার বস্তুর বাহিরে</a:t>
            </a:r>
          </a:p>
          <a:p>
            <a:pPr algn="ctr"/>
            <a:r>
              <a:rPr lang="bn-IN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উপরিভাগে স্ক্রু-থ্রেড বা প্যাঁচ কাটার কাজে ব্যবহার করা হয়। 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1146" l="15209" r="86312">
                        <a14:foregroundMark x1="33840" y1="18750" x2="49430" y2="8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45" r="15181" b="9055"/>
          <a:stretch/>
        </p:blipFill>
        <p:spPr bwMode="auto">
          <a:xfrm>
            <a:off x="5410200" y="3200400"/>
            <a:ext cx="3962400" cy="332943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1DAA433-722C-40F8-9C1B-2BD71973C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89" b="973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0396533">
            <a:off x="936633" y="3751409"/>
            <a:ext cx="5424458" cy="228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1730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3943" y="228600"/>
            <a:ext cx="4147289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lvl="0"/>
            <a:r>
              <a:rPr lang="bn-IN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ডাই-এর প্রকারভেদ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43823" y="1442886"/>
            <a:ext cx="1081344" cy="5763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1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ডাই</a:t>
            </a:r>
            <a:endParaRPr lang="en-US" sz="3208" dirty="0"/>
          </a:p>
        </p:txBody>
      </p:sp>
      <p:cxnSp>
        <p:nvCxnSpPr>
          <p:cNvPr id="6" name="Straight Arrow Connector 5"/>
          <p:cNvCxnSpPr>
            <a:stCxn id="3" idx="2"/>
          </p:cNvCxnSpPr>
          <p:nvPr/>
        </p:nvCxnSpPr>
        <p:spPr>
          <a:xfrm flipH="1">
            <a:off x="5778548" y="2019276"/>
            <a:ext cx="5947" cy="493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875768" y="2533162"/>
            <a:ext cx="0" cy="493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408502" y="2505385"/>
            <a:ext cx="0" cy="493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61879" y="2533162"/>
            <a:ext cx="35466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34885" y="2998441"/>
            <a:ext cx="2138892" cy="4313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1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সলিড ডাই </a:t>
            </a:r>
            <a:endParaRPr lang="en-US" sz="1805" dirty="0"/>
          </a:p>
        </p:txBody>
      </p:sp>
      <p:sp>
        <p:nvSpPr>
          <p:cNvPr id="19" name="Rectangle 18"/>
          <p:cNvSpPr/>
          <p:nvPr/>
        </p:nvSpPr>
        <p:spPr>
          <a:xfrm>
            <a:off x="5778548" y="3006185"/>
            <a:ext cx="3525790" cy="429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1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অ্যাডজাস্টেবল ডাই</a:t>
            </a:r>
            <a:endParaRPr lang="en-US" sz="1805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972987" y="4074830"/>
            <a:ext cx="0" cy="493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755763" y="4047053"/>
            <a:ext cx="0" cy="493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59098" y="4047053"/>
            <a:ext cx="4819450" cy="277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498775" y="4074834"/>
            <a:ext cx="0" cy="493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19604" y="4567890"/>
            <a:ext cx="2062503" cy="3819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1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স্কায়ার ডাই</a:t>
            </a:r>
            <a:endParaRPr lang="en-US" sz="1805" dirty="0"/>
          </a:p>
        </p:txBody>
      </p:sp>
      <p:sp>
        <p:nvSpPr>
          <p:cNvPr id="30" name="Rectangle 29"/>
          <p:cNvSpPr/>
          <p:nvPr/>
        </p:nvSpPr>
        <p:spPr>
          <a:xfrm>
            <a:off x="2964052" y="4554002"/>
            <a:ext cx="1875002" cy="3819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1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ডাইনাট</a:t>
            </a:r>
            <a:endParaRPr lang="en-US" sz="1805" dirty="0"/>
          </a:p>
        </p:txBody>
      </p:sp>
      <p:sp>
        <p:nvSpPr>
          <p:cNvPr id="31" name="Rectangle 30"/>
          <p:cNvSpPr/>
          <p:nvPr/>
        </p:nvSpPr>
        <p:spPr>
          <a:xfrm>
            <a:off x="5243824" y="4567890"/>
            <a:ext cx="1463287" cy="3819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1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স্ক্রু-প্লেট </a:t>
            </a:r>
            <a:endParaRPr lang="en-US" sz="1805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8616836" y="3429796"/>
            <a:ext cx="0" cy="4922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471001" y="3901223"/>
            <a:ext cx="0" cy="493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0650816" y="3894272"/>
            <a:ext cx="0" cy="493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450190" y="3915111"/>
            <a:ext cx="2228406" cy="69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820212" y="3435945"/>
            <a:ext cx="0" cy="6388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950801" y="4401224"/>
            <a:ext cx="2973223" cy="534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1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রাউন্ড স্প্লিট ডাই</a:t>
            </a:r>
            <a:endParaRPr lang="en-US" sz="1805" dirty="0"/>
          </a:p>
        </p:txBody>
      </p:sp>
      <p:sp>
        <p:nvSpPr>
          <p:cNvPr id="43" name="Rectangle 42"/>
          <p:cNvSpPr/>
          <p:nvPr/>
        </p:nvSpPr>
        <p:spPr>
          <a:xfrm>
            <a:off x="10073180" y="4415112"/>
            <a:ext cx="1623009" cy="520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1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স্টক ডাই</a:t>
            </a:r>
            <a:endParaRPr lang="en-US" sz="1805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90" b="80429" l="11022" r="806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76" t="8413" r="14368" b="15405"/>
          <a:stretch/>
        </p:blipFill>
        <p:spPr bwMode="auto">
          <a:xfrm>
            <a:off x="959098" y="2019277"/>
            <a:ext cx="1609120" cy="173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39" b="98104" l="38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514600"/>
            <a:ext cx="1600986" cy="128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22" b="100000" l="4889" r="98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105400"/>
            <a:ext cx="1710786" cy="151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33" b="38095" l="14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080"/>
          <a:stretch/>
        </p:blipFill>
        <p:spPr bwMode="auto">
          <a:xfrm>
            <a:off x="5184920" y="5117904"/>
            <a:ext cx="1581093" cy="106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05400"/>
            <a:ext cx="1604169" cy="153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1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1556" b="89778" l="8889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98" t="7643" r="8687" b="9304"/>
          <a:stretch/>
        </p:blipFill>
        <p:spPr bwMode="auto">
          <a:xfrm>
            <a:off x="7636439" y="4965429"/>
            <a:ext cx="1591509" cy="136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3979" r="100000">
                        <a14:foregroundMark x1="26790" y1="22936" x2="62865" y2="8869"/>
                        <a14:foregroundMark x1="49602" y1="11927" x2="38196" y2="12844"/>
                        <a14:foregroundMark x1="59416" y1="2752" x2="67374" y2="5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368" y="4992155"/>
            <a:ext cx="1572434" cy="136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81730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8" grpId="0" animBg="1"/>
      <p:bldP spid="19" grpId="0" animBg="1"/>
      <p:bldP spid="28" grpId="0" animBg="1"/>
      <p:bldP spid="30" grpId="0" animBg="1"/>
      <p:bldP spid="3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C95CAF-BFAA-49E8-93F8-D388637EC5A8}"/>
              </a:ext>
            </a:extLst>
          </p:cNvPr>
          <p:cNvSpPr/>
          <p:nvPr/>
        </p:nvSpPr>
        <p:spPr>
          <a:xfrm>
            <a:off x="3669110" y="304800"/>
            <a:ext cx="485695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ডাই</a:t>
            </a:r>
            <a:r>
              <a:rPr lang="en-US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থ্রেড</a:t>
            </a:r>
            <a:r>
              <a:rPr lang="en-US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কাটিং</a:t>
            </a:r>
            <a:endParaRPr lang="en-US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HOW TO CUT STRAIGHT AN EXTERNAL THREAD!![1]">
            <a:hlinkClick r:id="" action="ppaction://media"/>
            <a:extLst>
              <a:ext uri="{FF2B5EF4-FFF2-40B4-BE49-F238E27FC236}">
                <a16:creationId xmlns:a16="http://schemas.microsoft.com/office/drawing/2014/main" id="{24257679-0E54-449D-A480-937C1A19ADD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16088" y="1447800"/>
            <a:ext cx="8763000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28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video fullScrn="1"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322</Words>
  <Application>Microsoft Office PowerPoint</Application>
  <PresentationFormat>Widescreen</PresentationFormat>
  <Paragraphs>65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NAZRUL ISLAM</dc:creator>
  <cp:lastModifiedBy>Shofi Uddin</cp:lastModifiedBy>
  <cp:revision>94</cp:revision>
  <dcterms:created xsi:type="dcterms:W3CDTF">2017-04-06T17:34:03Z</dcterms:created>
  <dcterms:modified xsi:type="dcterms:W3CDTF">2021-03-27T10:38:14Z</dcterms:modified>
</cp:coreProperties>
</file>