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94" r:id="rId2"/>
    <p:sldId id="295" r:id="rId3"/>
    <p:sldId id="273" r:id="rId4"/>
    <p:sldId id="263" r:id="rId5"/>
    <p:sldId id="257" r:id="rId6"/>
    <p:sldId id="258" r:id="rId7"/>
    <p:sldId id="259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4" r:id="rId16"/>
    <p:sldId id="305" r:id="rId17"/>
    <p:sldId id="314" r:id="rId18"/>
    <p:sldId id="315" r:id="rId19"/>
    <p:sldId id="316" r:id="rId20"/>
    <p:sldId id="318" r:id="rId21"/>
    <p:sldId id="317" r:id="rId22"/>
    <p:sldId id="319" r:id="rId23"/>
    <p:sldId id="320" r:id="rId24"/>
    <p:sldId id="321" r:id="rId25"/>
    <p:sldId id="268" r:id="rId26"/>
    <p:sldId id="269" r:id="rId27"/>
    <p:sldId id="270" r:id="rId28"/>
    <p:sldId id="27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14E9B08-7615-45AD-8207-8643B5F9D2B8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E7316C-17A5-46D0-926C-5BE34852F7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4E9B08-7615-45AD-8207-8643B5F9D2B8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E7316C-17A5-46D0-926C-5BE34852F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4E9B08-7615-45AD-8207-8643B5F9D2B8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E7316C-17A5-46D0-926C-5BE34852F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4E9B08-7615-45AD-8207-8643B5F9D2B8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E7316C-17A5-46D0-926C-5BE34852F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14E9B08-7615-45AD-8207-8643B5F9D2B8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E7316C-17A5-46D0-926C-5BE34852F7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4E9B08-7615-45AD-8207-8643B5F9D2B8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E7316C-17A5-46D0-926C-5BE34852F7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4E9B08-7615-45AD-8207-8643B5F9D2B8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E7316C-17A5-46D0-926C-5BE34852F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4E9B08-7615-45AD-8207-8643B5F9D2B8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E7316C-17A5-46D0-926C-5BE34852F7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4E9B08-7615-45AD-8207-8643B5F9D2B8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E7316C-17A5-46D0-926C-5BE34852F7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D14E9B08-7615-45AD-8207-8643B5F9D2B8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E7316C-17A5-46D0-926C-5BE34852F7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D14E9B08-7615-45AD-8207-8643B5F9D2B8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E7316C-17A5-46D0-926C-5BE34852F7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14E9B08-7615-45AD-8207-8643B5F9D2B8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E7316C-17A5-46D0-926C-5BE34852F7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43200" y="685800"/>
            <a:ext cx="18473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9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FB_IMG_161431487313813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76600" y="228600"/>
            <a:ext cx="230543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381000"/>
            <a:ext cx="412164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আরও কয়েকটি কিশোর অপরাধ</a:t>
            </a:r>
            <a:endParaRPr lang="en-US" sz="3200" dirty="0"/>
          </a:p>
        </p:txBody>
      </p:sp>
      <p:sp>
        <p:nvSpPr>
          <p:cNvPr id="4" name="Snip Diagonal Corner Rectangle 3"/>
          <p:cNvSpPr/>
          <p:nvPr/>
        </p:nvSpPr>
        <p:spPr>
          <a:xfrm>
            <a:off x="5715000" y="4343400"/>
            <a:ext cx="3124200" cy="22098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বাংলাদেশের মাটির নিচে রয়েছে নানা রকম মূল্যবান খনিজ সম্পদ। এগুলোর মধ্যে কয়লা ,গ্যাস, চুনাপাথর,চিনামাটি, সিলিকা বালি উল্ল্যেখযোগ্য।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zk7o7V_15124874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066801"/>
            <a:ext cx="4528384" cy="2438400"/>
          </a:xfrm>
          <a:prstGeom prst="rect">
            <a:avLst/>
          </a:prstGeom>
        </p:spPr>
      </p:pic>
      <p:pic>
        <p:nvPicPr>
          <p:cNvPr id="6" name="Picture 5" descr="-অপরাধ-201907061350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66800"/>
            <a:ext cx="4114800" cy="2438400"/>
          </a:xfrm>
          <a:prstGeom prst="rect">
            <a:avLst/>
          </a:prstGeom>
        </p:spPr>
      </p:pic>
      <p:pic>
        <p:nvPicPr>
          <p:cNvPr id="7" name="Picture 6" descr="maxresdefault-768x4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810000"/>
            <a:ext cx="4495800" cy="2667000"/>
          </a:xfrm>
          <a:prstGeom prst="rect">
            <a:avLst/>
          </a:prstGeom>
        </p:spPr>
      </p:pic>
      <p:pic>
        <p:nvPicPr>
          <p:cNvPr id="8" name="Picture 7" descr="barrackpore-780x47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810000"/>
            <a:ext cx="4114800" cy="26479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533400"/>
            <a:ext cx="4121641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আরও কয়েকটি কিশোর অপরাধ</a:t>
            </a:r>
            <a:endParaRPr lang="en-US" sz="3200" dirty="0"/>
          </a:p>
        </p:txBody>
      </p:sp>
      <p:pic>
        <p:nvPicPr>
          <p:cNvPr id="4" name="Picture 3" descr="bijoy-nogor-01201311152018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295400"/>
            <a:ext cx="3952875" cy="2519220"/>
          </a:xfrm>
          <a:prstGeom prst="rect">
            <a:avLst/>
          </a:prstGeom>
        </p:spPr>
      </p:pic>
      <p:pic>
        <p:nvPicPr>
          <p:cNvPr id="5" name="Picture 4" descr="202853KK_Dhaka360_18-09-26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038600"/>
            <a:ext cx="4038600" cy="2346293"/>
          </a:xfrm>
          <a:prstGeom prst="rect">
            <a:avLst/>
          </a:prstGeom>
        </p:spPr>
      </p:pic>
      <p:pic>
        <p:nvPicPr>
          <p:cNvPr id="7" name="Picture 6" descr="118924_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038600"/>
            <a:ext cx="4495800" cy="2457450"/>
          </a:xfrm>
          <a:prstGeom prst="rect">
            <a:avLst/>
          </a:prstGeom>
        </p:spPr>
      </p:pic>
      <p:pic>
        <p:nvPicPr>
          <p:cNvPr id="8" name="Picture 7" descr="Children-are-becoming-'des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219200"/>
            <a:ext cx="4419600" cy="2590800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381000"/>
            <a:ext cx="5865708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কিশোর অপরাধের পারিবারিক কয়েকটি কারণ</a:t>
            </a:r>
            <a:endParaRPr lang="en-US" sz="3200" dirty="0"/>
          </a:p>
        </p:txBody>
      </p:sp>
      <p:pic>
        <p:nvPicPr>
          <p:cNvPr id="4" name="Picture 3" descr="89cc6a51c9b7305bec84bfb3d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219200"/>
            <a:ext cx="4050063" cy="2514600"/>
          </a:xfrm>
          <a:prstGeom prst="rect">
            <a:avLst/>
          </a:prstGeom>
        </p:spPr>
      </p:pic>
      <p:pic>
        <p:nvPicPr>
          <p:cNvPr id="5" name="Picture 4" descr="family201906111320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19200"/>
            <a:ext cx="4171950" cy="2348212"/>
          </a:xfrm>
          <a:prstGeom prst="rect">
            <a:avLst/>
          </a:prstGeom>
        </p:spPr>
      </p:pic>
      <p:pic>
        <p:nvPicPr>
          <p:cNvPr id="6" name="Picture 5" descr="1609146422_5fe9a036b2c05_deat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733800"/>
            <a:ext cx="4114800" cy="2895600"/>
          </a:xfrm>
          <a:prstGeom prst="rect">
            <a:avLst/>
          </a:prstGeom>
        </p:spPr>
      </p:pic>
      <p:pic>
        <p:nvPicPr>
          <p:cNvPr id="8" name="Picture 7" descr="21-600x33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810000"/>
            <a:ext cx="4419600" cy="281940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304800"/>
            <a:ext cx="74676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কিশোর অপরাধের একটি কারণ চিত্তবিনোদনের অভাব</a:t>
            </a:r>
            <a:endParaRPr lang="en-US" sz="3200" dirty="0"/>
          </a:p>
        </p:txBody>
      </p:sp>
      <p:pic>
        <p:nvPicPr>
          <p:cNvPr id="4" name="Picture 3" descr="2287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0"/>
            <a:ext cx="4038600" cy="2857500"/>
          </a:xfrm>
          <a:prstGeom prst="rect">
            <a:avLst/>
          </a:prstGeom>
        </p:spPr>
      </p:pic>
      <p:pic>
        <p:nvPicPr>
          <p:cNvPr id="5" name="Picture 4" descr="tahmid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295400"/>
            <a:ext cx="4495800" cy="2428875"/>
          </a:xfrm>
          <a:prstGeom prst="rect">
            <a:avLst/>
          </a:prstGeom>
        </p:spPr>
      </p:pic>
      <p:pic>
        <p:nvPicPr>
          <p:cNvPr id="6" name="Picture 5" descr="bb-191122135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602" y="1219200"/>
            <a:ext cx="4126897" cy="2317941"/>
          </a:xfrm>
          <a:prstGeom prst="rect">
            <a:avLst/>
          </a:prstGeom>
        </p:spPr>
      </p:pic>
      <p:pic>
        <p:nvPicPr>
          <p:cNvPr id="8" name="Picture 7" descr="bamagar-online-dhak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3810000"/>
            <a:ext cx="4419600" cy="285496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381000"/>
            <a:ext cx="3342582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কিশোর অপরাধের  কারণ</a:t>
            </a:r>
            <a:endParaRPr lang="en-US" sz="3200" dirty="0"/>
          </a:p>
        </p:txBody>
      </p:sp>
      <p:sp>
        <p:nvSpPr>
          <p:cNvPr id="4" name="Snip Diagonal Corner Rectangle 3"/>
          <p:cNvSpPr/>
          <p:nvPr/>
        </p:nvSpPr>
        <p:spPr>
          <a:xfrm>
            <a:off x="4800600" y="4191000"/>
            <a:ext cx="4038600" cy="22098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বস্তির পরিবেশ ,সঙ্গদোষে ও অভাবের তাড়নায় বস্তির শিশু-কিশোরেরা অপরাধে জড়িয়ে পড়ে।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5689115_1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4114800" cy="2647950"/>
          </a:xfrm>
          <a:prstGeom prst="rect">
            <a:avLst/>
          </a:prstGeom>
        </p:spPr>
      </p:pic>
      <p:pic>
        <p:nvPicPr>
          <p:cNvPr id="6" name="Picture 5" descr="child-11201706121101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295400"/>
            <a:ext cx="3571875" cy="2590800"/>
          </a:xfrm>
          <a:prstGeom prst="rect">
            <a:avLst/>
          </a:prstGeom>
        </p:spPr>
      </p:pic>
      <p:pic>
        <p:nvPicPr>
          <p:cNvPr id="7" name="Picture 6" descr="202853KK_Dhaka360_18-09-26-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070223"/>
            <a:ext cx="4343400" cy="262232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81000"/>
            <a:ext cx="3342582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কিশোর অপরাধের  কারণ</a:t>
            </a:r>
            <a:endParaRPr lang="en-US" sz="3200" dirty="0"/>
          </a:p>
        </p:txBody>
      </p:sp>
      <p:sp>
        <p:nvSpPr>
          <p:cNvPr id="4" name="Snip Diagonal Corner Rectangle 3"/>
          <p:cNvSpPr/>
          <p:nvPr/>
        </p:nvSpPr>
        <p:spPr>
          <a:xfrm>
            <a:off x="1752600" y="4267200"/>
            <a:ext cx="6248400" cy="21336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এছাড়াও প্রতিভাবান শিশু –কিশোরেরা প্রতিভা বিকাশের উপযুক্ত পরিবেশের অভাবে অপরাধী হয়ে উঠতে পারে। কারণ এ ধরনের শিশু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কিশোদের মানসিক গঠন সাধারণের চেয়ে জটিল হয়।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552760772_31-19031712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3000"/>
            <a:ext cx="4400550" cy="2740914"/>
          </a:xfrm>
          <a:prstGeom prst="rect">
            <a:avLst/>
          </a:prstGeom>
        </p:spPr>
      </p:pic>
      <p:pic>
        <p:nvPicPr>
          <p:cNvPr id="6" name="Picture 5" descr="51016072_514892502251580_173961397711090483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219200"/>
            <a:ext cx="3886200" cy="25146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381000"/>
            <a:ext cx="3342582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কিশোর অপরাধের  কারণ</a:t>
            </a:r>
            <a:endParaRPr lang="en-US" sz="3200" dirty="0"/>
          </a:p>
        </p:txBody>
      </p:sp>
      <p:pic>
        <p:nvPicPr>
          <p:cNvPr id="5" name="Picture 4" descr="Untitled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43000"/>
            <a:ext cx="6400800" cy="2667000"/>
          </a:xfrm>
          <a:prstGeom prst="rect">
            <a:avLst/>
          </a:prstGeom>
        </p:spPr>
      </p:pic>
      <p:pic>
        <p:nvPicPr>
          <p:cNvPr id="6" name="Picture 5" descr="Untitled-1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86200"/>
            <a:ext cx="4343400" cy="2743200"/>
          </a:xfrm>
          <a:prstGeom prst="rect">
            <a:avLst/>
          </a:prstGeom>
        </p:spPr>
      </p:pic>
      <p:pic>
        <p:nvPicPr>
          <p:cNvPr id="7" name="Picture 6" descr="118924_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3886200"/>
            <a:ext cx="4191000" cy="27432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685800"/>
            <a:ext cx="3345788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কিশোর অপরাধের প্রভাব</a:t>
            </a:r>
            <a:endParaRPr lang="en-US" sz="3200" dirty="0"/>
          </a:p>
        </p:txBody>
      </p:sp>
      <p:pic>
        <p:nvPicPr>
          <p:cNvPr id="4" name="Picture 3" descr="03-01-2019070613570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447800"/>
            <a:ext cx="4419600" cy="2286000"/>
          </a:xfrm>
          <a:prstGeom prst="rect">
            <a:avLst/>
          </a:prstGeom>
        </p:spPr>
      </p:pic>
      <p:pic>
        <p:nvPicPr>
          <p:cNvPr id="8" name="Picture 7" descr="152682696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886200"/>
            <a:ext cx="4572000" cy="2209800"/>
          </a:xfrm>
          <a:prstGeom prst="rect">
            <a:avLst/>
          </a:prstGeom>
        </p:spPr>
      </p:pic>
      <p:pic>
        <p:nvPicPr>
          <p:cNvPr id="11" name="Picture 10" descr="FB_IMG_1614489405020937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581400"/>
            <a:ext cx="3810000" cy="2514600"/>
          </a:xfrm>
          <a:prstGeom prst="rect">
            <a:avLst/>
          </a:prstGeom>
        </p:spPr>
      </p:pic>
      <p:pic>
        <p:nvPicPr>
          <p:cNvPr id="12" name="Picture 11" descr="image_750x_5fbffac9ec3b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447800"/>
            <a:ext cx="3810000" cy="20574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381000"/>
            <a:ext cx="324479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কিশোর অপরাধের প্রভাব</a:t>
            </a:r>
            <a:endParaRPr lang="en-US" sz="3200" dirty="0"/>
          </a:p>
        </p:txBody>
      </p:sp>
      <p:sp>
        <p:nvSpPr>
          <p:cNvPr id="4" name="Snip Diagonal Corner Rectangle 3"/>
          <p:cNvSpPr/>
          <p:nvPr/>
        </p:nvSpPr>
        <p:spPr>
          <a:xfrm>
            <a:off x="5715000" y="4343400"/>
            <a:ext cx="3124200" cy="220980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বাংলাদেশের মাটির নিচে রয়েছে নানা রকম মূল্যবান খনিজ সম্পদ। এগুলোর মধ্যে কয়লা ,গ্যাস, চুনাপাথর,চিনামাটি, সিলিকা বালি উল্ল্যেখযোগ্য।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zk7o7V_15124874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066801"/>
            <a:ext cx="4528384" cy="2438400"/>
          </a:xfrm>
          <a:prstGeom prst="rect">
            <a:avLst/>
          </a:prstGeom>
        </p:spPr>
      </p:pic>
      <p:pic>
        <p:nvPicPr>
          <p:cNvPr id="6" name="Picture 5" descr="-অপরাধ-201907061350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66800"/>
            <a:ext cx="4114800" cy="2438400"/>
          </a:xfrm>
          <a:prstGeom prst="rect">
            <a:avLst/>
          </a:prstGeom>
        </p:spPr>
      </p:pic>
      <p:pic>
        <p:nvPicPr>
          <p:cNvPr id="7" name="Picture 6" descr="maxresdefault-768x4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810000"/>
            <a:ext cx="4495800" cy="2667000"/>
          </a:xfrm>
          <a:prstGeom prst="rect">
            <a:avLst/>
          </a:prstGeom>
        </p:spPr>
      </p:pic>
      <p:pic>
        <p:nvPicPr>
          <p:cNvPr id="8" name="Picture 7" descr="barrackpore-780x47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810000"/>
            <a:ext cx="4114800" cy="264795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6600" y="533400"/>
            <a:ext cx="3244799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কিশোর অপরাধের প্রভাব</a:t>
            </a:r>
            <a:endParaRPr lang="en-US" sz="3200" dirty="0"/>
          </a:p>
        </p:txBody>
      </p:sp>
      <p:pic>
        <p:nvPicPr>
          <p:cNvPr id="4" name="Picture 3" descr="bijoy-nogor-01201311152018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295400"/>
            <a:ext cx="3952875" cy="2519220"/>
          </a:xfrm>
          <a:prstGeom prst="rect">
            <a:avLst/>
          </a:prstGeom>
        </p:spPr>
      </p:pic>
      <p:pic>
        <p:nvPicPr>
          <p:cNvPr id="7" name="Picture 6" descr="118924_b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95400"/>
            <a:ext cx="4495800" cy="2457450"/>
          </a:xfrm>
          <a:prstGeom prst="rect">
            <a:avLst/>
          </a:prstGeom>
        </p:spPr>
      </p:pic>
      <p:pic>
        <p:nvPicPr>
          <p:cNvPr id="9" name="Picture 8" descr="88052494_218213552701479_5629523581735010304_n-copy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886200"/>
            <a:ext cx="4436788" cy="2500418"/>
          </a:xfrm>
          <a:prstGeom prst="rect">
            <a:avLst/>
          </a:prstGeom>
        </p:spPr>
      </p:pic>
      <p:pic>
        <p:nvPicPr>
          <p:cNvPr id="10" name="Picture 9" descr="image-54278-152763277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962400"/>
            <a:ext cx="4191000" cy="236031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85800"/>
            <a:ext cx="723900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IN" sz="88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r>
              <a:rPr lang="bn-IN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তাহমিনা ইয়াছমিন</a:t>
            </a:r>
          </a:p>
          <a:p>
            <a:r>
              <a:rPr lang="bn-IN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IN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সাতবাড়ীয়া শাহ আমানত (র.) দাখিল মাদ্রাসা</a:t>
            </a:r>
            <a:endParaRPr lang="bn-BD" sz="5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সাতবাড়ীয়া , চন্দনাইশ, চট্টগ্রাম।</a:t>
            </a:r>
            <a:endParaRPr lang="bn-IN" sz="5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381000"/>
            <a:ext cx="4851008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কিশোর অপরাধের  প্রতিরোধের উপায়</a:t>
            </a:r>
            <a:endParaRPr lang="en-US" sz="3200" dirty="0"/>
          </a:p>
        </p:txBody>
      </p:sp>
      <p:pic>
        <p:nvPicPr>
          <p:cNvPr id="3" name="Picture 2" descr="89cc6a51c9b7305bec84bfb3d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524000"/>
            <a:ext cx="4140425" cy="2570703"/>
          </a:xfrm>
          <a:prstGeom prst="rect">
            <a:avLst/>
          </a:prstGeom>
        </p:spPr>
      </p:pic>
      <p:pic>
        <p:nvPicPr>
          <p:cNvPr id="4" name="Picture 3" descr="bb-19112213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191000"/>
            <a:ext cx="4305300" cy="2418144"/>
          </a:xfrm>
          <a:prstGeom prst="rect">
            <a:avLst/>
          </a:prstGeom>
        </p:spPr>
      </p:pic>
      <p:pic>
        <p:nvPicPr>
          <p:cNvPr id="5" name="Picture 4" descr="family201906111320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524000"/>
            <a:ext cx="4343400" cy="2444714"/>
          </a:xfrm>
          <a:prstGeom prst="rect">
            <a:avLst/>
          </a:prstGeom>
        </p:spPr>
      </p:pic>
      <p:sp>
        <p:nvSpPr>
          <p:cNvPr id="6" name="Flowchart: Alternate Process 5"/>
          <p:cNvSpPr/>
          <p:nvPr/>
        </p:nvSpPr>
        <p:spPr>
          <a:xfrm>
            <a:off x="5105400" y="4267200"/>
            <a:ext cx="3429000" cy="2286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মাতা-পিতা ও পরিবারের বয়োজ্যেষ্ঠদের অধিক পরিমাণে সচেতন হতে হবে। সন্তানদের সাথে সহজ ও স্বাভাবিক সম্পর্ক গড়ে তুলতে হবে।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6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381000"/>
            <a:ext cx="4851008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কিশোর অপরাধের  প্রতিরোধের উপায়</a:t>
            </a:r>
            <a:endParaRPr lang="en-US" sz="3200" dirty="0"/>
          </a:p>
        </p:txBody>
      </p:sp>
      <p:pic>
        <p:nvPicPr>
          <p:cNvPr id="3" name="Picture 2" descr="image-251846-15755006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476375"/>
            <a:ext cx="6934200" cy="390525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381000"/>
            <a:ext cx="4851008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কিশোর অপরাধের  প্রতিরোধের উপায়</a:t>
            </a:r>
            <a:endParaRPr lang="en-US" sz="3200" dirty="0"/>
          </a:p>
        </p:txBody>
      </p:sp>
      <p:pic>
        <p:nvPicPr>
          <p:cNvPr id="4" name="Picture 3" descr="playground-768x4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24000"/>
            <a:ext cx="7620000" cy="44958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381000"/>
            <a:ext cx="4851008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কিশোর অপরাধের  প্রতিরোধের উপায়</a:t>
            </a:r>
            <a:endParaRPr lang="en-US" sz="3200" dirty="0"/>
          </a:p>
        </p:txBody>
      </p:sp>
      <p:pic>
        <p:nvPicPr>
          <p:cNvPr id="4" name="Picture 3" descr="024648Library_kalerkantho_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657600"/>
            <a:ext cx="3810000" cy="2895600"/>
          </a:xfrm>
          <a:prstGeom prst="rect">
            <a:avLst/>
          </a:prstGeom>
        </p:spPr>
      </p:pic>
      <p:pic>
        <p:nvPicPr>
          <p:cNvPr id="5" name="Picture 4" descr="2018052510340057218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143000"/>
            <a:ext cx="4354606" cy="2209800"/>
          </a:xfrm>
          <a:prstGeom prst="rect">
            <a:avLst/>
          </a:prstGeom>
        </p:spPr>
      </p:pic>
      <p:pic>
        <p:nvPicPr>
          <p:cNvPr id="6" name="Picture 5" descr="bamagar-online-dhak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3657600"/>
            <a:ext cx="4679842" cy="2759117"/>
          </a:xfrm>
          <a:prstGeom prst="rect">
            <a:avLst/>
          </a:prstGeom>
        </p:spPr>
      </p:pic>
      <p:pic>
        <p:nvPicPr>
          <p:cNvPr id="7" name="Picture 6" descr="Untitled-1 cop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1143000"/>
            <a:ext cx="3962400" cy="21336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304800"/>
            <a:ext cx="6022803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কিশোর অপরাধের  প্রতিরোধের বন্ধ করতে হবে</a:t>
            </a:r>
            <a:endParaRPr lang="en-US" sz="3200" dirty="0"/>
          </a:p>
        </p:txBody>
      </p:sp>
      <p:pic>
        <p:nvPicPr>
          <p:cNvPr id="8" name="Picture 7" descr="118924_b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962400"/>
            <a:ext cx="7543800" cy="2457450"/>
          </a:xfrm>
          <a:prstGeom prst="rect">
            <a:avLst/>
          </a:prstGeom>
        </p:spPr>
      </p:pic>
      <p:pic>
        <p:nvPicPr>
          <p:cNvPr id="9" name="Picture 8" descr="child-11201706121101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66800"/>
            <a:ext cx="7620000" cy="264985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990600"/>
            <a:ext cx="7239000" cy="1905001"/>
          </a:xfrm>
        </p:spPr>
        <p:txBody>
          <a:bodyPr/>
          <a:lstStyle/>
          <a:p>
            <a:r>
              <a:rPr lang="en-US" sz="115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115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115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48000"/>
            <a:ext cx="6461760" cy="2590800"/>
          </a:xfrm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দলে বিভক্ত হয়ে বাংলাদেশের কিশোর অপরাধের কারণ, প্রভাব ও প্রতিরোধের উপায় সম্পর্কে ৫টি করে বাক্য লিখ।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936067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28600"/>
            <a:ext cx="6400800" cy="990599"/>
          </a:xfrm>
        </p:spPr>
        <p:txBody>
          <a:bodyPr/>
          <a:lstStyle/>
          <a:p>
            <a:r>
              <a:rPr lang="bn-IN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371600"/>
            <a:ext cx="7924800" cy="4419600"/>
          </a:xfrm>
        </p:spPr>
        <p:txBody>
          <a:bodyPr>
            <a:noAutofit/>
          </a:bodyPr>
          <a:lstStyle/>
          <a:p>
            <a:pPr marL="285750" indent="-285750" algn="l">
              <a:buFont typeface="Wingdings" pitchFamily="2" charset="2"/>
              <a:buChar char="v"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কিশোর অপরাধীর বয়সসীমা কত?</a:t>
            </a:r>
          </a:p>
          <a:p>
            <a:pPr marL="285750" indent="-285750" algn="l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কিশোর দ্বারা সংঘটিত কয়েকটি অপরাধের নাম বল।</a:t>
            </a:r>
          </a:p>
          <a:p>
            <a:pPr marL="285750" indent="-285750" algn="l">
              <a:buFont typeface="Wingdings" pitchFamily="2" charset="2"/>
              <a:buChar char="v"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 দেশে কিশোর অপরাধের প্রধান কারণ কি?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 algn="l">
              <a:buFont typeface="Wingdings" pitchFamily="2" charset="2"/>
              <a:buChar char="v"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পরিবারে কিশোর অপরাধী থাকে সে পরিবারে কি হয়?</a:t>
            </a:r>
          </a:p>
          <a:p>
            <a:pPr marL="285750" indent="-285750" algn="l">
              <a:buFont typeface="Wingdings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কিশোর অপরাধ প্রতিরোধে সবচেয়ে কার ভূমিকা গুরুত্বপূর্ণ?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 algn="l">
              <a:buFont typeface="Wingdings" pitchFamily="2" charset="2"/>
              <a:buChar char="v"/>
            </a:pP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 algn="l"/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 algn="l"/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 algn="l">
              <a:buFont typeface="Wingdings" pitchFamily="2" charset="2"/>
              <a:buChar char="q"/>
            </a:pP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597241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3810000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905000"/>
            <a:ext cx="4191000" cy="45720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 কী কারণ শিশু –কিশোরদের অপরাধী করে তোলে? উল্লেখ কর এবং প্রতিরোধের উপায় বর্ণনা কর।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chemeClr val="tx1"/>
              </a:solidFill>
              <a:latin typeface="SutonnyMJ" pitchFamily="2" charset="0"/>
            </a:endParaRPr>
          </a:p>
        </p:txBody>
      </p:sp>
      <p:pic>
        <p:nvPicPr>
          <p:cNvPr id="5" name="Picture 4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143000"/>
            <a:ext cx="3733800" cy="4800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312696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H="1">
            <a:off x="2514600" y="1447800"/>
            <a:ext cx="76200" cy="1107996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endParaRPr lang="en-US" sz="6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B_IMG_161431488549288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4600" y="914400"/>
            <a:ext cx="36487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79358"/>
            <a:ext cx="533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8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r>
              <a:rPr lang="bn-IN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lang="bn-IN" sz="4000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 ও বিশ্ব পরিচয়</a:t>
            </a:r>
            <a:endParaRPr lang="bn-IN" sz="4000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দশম</a:t>
            </a:r>
          </a:p>
          <a:p>
            <a:r>
              <a:rPr lang="en-US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বাংলাদেশের সামাজিক সমস্যা)</a:t>
            </a:r>
            <a:endParaRPr lang="bn-IN" sz="4000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সময়ঃ৩০ মিনিট</a:t>
            </a:r>
            <a:endParaRPr lang="bn-IN" sz="4800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shot_20200115_1500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828800"/>
            <a:ext cx="3505200" cy="42672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251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5867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48747" y="596164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5400" y="381000"/>
            <a:ext cx="7239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নিচের ছবিগুলো লক্ষ্য কর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1000" y="5410200"/>
            <a:ext cx="2667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চিত্র-১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10000" y="5181600"/>
            <a:ext cx="2286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চিত্র-২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77000" y="5181600"/>
            <a:ext cx="2286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চিত্র-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3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bijoy-nogor-01201311152018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447800"/>
            <a:ext cx="2733674" cy="3633787"/>
          </a:xfrm>
          <a:prstGeom prst="rect">
            <a:avLst/>
          </a:prstGeom>
        </p:spPr>
      </p:pic>
      <p:pic>
        <p:nvPicPr>
          <p:cNvPr id="10" name="Picture 9" descr="FB_IMG_161448940502093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24000"/>
            <a:ext cx="2895600" cy="3619500"/>
          </a:xfrm>
          <a:prstGeom prst="rect">
            <a:avLst/>
          </a:prstGeom>
        </p:spPr>
      </p:pic>
      <p:pic>
        <p:nvPicPr>
          <p:cNvPr id="13" name="Picture 12" descr="image_750x_5fbffac9ec3b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1447800"/>
            <a:ext cx="2609850" cy="3581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094224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1" grpId="0" build="p" animBg="1"/>
      <p:bldP spid="12" grpId="0" build="p" animBg="1"/>
      <p:bldP spid="15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7620000" cy="1143000"/>
          </a:xfrm>
        </p:spPr>
        <p:txBody>
          <a:bodyPr/>
          <a:lstStyle/>
          <a:p>
            <a:pPr algn="ctr"/>
            <a:r>
              <a:rPr lang="bn-IN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নিচের প্রশ্নগুলো লক্ষ্য করি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362200"/>
            <a:ext cx="7543800" cy="3840163"/>
          </a:xfrm>
        </p:spPr>
        <p:txBody>
          <a:bodyPr>
            <a:noAutofit/>
          </a:bodyPr>
          <a:lstStyle/>
          <a:p>
            <a:pPr marL="640080" indent="-571500">
              <a:buFont typeface="Wingdings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চিত্র-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এ তোমরা কি দেখতে পাচ্ছ?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marL="640080" indent="-571500">
              <a:buFont typeface="Wingdings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চিত্র-২ এ তোমরা কি দেখতে পাচ্ছ?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640080" indent="-571500">
              <a:buFont typeface="Wingdings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চিত্র-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এ তোমরা কি দেখতে পাচ্ছ?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640080" indent="-571500">
              <a:buFont typeface="Wingdings" pitchFamily="2" charset="2"/>
              <a:buChar char="q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চিত্রগুলো কি নির্দেশ করে?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68580" indent="0">
              <a:buNone/>
            </a:pPr>
            <a:endParaRPr lang="en-US" sz="3600" dirty="0" smtClean="0">
              <a:latin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191464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bn-IN" sz="115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115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86000"/>
            <a:ext cx="1066800" cy="2743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1500" dirty="0" smtClean="0">
                <a:latin typeface="SutonnyMJ" pitchFamily="2" charset="0"/>
              </a:rPr>
              <a:t> </a:t>
            </a:r>
            <a:endParaRPr lang="bn-BD" sz="7200" dirty="0" smtClean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2146280395"/>
              </p:ext>
            </p:extLst>
          </p:nvPr>
        </p:nvGraphicFramePr>
        <p:xfrm>
          <a:off x="5638800" y="3657600"/>
          <a:ext cx="1041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87418466_899444937140976_800141392801169408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24001"/>
            <a:ext cx="7924799" cy="4953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441852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685800"/>
            <a:ext cx="3810000" cy="1219199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057400"/>
            <a:ext cx="7924800" cy="4038600"/>
          </a:xfrm>
        </p:spPr>
        <p:txBody>
          <a:bodyPr>
            <a:normAutofit/>
          </a:bodyPr>
          <a:lstStyle/>
          <a:p>
            <a:endParaRPr lang="en-US" sz="3200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কিশোর অপরাধের ধারণা ব্যাখ্যা করতে পারবে।</a:t>
            </a:r>
          </a:p>
          <a:p>
            <a:pPr>
              <a:buFont typeface="Wingdings" pitchFamily="2" charset="2"/>
              <a:buChar char="v"/>
            </a:pPr>
            <a:r>
              <a:rPr lang="bn-BD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কিশোর অপরাধের কারণ ও প্রভাব ব্যাখ্যা করতে পারবে।</a:t>
            </a:r>
          </a:p>
          <a:p>
            <a:pPr>
              <a:buFont typeface="Wingdings" pitchFamily="2" charset="2"/>
              <a:buChar char="v"/>
            </a:pPr>
            <a:r>
              <a:rPr lang="bn-BD" sz="32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কিশোর অপরাধ প্রতিকারের উপায় সম্পর্কে বর্ণনা করতে পারবে।</a:t>
            </a:r>
          </a:p>
          <a:p>
            <a:pPr>
              <a:buFont typeface="Wingdings" pitchFamily="2" charset="2"/>
              <a:buChar char="v"/>
            </a:pPr>
            <a:r>
              <a:rPr lang="bn-BD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সমাজ জীবনে কিশোর অপরাধের প্রভাব সম্পর্কে সচেতন হবে এবং সমস্যা সমাধানের উপায় খুজবে এবং শৃঙ্খলাপূর্ণ আচরণ করবে।</a:t>
            </a:r>
            <a:endParaRPr lang="bn-BD" sz="3200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bn-IN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780543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304800"/>
            <a:ext cx="36576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কিশোর অপরাধ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Snip Single Corner Rectangle 9"/>
          <p:cNvSpPr/>
          <p:nvPr/>
        </p:nvSpPr>
        <p:spPr>
          <a:xfrm>
            <a:off x="381000" y="1447800"/>
            <a:ext cx="3733800" cy="1295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কিশোর দ্বারা সংঘটিত বিভিন্ন ধরনের অপরাধকেই বলা হয়,কিশোর অপরাধ।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nip Single Corner Rectangle 3"/>
          <p:cNvSpPr/>
          <p:nvPr/>
        </p:nvSpPr>
        <p:spPr>
          <a:xfrm>
            <a:off x="381000" y="3276600"/>
            <a:ext cx="3733800" cy="1295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বাংলাদেশ,ভারত ও শ্রীলঙ্কায় ৭বছর থেকে ১৬বছর বয়স পর্যন্ত কিশোর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nip Single Corner Rectangle 4"/>
          <p:cNvSpPr/>
          <p:nvPr/>
        </p:nvSpPr>
        <p:spPr>
          <a:xfrm>
            <a:off x="4495800" y="3276600"/>
            <a:ext cx="3733800" cy="1295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জাপানে ৭বছর থেকে ২০বছর বয়স পর্যন্ত কিশোর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nip Single Corner Rectangle 5"/>
          <p:cNvSpPr/>
          <p:nvPr/>
        </p:nvSpPr>
        <p:spPr>
          <a:xfrm>
            <a:off x="4495800" y="1371600"/>
            <a:ext cx="3733800" cy="14478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পাকিস্তান ও থাইল্যান্ড ৭বছর থেকে ১৮বছর বয়স পর্যন্ত কিশোর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nip Single Corner Rectangle 6"/>
          <p:cNvSpPr/>
          <p:nvPr/>
        </p:nvSpPr>
        <p:spPr>
          <a:xfrm>
            <a:off x="2438400" y="5029200"/>
            <a:ext cx="3733800" cy="1295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কিশোর বয়সে এরা রাষ্ট্র ও সমাজের আইন ও নিয়ম ভাঙ্গ বলেই,তারা কিশোর অপরাধী।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10" grpId="0" build="p" animBg="1"/>
      <p:bldP spid="4" grpId="0" build="p" animBg="1"/>
      <p:bldP spid="5" grpId="0" build="p" animBg="1"/>
      <p:bldP spid="6" grpId="0" build="p" animBg="1"/>
      <p:bldP spid="7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685800"/>
            <a:ext cx="3289683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কয়েকটি কিশোর অপরাধ</a:t>
            </a:r>
            <a:endParaRPr lang="en-US" sz="3200" dirty="0"/>
          </a:p>
        </p:txBody>
      </p:sp>
      <p:pic>
        <p:nvPicPr>
          <p:cNvPr id="4" name="Picture 3" descr="03-01-2019070613570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447800"/>
            <a:ext cx="4419600" cy="2286000"/>
          </a:xfrm>
          <a:prstGeom prst="rect">
            <a:avLst/>
          </a:prstGeom>
        </p:spPr>
      </p:pic>
      <p:pic>
        <p:nvPicPr>
          <p:cNvPr id="8" name="Picture 7" descr="152682696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3886200"/>
            <a:ext cx="4572000" cy="2209800"/>
          </a:xfrm>
          <a:prstGeom prst="rect">
            <a:avLst/>
          </a:prstGeom>
        </p:spPr>
      </p:pic>
      <p:pic>
        <p:nvPicPr>
          <p:cNvPr id="11" name="Picture 10" descr="FB_IMG_1614489405020937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581400"/>
            <a:ext cx="3810000" cy="2514600"/>
          </a:xfrm>
          <a:prstGeom prst="rect">
            <a:avLst/>
          </a:prstGeom>
        </p:spPr>
      </p:pic>
      <p:pic>
        <p:nvPicPr>
          <p:cNvPr id="12" name="Picture 11" descr="image_750x_5fbffac9ec3b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447800"/>
            <a:ext cx="3810000" cy="20574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1697</TotalTime>
  <Words>439</Words>
  <Application>Microsoft Office PowerPoint</Application>
  <PresentationFormat>On-screen Show (4:3)</PresentationFormat>
  <Paragraphs>70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Foundry</vt:lpstr>
      <vt:lpstr>Slide 1</vt:lpstr>
      <vt:lpstr>Slide 2</vt:lpstr>
      <vt:lpstr>Slide 3</vt:lpstr>
      <vt:lpstr>Slide 4</vt:lpstr>
      <vt:lpstr>নিচের প্রশ্নগুলো লক্ষ্য করি</vt:lpstr>
      <vt:lpstr>আজকের পাঠ</vt:lpstr>
      <vt:lpstr>শিখনফল 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দলগত কাজ</vt:lpstr>
      <vt:lpstr>           মূল্যায়ন</vt:lpstr>
      <vt:lpstr>বাড়ির কাজ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¯^vMZg</dc:title>
  <dc:creator>shatbaria</dc:creator>
  <cp:lastModifiedBy>USER</cp:lastModifiedBy>
  <cp:revision>1188</cp:revision>
  <dcterms:created xsi:type="dcterms:W3CDTF">2019-01-24T19:54:30Z</dcterms:created>
  <dcterms:modified xsi:type="dcterms:W3CDTF">2021-03-02T05:21:55Z</dcterms:modified>
</cp:coreProperties>
</file>