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C0953A-2949-4C69-AC59-B464DD3D466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1622473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0953A-2949-4C69-AC59-B464DD3D466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356932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0953A-2949-4C69-AC59-B464DD3D466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3808911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C0953A-2949-4C69-AC59-B464DD3D466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1552225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C0953A-2949-4C69-AC59-B464DD3D4664}" type="datetimeFigureOut">
              <a:rPr lang="en-US" smtClean="0"/>
              <a:t>3/4/2021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10309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C0953A-2949-4C69-AC59-B464DD3D466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400368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C0953A-2949-4C69-AC59-B464DD3D4664}" type="datetimeFigureOut">
              <a:rPr lang="en-US" smtClean="0"/>
              <a:t>3/4/2021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423204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C0953A-2949-4C69-AC59-B464DD3D4664}" type="datetimeFigureOut">
              <a:rPr lang="en-US" smtClean="0"/>
              <a:t>3/4/2021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221726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0953A-2949-4C69-AC59-B464DD3D4664}" type="datetimeFigureOut">
              <a:rPr lang="en-US" smtClean="0"/>
              <a:t>3/4/2021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4190328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0953A-2949-4C69-AC59-B464DD3D466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227776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C0953A-2949-4C69-AC59-B464DD3D4664}" type="datetimeFigureOut">
              <a:rPr lang="en-US" smtClean="0"/>
              <a:t>3/4/2021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D105-2635-418F-95E1-EF08A1F391C9}" type="slidenum">
              <a:rPr lang="en-US" smtClean="0"/>
              <a:t>‹#›</a:t>
            </a:fld>
            <a:endParaRPr lang="en-US"/>
          </a:p>
        </p:txBody>
      </p:sp>
    </p:spTree>
    <p:extLst>
      <p:ext uri="{BB962C8B-B14F-4D97-AF65-F5344CB8AC3E}">
        <p14:creationId xmlns:p14="http://schemas.microsoft.com/office/powerpoint/2010/main" val="3904275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C0953A-2949-4C69-AC59-B464DD3D4664}" type="datetimeFigureOut">
              <a:rPr lang="en-US" smtClean="0"/>
              <a:t>3/4/2021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BD105-2635-418F-95E1-EF08A1F391C9}" type="slidenum">
              <a:rPr lang="en-US" smtClean="0"/>
              <a:t>‹#›</a:t>
            </a:fld>
            <a:endParaRPr lang="en-US"/>
          </a:p>
        </p:txBody>
      </p:sp>
    </p:spTree>
    <p:extLst>
      <p:ext uri="{BB962C8B-B14F-4D97-AF65-F5344CB8AC3E}">
        <p14:creationId xmlns:p14="http://schemas.microsoft.com/office/powerpoint/2010/main" val="683657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1"/>
            <a:ext cx="8686800" cy="121919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err="1" smtClean="0"/>
              <a:t>আস</a:t>
            </a:r>
            <a:r>
              <a:rPr lang="en-US" sz="3200" dirty="0" smtClean="0"/>
              <a:t> </a:t>
            </a:r>
            <a:r>
              <a:rPr lang="en-US" sz="3200" dirty="0" err="1" smtClean="0"/>
              <a:t>সালামু</a:t>
            </a:r>
            <a:r>
              <a:rPr lang="en-US" sz="3200" dirty="0" smtClean="0"/>
              <a:t> </a:t>
            </a:r>
            <a:r>
              <a:rPr lang="en-US" sz="3200" dirty="0" err="1" smtClean="0"/>
              <a:t>আলাইকুম</a:t>
            </a:r>
            <a:r>
              <a:rPr lang="en-US" sz="3200" dirty="0" smtClean="0"/>
              <a:t> </a:t>
            </a:r>
            <a:r>
              <a:rPr lang="en-US" sz="3200" dirty="0" err="1" smtClean="0"/>
              <a:t>ওয়া</a:t>
            </a:r>
            <a:r>
              <a:rPr lang="en-US" sz="3200" dirty="0" smtClean="0"/>
              <a:t> </a:t>
            </a:r>
            <a:r>
              <a:rPr lang="en-US" sz="3200" dirty="0" err="1" smtClean="0"/>
              <a:t>রাহমাতুল্লাহে</a:t>
            </a:r>
            <a:r>
              <a:rPr lang="en-US" sz="3200" dirty="0" smtClean="0"/>
              <a:t> </a:t>
            </a:r>
            <a:r>
              <a:rPr lang="en-US" sz="3200" dirty="0" err="1" smtClean="0"/>
              <a:t>ওয়া</a:t>
            </a:r>
            <a:r>
              <a:rPr lang="en-US" sz="3200" dirty="0" smtClean="0"/>
              <a:t> </a:t>
            </a:r>
            <a:r>
              <a:rPr lang="en-US" sz="3200" dirty="0" err="1" smtClean="0"/>
              <a:t>বারাকাতুহু</a:t>
            </a:r>
            <a:endParaRPr lang="en-US" sz="3200" dirty="0"/>
          </a:p>
        </p:txBody>
      </p:sp>
      <p:sp>
        <p:nvSpPr>
          <p:cNvPr id="3" name="Subtitle 2"/>
          <p:cNvSpPr>
            <a:spLocks noGrp="1"/>
          </p:cNvSpPr>
          <p:nvPr>
            <p:ph type="subTitle" idx="1"/>
          </p:nvPr>
        </p:nvSpPr>
        <p:spPr>
          <a:xfrm>
            <a:off x="381000" y="2057400"/>
            <a:ext cx="8305800" cy="4495800"/>
          </a:xfrm>
        </p:spPr>
        <p:style>
          <a:lnRef idx="1">
            <a:schemeClr val="accent1"/>
          </a:lnRef>
          <a:fillRef idx="2">
            <a:schemeClr val="accent1"/>
          </a:fillRef>
          <a:effectRef idx="1">
            <a:schemeClr val="accent1"/>
          </a:effectRef>
          <a:fontRef idx="minor">
            <a:schemeClr val="dk1"/>
          </a:fontRef>
        </p:style>
        <p:txBody>
          <a:bodyPr/>
          <a:lstStyle/>
          <a:p>
            <a:r>
              <a:rPr lang="en-US" dirty="0" err="1" smtClean="0"/>
              <a:t>আমার</a:t>
            </a:r>
            <a:r>
              <a:rPr lang="en-US" dirty="0" smtClean="0"/>
              <a:t> </a:t>
            </a:r>
            <a:r>
              <a:rPr lang="en-US" dirty="0" err="1" smtClean="0"/>
              <a:t>পরিচয়</a:t>
            </a:r>
            <a:endParaRPr lang="en-US" dirty="0" smtClean="0"/>
          </a:p>
          <a:p>
            <a:r>
              <a:rPr lang="en-US" dirty="0" err="1" smtClean="0"/>
              <a:t>আমি</a:t>
            </a:r>
            <a:endParaRPr lang="en-US" dirty="0" smtClean="0"/>
          </a:p>
          <a:p>
            <a:r>
              <a:rPr lang="en-US" dirty="0" err="1" smtClean="0"/>
              <a:t>মাও</a:t>
            </a:r>
            <a:r>
              <a:rPr lang="en-US" dirty="0" smtClean="0"/>
              <a:t>. </a:t>
            </a:r>
            <a:r>
              <a:rPr lang="en-US" dirty="0" err="1" smtClean="0"/>
              <a:t>মো</a:t>
            </a:r>
            <a:r>
              <a:rPr lang="en-US" dirty="0" smtClean="0"/>
              <a:t>. </a:t>
            </a:r>
            <a:r>
              <a:rPr lang="en-US" dirty="0" err="1" smtClean="0"/>
              <a:t>মাহমুদুল</a:t>
            </a:r>
            <a:r>
              <a:rPr lang="en-US" dirty="0" smtClean="0"/>
              <a:t> </a:t>
            </a:r>
            <a:r>
              <a:rPr lang="en-US" dirty="0" err="1" smtClean="0"/>
              <a:t>আলম</a:t>
            </a:r>
            <a:endParaRPr lang="en-US" dirty="0" smtClean="0"/>
          </a:p>
          <a:p>
            <a:r>
              <a:rPr lang="en-US" dirty="0" err="1" smtClean="0"/>
              <a:t>মুফাসসির</a:t>
            </a:r>
            <a:endParaRPr lang="en-US" dirty="0" smtClean="0"/>
          </a:p>
          <a:p>
            <a:r>
              <a:rPr lang="en-US" dirty="0" err="1" smtClean="0"/>
              <a:t>ধাপ</a:t>
            </a:r>
            <a:r>
              <a:rPr lang="en-US" dirty="0" smtClean="0"/>
              <a:t> </a:t>
            </a:r>
            <a:r>
              <a:rPr lang="en-US" dirty="0" err="1" smtClean="0"/>
              <a:t>সাতগাড়া</a:t>
            </a:r>
            <a:r>
              <a:rPr lang="en-US" dirty="0" smtClean="0"/>
              <a:t> </a:t>
            </a:r>
            <a:r>
              <a:rPr lang="en-US" dirty="0" err="1" smtClean="0"/>
              <a:t>বায়তুল</a:t>
            </a:r>
            <a:r>
              <a:rPr lang="en-US" dirty="0" smtClean="0"/>
              <a:t> </a:t>
            </a:r>
            <a:r>
              <a:rPr lang="en-US" dirty="0" err="1" smtClean="0"/>
              <a:t>মুকাররম</a:t>
            </a:r>
            <a:r>
              <a:rPr lang="en-US" dirty="0" smtClean="0"/>
              <a:t> </a:t>
            </a:r>
            <a:r>
              <a:rPr lang="en-US" dirty="0" err="1" smtClean="0"/>
              <a:t>মডেল</a:t>
            </a:r>
            <a:r>
              <a:rPr lang="en-US" dirty="0" smtClean="0"/>
              <a:t> </a:t>
            </a:r>
            <a:r>
              <a:rPr lang="en-US" dirty="0" err="1" smtClean="0"/>
              <a:t>কামিল</a:t>
            </a:r>
            <a:r>
              <a:rPr lang="en-US" dirty="0" smtClean="0"/>
              <a:t> </a:t>
            </a:r>
            <a:r>
              <a:rPr lang="en-US" dirty="0" err="1" smtClean="0"/>
              <a:t>মাদরাসা</a:t>
            </a:r>
            <a:endParaRPr lang="en-US" dirty="0" smtClean="0"/>
          </a:p>
          <a:p>
            <a:r>
              <a:rPr lang="en-US" dirty="0" err="1" smtClean="0"/>
              <a:t>উপশহর</a:t>
            </a:r>
            <a:r>
              <a:rPr lang="en-US" dirty="0" smtClean="0"/>
              <a:t>, </a:t>
            </a:r>
            <a:r>
              <a:rPr lang="en-US" dirty="0" err="1" smtClean="0"/>
              <a:t>রংপুর</a:t>
            </a:r>
            <a:r>
              <a:rPr lang="en-US" dirty="0" smtClean="0"/>
              <a:t>।</a:t>
            </a:r>
          </a:p>
          <a:p>
            <a:r>
              <a:rPr lang="en-US" dirty="0" smtClean="0"/>
              <a:t>০১৭১৮৪১৪৭০৬</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2267094"/>
            <a:ext cx="1828800" cy="2076306"/>
          </a:xfrm>
          <a:prstGeom prst="rect">
            <a:avLst/>
          </a:prstGeom>
        </p:spPr>
      </p:pic>
    </p:spTree>
    <p:extLst>
      <p:ext uri="{BB962C8B-B14F-4D97-AF65-F5344CB8AC3E}">
        <p14:creationId xmlns:p14="http://schemas.microsoft.com/office/powerpoint/2010/main" val="1131599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fade">
                                      <p:cBhvr>
                                        <p:cTn id="34" dur="1000"/>
                                        <p:tgtEl>
                                          <p:spTgt spid="3">
                                            <p:txEl>
                                              <p:pRg st="4" end="4"/>
                                            </p:txEl>
                                          </p:spTgt>
                                        </p:tgtEl>
                                      </p:cBhvr>
                                    </p:animEffect>
                                    <p:anim calcmode="lin" valueType="num">
                                      <p:cBhvr>
                                        <p:cTn id="3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fade">
                                      <p:cBhvr>
                                        <p:cTn id="44" dur="1000"/>
                                        <p:tgtEl>
                                          <p:spTgt spid="3">
                                            <p:txEl>
                                              <p:pRg st="6" end="6"/>
                                            </p:txEl>
                                          </p:spTgt>
                                        </p:tgtEl>
                                      </p:cBhvr>
                                    </p:animEffect>
                                    <p:anim calcmode="lin" valueType="num">
                                      <p:cBhvr>
                                        <p:cTn id="4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anim calcmode="lin" valueType="num">
                                      <p:cBhvr>
                                        <p:cTn id="52" dur="1000" fill="hold"/>
                                        <p:tgtEl>
                                          <p:spTgt spid="4"/>
                                        </p:tgtEl>
                                        <p:attrNameLst>
                                          <p:attrName>ppt_x</p:attrName>
                                        </p:attrNameLst>
                                      </p:cBhvr>
                                      <p:tavLst>
                                        <p:tav tm="0">
                                          <p:val>
                                            <p:strVal val="#ppt_x"/>
                                          </p:val>
                                        </p:tav>
                                        <p:tav tm="100000">
                                          <p:val>
                                            <p:strVal val="#ppt_x"/>
                                          </p:val>
                                        </p:tav>
                                      </p:tavLst>
                                    </p:anim>
                                    <p:anim calcmode="lin" valueType="num">
                                      <p:cBhvr>
                                        <p:cTn id="5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err="1" smtClean="0"/>
              <a:t>আয়াতের</a:t>
            </a:r>
            <a:r>
              <a:rPr lang="en-US" dirty="0" smtClean="0"/>
              <a:t> </a:t>
            </a:r>
            <a:r>
              <a:rPr lang="en-US" dirty="0" err="1" smtClean="0"/>
              <a:t>ব্যাখ্যা</a:t>
            </a:r>
            <a:endParaRPr lang="en-US" dirty="0"/>
          </a:p>
        </p:txBody>
      </p:sp>
      <p:sp>
        <p:nvSpPr>
          <p:cNvPr id="3" name="Content Placeholder 2"/>
          <p:cNvSpPr>
            <a:spLocks noGrp="1"/>
          </p:cNvSpPr>
          <p:nvPr>
            <p:ph idx="1"/>
          </p:nvPr>
        </p:nvSpPr>
        <p:spPr>
          <a:xfrm>
            <a:off x="152400" y="1600200"/>
            <a:ext cx="8763000" cy="51054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just">
              <a:buNone/>
            </a:pPr>
            <a:r>
              <a:rPr lang="as-IN" dirty="0"/>
              <a:t>আয়াতে বলা হয়েছে, ইয়াতীমের সম্পদ তাদেরকে যথার্থভাবে বুঝিয়ে দাও। আরবী ‘ইয়াতীম’ শব্দটির অর্থ হচ্ছে- নিঃসঙ্গ। একটি ঝিনুকের মধ্যে যদি একটিমাত্র মুক্তা জন্ম নেয়, তখন একে ‘দুররাতুন-ইয়াতীমাতুন’ বা ‘নিঃসঙ্গ মুক্তা’ বলা হয়ে থাকে। ইসলামী পরিভাষায় যে শিশু-সন্তানের পিতা ইন্তেকাল করে, তাকে ইয়াতীম বলা হয়। ছেলে-মেয়ে বালেগ হয়ে গেলে তাদেরকে ইসলামী পরিভাষায় ইয়াতীম বলা হয় না। হাদীসে বর্ণিত হয়েছে, মহানবী সাল্লাল্লাহু আলাইহি ওয়াসাল্লাম বলেছেন, বালেগ হওয়ার পর আর কেউ ইয়াতীম থাকে না। [আবু দাউদঃ ২৮৭৩]</a:t>
            </a:r>
            <a:endParaRPr lang="en-US" dirty="0"/>
          </a:p>
        </p:txBody>
      </p:sp>
    </p:spTree>
    <p:extLst>
      <p:ext uri="{BB962C8B-B14F-4D97-AF65-F5344CB8AC3E}">
        <p14:creationId xmlns:p14="http://schemas.microsoft.com/office/powerpoint/2010/main" val="3757015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smtClean="0"/>
              <a:t>ভালো-মন্দের</a:t>
            </a:r>
            <a:r>
              <a:rPr lang="en-US" dirty="0" smtClean="0"/>
              <a:t> </a:t>
            </a:r>
            <a:r>
              <a:rPr lang="en-US" dirty="0" err="1" smtClean="0"/>
              <a:t>সংমিশ্রণ</a:t>
            </a:r>
            <a:r>
              <a:rPr lang="en-US" dirty="0" smtClean="0"/>
              <a:t> </a:t>
            </a:r>
            <a:r>
              <a:rPr lang="en-US" dirty="0" err="1" smtClean="0"/>
              <a:t>অপরাধ</a:t>
            </a:r>
            <a:endParaRPr lang="en-US" dirty="0"/>
          </a:p>
        </p:txBody>
      </p:sp>
      <p:sp>
        <p:nvSpPr>
          <p:cNvPr id="3" name="Content Placeholder 2"/>
          <p:cNvSpPr>
            <a:spLocks noGrp="1"/>
          </p:cNvSpPr>
          <p:nvPr>
            <p:ph idx="1"/>
          </p:nvPr>
        </p:nvSpPr>
        <p:spPr>
          <a:xfrm>
            <a:off x="76200" y="1219200"/>
            <a:ext cx="8915400" cy="5562600"/>
          </a:xfrm>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just">
              <a:buNone/>
            </a:pPr>
            <a:r>
              <a:rPr lang="en-US" dirty="0" err="1" smtClean="0"/>
              <a:t>ইয়াতীমের</a:t>
            </a:r>
            <a:r>
              <a:rPr lang="en-US" dirty="0" smtClean="0"/>
              <a:t> </a:t>
            </a:r>
            <a:r>
              <a:rPr lang="en-US" dirty="0" err="1" smtClean="0"/>
              <a:t>সম্পদ</a:t>
            </a:r>
            <a:r>
              <a:rPr lang="en-US" dirty="0" smtClean="0"/>
              <a:t> </a:t>
            </a:r>
            <a:r>
              <a:rPr lang="en-US" dirty="0" err="1" smtClean="0"/>
              <a:t>অন্যায়ভাবে</a:t>
            </a:r>
            <a:r>
              <a:rPr lang="en-US" dirty="0" smtClean="0"/>
              <a:t> </a:t>
            </a:r>
            <a:r>
              <a:rPr lang="en-US" dirty="0" err="1" smtClean="0"/>
              <a:t>ভক্ষণ</a:t>
            </a:r>
            <a:r>
              <a:rPr lang="en-US" dirty="0" smtClean="0"/>
              <a:t> </a:t>
            </a:r>
            <a:r>
              <a:rPr lang="en-US" dirty="0" err="1" smtClean="0"/>
              <a:t>করা</a:t>
            </a:r>
            <a:r>
              <a:rPr lang="en-US" dirty="0" smtClean="0"/>
              <a:t> </a:t>
            </a:r>
            <a:r>
              <a:rPr lang="en-US" dirty="0" err="1" smtClean="0"/>
              <a:t>গুরুতর</a:t>
            </a:r>
            <a:r>
              <a:rPr lang="en-US" dirty="0" smtClean="0"/>
              <a:t> </a:t>
            </a:r>
            <a:r>
              <a:rPr lang="en-US" dirty="0" err="1" smtClean="0"/>
              <a:t>অপরাধ</a:t>
            </a:r>
            <a:r>
              <a:rPr lang="en-US" dirty="0" smtClean="0"/>
              <a:t>। </a:t>
            </a:r>
            <a:r>
              <a:rPr lang="en-US" dirty="0" err="1" smtClean="0"/>
              <a:t>তাই</a:t>
            </a:r>
            <a:r>
              <a:rPr lang="en-US" dirty="0" smtClean="0"/>
              <a:t> </a:t>
            </a:r>
            <a:r>
              <a:rPr lang="as-IN" dirty="0"/>
              <a:t>ইয়াতীম যখন সাবালক হয়ে যাবে এবং ভাল-মন্দ বুঝতে শিখবে, তখন তাকে তার ধন-সম্পদ বুঝিয়ে (ফিরিয়ে) দাও। ‘খাবীস’ বলতে নিকৃষ্ট জিনিস এবং ‘ত্বাইয়্যিব’ বলতে উৎকৃষ্ট জিনিসকে বুঝানো  হয়েছে। অর্থাৎ, এমন করো না যে, তাদের মাল থেকে উৎকৃষ্ট জিনিসগুলো নিয়ে তার পরিবর্তে নিকৃষ্ট জিনিস দিয়ে গুনতি পূরণ করে দেবে। এই নিকৃষ্ট জিনিসগুলোকে খাবীস (নাপাক) এবং উৎকৃষ্ট জিনিসগুলোকে ত্বাইয়্যিব (পবিত্র) আখ্যা দিয়ে ইঙ্গিত করা হয়েছে যে, এইভাবে পরিবর্তন করা মাল যদিও প্রকৃতপক্ষে ত্বাইয়্যিব (পবিত্র ও হালাল), তবুও তোমাদের বিশ্বাসঘাতকতা তাকে অপবিত্র করে দিয়েছে। কাজেই এখন তা আর পবিত্র নেই, বরং তোমাদের জন্য তা অপবিত্র ও হারাম হয়ে গেছে। অনুরূপ বেঈমানী করে তাদের মালকে নিজের মালের সাথে মিশ্রিত করে খাওয়াও নিষেধ। তবে যদি তাদের কল্যাণ উদ্দেশ্য হয়, তাহলে তাদের মালকে নিজের মালের সাথে মিশ্রিত করা জায়েয।</a:t>
            </a:r>
            <a:endParaRPr lang="en-US" dirty="0"/>
          </a:p>
        </p:txBody>
      </p:sp>
    </p:spTree>
    <p:extLst>
      <p:ext uri="{BB962C8B-B14F-4D97-AF65-F5344CB8AC3E}">
        <p14:creationId xmlns:p14="http://schemas.microsoft.com/office/powerpoint/2010/main" val="268812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smtClean="0"/>
              <a:t>৩নং </a:t>
            </a:r>
            <a:r>
              <a:rPr lang="en-US" dirty="0" err="1" smtClean="0"/>
              <a:t>আয়াত</a:t>
            </a:r>
            <a:r>
              <a:rPr lang="en-US" dirty="0" smtClean="0"/>
              <a:t> ও </a:t>
            </a:r>
            <a:r>
              <a:rPr lang="en-US" dirty="0" err="1" smtClean="0"/>
              <a:t>অনুবাদ</a:t>
            </a:r>
            <a:endParaRPr lang="en-US" dirty="0"/>
          </a:p>
        </p:txBody>
      </p:sp>
      <p:sp>
        <p:nvSpPr>
          <p:cNvPr id="3" name="Content Placeholder 2"/>
          <p:cNvSpPr>
            <a:spLocks noGrp="1"/>
          </p:cNvSpPr>
          <p:nvPr>
            <p:ph idx="1"/>
          </p:nvPr>
        </p:nvSpPr>
        <p:spPr>
          <a:xfrm>
            <a:off x="76200" y="1600200"/>
            <a:ext cx="8991600" cy="5105400"/>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marL="0" indent="0" algn="just">
              <a:buNone/>
            </a:pPr>
            <a:r>
              <a:rPr lang="ar-SA" dirty="0"/>
              <a:t>وَ اِنۡ خِفۡتُمۡ اَلَّا تُقۡسِطُوۡا فِی الۡیَتٰمٰی فَانۡکِحُوۡا مَا طَابَ لَکُمۡ مِّنَ النِّسَآءِ مَثۡنٰی وَ ثُلٰثَ وَ رُبٰعَ ۚ فَاِنۡ خِفۡتُمۡ اَلَّا تَعۡدِلُوۡا فَوَاحِدَۃً اَوۡ مَا مَلَکَتۡ اَیۡمَانُکُمۡ ؕ ذٰلِکَ اَدۡنٰۤی اَلَّا تَعُوۡلُوۡا ؕ﴿۳</a:t>
            </a:r>
            <a:r>
              <a:rPr lang="ar-SA" dirty="0" smtClean="0"/>
              <a:t>﴾</a:t>
            </a:r>
            <a:endParaRPr lang="en-US" dirty="0" smtClean="0"/>
          </a:p>
          <a:p>
            <a:pPr marL="0" indent="0" algn="just">
              <a:buNone/>
            </a:pPr>
            <a:r>
              <a:rPr lang="en-US" dirty="0" err="1" smtClean="0"/>
              <a:t>বাংলা</a:t>
            </a:r>
            <a:r>
              <a:rPr lang="en-US" dirty="0" smtClean="0"/>
              <a:t> </a:t>
            </a:r>
            <a:r>
              <a:rPr lang="en-US" dirty="0" err="1" smtClean="0"/>
              <a:t>অনুবাদ</a:t>
            </a:r>
            <a:endParaRPr lang="en-US" dirty="0" smtClean="0"/>
          </a:p>
          <a:p>
            <a:pPr marL="0" indent="0" algn="just">
              <a:buNone/>
            </a:pPr>
            <a:r>
              <a:rPr lang="as-IN" dirty="0"/>
              <a:t>আর যদি তোমরা আশংকা </a:t>
            </a:r>
            <a:r>
              <a:rPr lang="as-IN" dirty="0" smtClean="0"/>
              <a:t>ক</a:t>
            </a:r>
            <a:r>
              <a:rPr lang="en-US" dirty="0" err="1" smtClean="0"/>
              <a:t>রো</a:t>
            </a:r>
            <a:r>
              <a:rPr lang="as-IN" dirty="0" smtClean="0"/>
              <a:t> </a:t>
            </a:r>
            <a:r>
              <a:rPr lang="as-IN" dirty="0"/>
              <a:t>যে, ইয়াতীমদের প্রতি সুবিচার করতে </a:t>
            </a:r>
            <a:r>
              <a:rPr lang="as-IN" dirty="0" smtClean="0"/>
              <a:t>পারবে</a:t>
            </a:r>
            <a:r>
              <a:rPr lang="en-US" dirty="0" smtClean="0"/>
              <a:t> </a:t>
            </a:r>
            <a:r>
              <a:rPr lang="as-IN" dirty="0" smtClean="0"/>
              <a:t>না </a:t>
            </a:r>
            <a:r>
              <a:rPr lang="as-IN" dirty="0"/>
              <a:t>তাহলে নারীদের মধ্য হতে তোমাদের পছন্দ মত দু’টি, তিনটি কিংবা চারটিকে বিয়ে করে নাও; কিন্তু যদি তোমরা আশংকা </a:t>
            </a:r>
            <a:r>
              <a:rPr lang="as-IN" dirty="0" smtClean="0"/>
              <a:t>ক</a:t>
            </a:r>
            <a:r>
              <a:rPr lang="en-US" dirty="0" err="1" smtClean="0"/>
              <a:t>রো</a:t>
            </a:r>
            <a:r>
              <a:rPr lang="as-IN" dirty="0" smtClean="0"/>
              <a:t> </a:t>
            </a:r>
            <a:r>
              <a:rPr lang="as-IN" dirty="0"/>
              <a:t>যে, তাদের সাথে ন্যায় সঙ্গত আচরণ করতে </a:t>
            </a:r>
            <a:r>
              <a:rPr lang="as-IN" dirty="0" smtClean="0"/>
              <a:t>পারবে</a:t>
            </a:r>
            <a:r>
              <a:rPr lang="en-US" dirty="0" smtClean="0"/>
              <a:t> </a:t>
            </a:r>
            <a:r>
              <a:rPr lang="as-IN" dirty="0" smtClean="0"/>
              <a:t>না </a:t>
            </a:r>
            <a:r>
              <a:rPr lang="as-IN" dirty="0"/>
              <a:t>তাহলে মাত্র একটি অথবা তোমাদের ডান হাত যার অধিকারী (ক্রীতদাসী); এটা আরও উত্তম; এটা অবিচার না করার নিকটবর্তী।</a:t>
            </a:r>
            <a:endParaRPr lang="en-US" dirty="0"/>
          </a:p>
        </p:txBody>
      </p:sp>
    </p:spTree>
    <p:extLst>
      <p:ext uri="{BB962C8B-B14F-4D97-AF65-F5344CB8AC3E}">
        <p14:creationId xmlns:p14="http://schemas.microsoft.com/office/powerpoint/2010/main" val="47858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 presetClass="exit" presetSubtype="4" fill="hold" nodeType="clickEffect">
                                  <p:stCondLst>
                                    <p:cond delay="0"/>
                                  </p:stCondLst>
                                  <p:childTnLst>
                                    <p:anim calcmode="lin" valueType="num">
                                      <p:cBhvr additive="base">
                                        <p:cTn id="2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7" dur="500"/>
                                        <p:tgtEl>
                                          <p:spTgt spid="3">
                                            <p:txEl>
                                              <p:pRg st="0" end="0"/>
                                            </p:txEl>
                                          </p:spTgt>
                                        </p:tgtEl>
                                        <p:attrNameLst>
                                          <p:attrName>ppt_y</p:attrName>
                                        </p:attrNameLst>
                                      </p:cBhvr>
                                      <p:tavLst>
                                        <p:tav tm="0">
                                          <p:val>
                                            <p:strVal val="ppt_y"/>
                                          </p:val>
                                        </p:tav>
                                        <p:tav tm="100000">
                                          <p:val>
                                            <p:strVal val="1+ppt_h/2"/>
                                          </p:val>
                                        </p:tav>
                                      </p:tavLst>
                                    </p:anim>
                                    <p:set>
                                      <p:cBhvr>
                                        <p:cTn id="28" dur="1" fill="hold">
                                          <p:stCondLst>
                                            <p:cond delay="499"/>
                                          </p:stCondLst>
                                        </p:cTn>
                                        <p:tgtEl>
                                          <p:spTgt spid="3">
                                            <p:txEl>
                                              <p:pRg st="0" end="0"/>
                                            </p:txEl>
                                          </p:spTgt>
                                        </p:tgtEl>
                                        <p:attrNameLst>
                                          <p:attrName>style.visibility</p:attrName>
                                        </p:attrNameLst>
                                      </p:cBhvr>
                                      <p:to>
                                        <p:strVal val="hidden"/>
                                      </p:to>
                                    </p:set>
                                  </p:childTnLst>
                                </p:cTn>
                              </p:par>
                              <p:par>
                                <p:cTn id="29" presetID="2" presetClass="exit" presetSubtype="4" fill="hold" nodeType="withEffect">
                                  <p:stCondLst>
                                    <p:cond delay="0"/>
                                  </p:stCondLst>
                                  <p:childTnLst>
                                    <p:anim calcmode="lin" valueType="num">
                                      <p:cBhvr additive="base">
                                        <p:cTn id="3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1" end="1"/>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1" end="1"/>
                                            </p:txEl>
                                          </p:spTgt>
                                        </p:tgtEl>
                                        <p:attrNameLst>
                                          <p:attrName>style.visibility</p:attrName>
                                        </p:attrNameLst>
                                      </p:cBhvr>
                                      <p:to>
                                        <p:strVal val="hidden"/>
                                      </p:to>
                                    </p:set>
                                  </p:childTnLst>
                                </p:cTn>
                              </p:par>
                              <p:par>
                                <p:cTn id="33" presetID="2" presetClass="exit" presetSubtype="4" fill="hold" nodeType="withEffect">
                                  <p:stCondLst>
                                    <p:cond delay="0"/>
                                  </p:stCondLst>
                                  <p:childTnLst>
                                    <p:anim calcmode="lin" valueType="num">
                                      <p:cBhvr additive="base">
                                        <p:cTn id="3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p:tgtEl>
                                          <p:spTgt spid="3">
                                            <p:txEl>
                                              <p:pRg st="2" end="2"/>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855"/>
            <a:ext cx="8229600" cy="792162"/>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err="1" smtClean="0"/>
              <a:t>আয়াতের</a:t>
            </a:r>
            <a:r>
              <a:rPr lang="en-US" dirty="0" smtClean="0"/>
              <a:t> </a:t>
            </a:r>
            <a:r>
              <a:rPr lang="en-US" dirty="0" err="1" smtClean="0"/>
              <a:t>ব্যাখ্যা</a:t>
            </a:r>
            <a:endParaRPr lang="en-US" dirty="0"/>
          </a:p>
        </p:txBody>
      </p:sp>
      <p:sp>
        <p:nvSpPr>
          <p:cNvPr id="3" name="Content Placeholder 2"/>
          <p:cNvSpPr>
            <a:spLocks noGrp="1"/>
          </p:cNvSpPr>
          <p:nvPr>
            <p:ph idx="1"/>
          </p:nvPr>
        </p:nvSpPr>
        <p:spPr>
          <a:xfrm>
            <a:off x="76200" y="914400"/>
            <a:ext cx="8915400" cy="5867400"/>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0" indent="0" algn="just">
              <a:buNone/>
            </a:pPr>
            <a:r>
              <a:rPr lang="en-US" dirty="0" smtClean="0"/>
              <a:t>এ </a:t>
            </a:r>
            <a:r>
              <a:rPr lang="en-US" dirty="0" err="1" smtClean="0"/>
              <a:t>আয়াতের</a:t>
            </a:r>
            <a:r>
              <a:rPr lang="en-US" dirty="0" smtClean="0"/>
              <a:t> </a:t>
            </a:r>
            <a:r>
              <a:rPr lang="en-US" dirty="0" err="1" smtClean="0"/>
              <a:t>মাধ্যমে</a:t>
            </a:r>
            <a:r>
              <a:rPr lang="en-US" dirty="0" smtClean="0"/>
              <a:t> </a:t>
            </a:r>
            <a:r>
              <a:rPr lang="en-US" dirty="0" err="1" smtClean="0"/>
              <a:t>মানুষের</a:t>
            </a:r>
            <a:r>
              <a:rPr lang="en-US" dirty="0" smtClean="0"/>
              <a:t> </a:t>
            </a:r>
            <a:r>
              <a:rPr lang="en-US" dirty="0" err="1" smtClean="0"/>
              <a:t>কিছু</a:t>
            </a:r>
            <a:r>
              <a:rPr lang="en-US" dirty="0" smtClean="0"/>
              <a:t> </a:t>
            </a:r>
            <a:r>
              <a:rPr lang="en-US" dirty="0" err="1" smtClean="0"/>
              <a:t>খারাপ</a:t>
            </a:r>
            <a:r>
              <a:rPr lang="en-US" dirty="0" smtClean="0"/>
              <a:t> </a:t>
            </a:r>
            <a:r>
              <a:rPr lang="en-US" dirty="0" err="1" smtClean="0"/>
              <a:t>স্বভাব</a:t>
            </a:r>
            <a:r>
              <a:rPr lang="en-US" dirty="0" smtClean="0"/>
              <a:t> </a:t>
            </a:r>
            <a:r>
              <a:rPr lang="en-US" dirty="0" err="1" smtClean="0"/>
              <a:t>তুলে</a:t>
            </a:r>
            <a:r>
              <a:rPr lang="en-US" dirty="0" smtClean="0"/>
              <a:t> </a:t>
            </a:r>
            <a:r>
              <a:rPr lang="en-US" dirty="0" err="1" smtClean="0"/>
              <a:t>ধরা</a:t>
            </a:r>
            <a:r>
              <a:rPr lang="en-US" dirty="0" smtClean="0"/>
              <a:t> </a:t>
            </a:r>
            <a:r>
              <a:rPr lang="en-US" dirty="0" err="1" smtClean="0"/>
              <a:t>হয়েছে</a:t>
            </a:r>
            <a:r>
              <a:rPr lang="en-US" dirty="0" smtClean="0"/>
              <a:t>। </a:t>
            </a:r>
            <a:r>
              <a:rPr lang="en-US" dirty="0" err="1" smtClean="0"/>
              <a:t>আর</a:t>
            </a:r>
            <a:r>
              <a:rPr lang="en-US" dirty="0" smtClean="0"/>
              <a:t> </a:t>
            </a:r>
            <a:r>
              <a:rPr lang="en-US" dirty="0" err="1" smtClean="0"/>
              <a:t>তা</a:t>
            </a:r>
            <a:r>
              <a:rPr lang="en-US" dirty="0" smtClean="0"/>
              <a:t> </a:t>
            </a:r>
            <a:r>
              <a:rPr lang="en-US" dirty="0" err="1" smtClean="0"/>
              <a:t>হলো</a:t>
            </a:r>
            <a:r>
              <a:rPr lang="en-US" dirty="0" smtClean="0"/>
              <a:t> </a:t>
            </a:r>
            <a:r>
              <a:rPr lang="en-US" dirty="0" err="1" smtClean="0"/>
              <a:t>ইয়াতীম</a:t>
            </a:r>
            <a:r>
              <a:rPr lang="en-US" dirty="0" smtClean="0"/>
              <a:t> </a:t>
            </a:r>
            <a:r>
              <a:rPr lang="en-US" dirty="0" err="1" smtClean="0"/>
              <a:t>নারীর</a:t>
            </a:r>
            <a:r>
              <a:rPr lang="en-US" dirty="0" smtClean="0"/>
              <a:t> </a:t>
            </a:r>
            <a:r>
              <a:rPr lang="en-US" dirty="0" err="1" smtClean="0"/>
              <a:t>প্রতি</a:t>
            </a:r>
            <a:r>
              <a:rPr lang="en-US" dirty="0" smtClean="0"/>
              <a:t> </a:t>
            </a:r>
            <a:r>
              <a:rPr lang="en-US" dirty="0" err="1" smtClean="0"/>
              <a:t>অবিচার</a:t>
            </a:r>
            <a:r>
              <a:rPr lang="en-US" dirty="0" smtClean="0"/>
              <a:t>। </a:t>
            </a:r>
            <a:r>
              <a:rPr lang="en-US" dirty="0" err="1" smtClean="0"/>
              <a:t>চাই</a:t>
            </a:r>
            <a:r>
              <a:rPr lang="en-US" dirty="0" smtClean="0"/>
              <a:t> </a:t>
            </a:r>
            <a:r>
              <a:rPr lang="en-US" dirty="0" err="1" smtClean="0"/>
              <a:t>তা</a:t>
            </a:r>
            <a:r>
              <a:rPr lang="en-US" dirty="0" smtClean="0"/>
              <a:t> </a:t>
            </a:r>
            <a:r>
              <a:rPr lang="en-US" dirty="0" err="1" smtClean="0"/>
              <a:t>দাম্পত্যজীবনে</a:t>
            </a:r>
            <a:r>
              <a:rPr lang="en-US" dirty="0" smtClean="0"/>
              <a:t> </a:t>
            </a:r>
            <a:r>
              <a:rPr lang="en-US" dirty="0" err="1" smtClean="0"/>
              <a:t>হোক</a:t>
            </a:r>
            <a:r>
              <a:rPr lang="en-US" dirty="0" smtClean="0"/>
              <a:t> </a:t>
            </a:r>
            <a:r>
              <a:rPr lang="en-US" dirty="0" err="1" smtClean="0"/>
              <a:t>বা</a:t>
            </a:r>
            <a:r>
              <a:rPr lang="en-US" dirty="0" smtClean="0"/>
              <a:t> </a:t>
            </a:r>
            <a:r>
              <a:rPr lang="en-US" dirty="0" err="1" smtClean="0"/>
              <a:t>সম্পদ</a:t>
            </a:r>
            <a:r>
              <a:rPr lang="en-US" dirty="0" smtClean="0"/>
              <a:t> </a:t>
            </a:r>
            <a:r>
              <a:rPr lang="en-US" dirty="0" err="1" smtClean="0"/>
              <a:t>ভক্ষণে</a:t>
            </a:r>
            <a:r>
              <a:rPr lang="en-US" dirty="0" smtClean="0"/>
              <a:t> </a:t>
            </a:r>
            <a:r>
              <a:rPr lang="en-US" dirty="0" err="1" smtClean="0"/>
              <a:t>হোক</a:t>
            </a:r>
            <a:r>
              <a:rPr lang="en-US" dirty="0" smtClean="0"/>
              <a:t>।</a:t>
            </a:r>
          </a:p>
          <a:p>
            <a:pPr marL="0" indent="0" algn="just">
              <a:buNone/>
            </a:pPr>
            <a:r>
              <a:rPr lang="as-IN" dirty="0"/>
              <a:t>এই আয়াতের তাফসীর আয়েশা (রাযিয়াল্লাহু আনহা) এইভাবে বর্ণনা করেছেন যে, বিত্তশালিনী এবং রূপ-সৌন্দর্যের অধিকারিণী ইয়াতীম কন্যা কোন তত্ত্বাবধায়কের তত্ত্বাবধানে থাকলে, সে তার মাল ও সৌন্দর্য দেখে তাকে বিবাহ করে নিত, কিন্তু তাকে অন্য নারীদের ন্যায় সম্পূর্ণ মোহর দিত না। মহান আল্লাহ এ রকম অবিচার করতে নিষেধ করলেন এবং বললেন, যদি তোমরা ঘরের ইয়াতীম মেয়েদের সাথে সুবিচার করতে না পার, তাহলে তাদেরকে বিবাহই করবে না। অন্য মেয়েদেরকে বিবাহ করার পথ তোমাদের জন্য খোলা আছে। (বুখারী ২৪৯৪নং) এমন কি একের পরিবর্তে দু’জন, তিনজন এবং চারজন পর্যন্ত মেয়েকে তোমরা বিবাহ করতে পার</a:t>
            </a:r>
            <a:r>
              <a:rPr lang="as-IN" dirty="0" smtClean="0"/>
              <a:t>।</a:t>
            </a:r>
            <a:endParaRPr lang="en-US" dirty="0"/>
          </a:p>
        </p:txBody>
      </p:sp>
    </p:spTree>
    <p:extLst>
      <p:ext uri="{BB962C8B-B14F-4D97-AF65-F5344CB8AC3E}">
        <p14:creationId xmlns:p14="http://schemas.microsoft.com/office/powerpoint/2010/main" val="320319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6" presetClass="exit" presetSubtype="32" fill="hold" nodeType="clickEffect">
                                  <p:stCondLst>
                                    <p:cond delay="0"/>
                                  </p:stCondLst>
                                  <p:childTnLst>
                                    <p:animEffect transition="out" filter="circle(out)">
                                      <p:cBhvr>
                                        <p:cTn id="12" dur="2000"/>
                                        <p:tgtEl>
                                          <p:spTgt spid="3">
                                            <p:txEl>
                                              <p:pRg st="0" end="0"/>
                                            </p:txEl>
                                          </p:spTgt>
                                        </p:tgtEl>
                                      </p:cBhvr>
                                    </p:animEffect>
                                    <p:set>
                                      <p:cBhvr>
                                        <p:cTn id="13" dur="1" fill="hold">
                                          <p:stCondLst>
                                            <p:cond delay="1999"/>
                                          </p:stCondLst>
                                        </p:cTn>
                                        <p:tgtEl>
                                          <p:spTgt spid="3">
                                            <p:txEl>
                                              <p:pRg st="0" end="0"/>
                                            </p:txEl>
                                          </p:spTgt>
                                        </p:tgtEl>
                                        <p:attrNameLst>
                                          <p:attrName>style.visibility</p:attrName>
                                        </p:attrNameLst>
                                      </p:cBhvr>
                                      <p:to>
                                        <p:strVal val="hidden"/>
                                      </p:to>
                                    </p:set>
                                  </p:childTnLst>
                                </p:cTn>
                              </p:par>
                              <p:par>
                                <p:cTn id="14" presetID="6" presetClass="exit" presetSubtype="32" fill="hold" nodeType="withEffect">
                                  <p:stCondLst>
                                    <p:cond delay="0"/>
                                  </p:stCondLst>
                                  <p:childTnLst>
                                    <p:animEffect transition="out" filter="circle(out)">
                                      <p:cBhvr>
                                        <p:cTn id="15" dur="2000"/>
                                        <p:tgtEl>
                                          <p:spTgt spid="3">
                                            <p:txEl>
                                              <p:pRg st="1" end="1"/>
                                            </p:txEl>
                                          </p:spTgt>
                                        </p:tgtEl>
                                      </p:cBhvr>
                                    </p:animEffect>
                                    <p:set>
                                      <p:cBhvr>
                                        <p:cTn id="16"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as-IN" dirty="0" smtClean="0"/>
              <a:t>তবে শর্ত হল, তাদের মধ্যে সুবিচারের দাবী যেন পূরণ করতে পার। সুবিচার করতে না পারলে, একজনকেই বিয়ে কর অথবা অধিকারভুক্ত ক্রীতদাসী নিয়েই তুষ্ট থাক। এই আয়াত থেকে জানা গেল যে, একজন মুসলিম পুরুষ (সে প্রয়োজন বোধ করলে) একই সময়ে চারজন মহিলাকে বিবাহ করে নিজের কাছে রাখতে পারে; এর বেশী রাখতে পারে না। অনেক সহীহ হাদীসেও এ বিষয়কে আরো পরিষ্কার করে বর্ণনা করে দেওয়া হয়েছে এবং চার সংখ্যা পর্যন্ত তা নির্দিষ্ট করে দেওয়া হয়েছে। আর নবী করীম (সাঃ) যে চারের অধিক নারীকে বিবাহ করেছিলেন, সেটা ছিল তাঁর বিশেষ বৈশিষ্ট্য। উম্মতের কারো জন্য তার উপর আমল করা জায়েয নয়। (ইবনে কাসীর)</a:t>
            </a:r>
            <a:endParaRPr lang="en-US" dirty="0" smtClean="0"/>
          </a:p>
          <a:p>
            <a:pPr algn="just"/>
            <a:endParaRPr lang="en-US" dirty="0"/>
          </a:p>
        </p:txBody>
      </p:sp>
    </p:spTree>
    <p:extLst>
      <p:ext uri="{BB962C8B-B14F-4D97-AF65-F5344CB8AC3E}">
        <p14:creationId xmlns:p14="http://schemas.microsoft.com/office/powerpoint/2010/main" val="136689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096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err="1" smtClean="0"/>
              <a:t>একাধিক</a:t>
            </a:r>
            <a:r>
              <a:rPr lang="en-US" dirty="0" smtClean="0"/>
              <a:t> </a:t>
            </a:r>
            <a:r>
              <a:rPr lang="en-US" dirty="0" err="1" smtClean="0"/>
              <a:t>স্ত্রী</a:t>
            </a:r>
            <a:r>
              <a:rPr lang="en-US" dirty="0" smtClean="0"/>
              <a:t> </a:t>
            </a:r>
            <a:r>
              <a:rPr lang="en-US" dirty="0" err="1" smtClean="0"/>
              <a:t>না</a:t>
            </a:r>
            <a:r>
              <a:rPr lang="en-US" dirty="0" smtClean="0"/>
              <a:t> </a:t>
            </a:r>
            <a:r>
              <a:rPr lang="en-US" dirty="0" err="1" smtClean="0"/>
              <a:t>বহুবিবাহ</a:t>
            </a:r>
            <a:endParaRPr lang="en-US" dirty="0"/>
          </a:p>
        </p:txBody>
      </p:sp>
      <p:sp>
        <p:nvSpPr>
          <p:cNvPr id="3" name="Content Placeholder 2"/>
          <p:cNvSpPr>
            <a:spLocks noGrp="1"/>
          </p:cNvSpPr>
          <p:nvPr>
            <p:ph idx="1"/>
          </p:nvPr>
        </p:nvSpPr>
        <p:spPr>
          <a:xfrm>
            <a:off x="76200" y="838200"/>
            <a:ext cx="8839200" cy="6019800"/>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marL="0" indent="0" algn="just">
              <a:buNone/>
            </a:pPr>
            <a:r>
              <a:rPr lang="as-IN" dirty="0"/>
              <a:t>একজন মহিলাকেই বিবাহ করা যথেষ্ট হতে পারে। কেননা, একাধিক স্ত্রী রাখলে সুবিচারের যত্ন নেওয়া বড়ই কষ্টকর হয়। যার প্রতি আন্তরিক টান থাকবে, তার জীবনের প্রয়োজনীয় জিনিসের ব্যবস্থাপনার প্রতিই বেশী খেয়াল থাকবে। এইভাবে সে স্ত্রীদের মধ্যে সুবিচার বজায় রাখতে অক্ষম হবে এবং আল্লাহর কাছে অপরাধী গণ্য হবে। কুরআন এই বাস্তব সত্যকে অন্যত্র অতি সুন্দররূপে এইভাবে বর্ণনা করেছে, [</a:t>
            </a:r>
            <a:r>
              <a:rPr lang="ar-SA" dirty="0"/>
              <a:t>وَلَنْ تَسْتَطِيعُوا أَنْ تَعْدِلُوا بَيْنَ النِّسَاءِ وَلَوْ حَرَصْتُمْ فَلا تَمِيلُوا كُلَّ الْمَيْلِ فَتَذَرُوهَا كَالْمُعَلَّقَةِ] </a:t>
            </a:r>
            <a:r>
              <a:rPr lang="as-IN" dirty="0"/>
              <a:t>অর্থাৎ ‘‘তোমরা যতই সাগ্রহে চেষ্টা কর না কেন, স্ত্রীদের মাঝে ন্যায়পরায়ণতা কখনই বজায় রাখতে পারবে না। তবে তোমরা কোন এক জনের দিকে সম্পূর্ণভাবে ঝুঁকে পড়ো না এবং অপরকে ঝোলানো অবস্থায় ছেড়ে দিও না।’’ (সূরা নিসাঃ ১২৯) এ থেকে প্রতীয়মান হয় যে, একাধিক বিবাহ করে স্ত্রীদের মধ্যে ন্যায়পরায়ণতা বজায় না রাখা বড়ই অনুচিত ও বিপজ্জনক ব্যাপার। আল্লাহর রসূল (সাঃ) বলেন, ‘‘যে ব্যক্তির দু’টি স্ত্রী আছে, কিন্তু সে তন্মধ্যে একটির দিকে ঝুঁকে যায়, এরূপ ব্যক্তি কিয়ামতের দিন তার অর্ধদেহ ধসা অবস্থায় উপস্থিত হবে।’’ (আহমাদ ২/৩৪৭, আসহাবে সুনান, হাকেম ২/১৮৬, ইবনে হিব্বান ৪১৯৪নং)</a:t>
            </a:r>
            <a:endParaRPr lang="en-US" dirty="0"/>
          </a:p>
        </p:txBody>
      </p:sp>
    </p:spTree>
    <p:extLst>
      <p:ext uri="{BB962C8B-B14F-4D97-AF65-F5344CB8AC3E}">
        <p14:creationId xmlns:p14="http://schemas.microsoft.com/office/powerpoint/2010/main" val="3961796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715962"/>
          </a:xfrm>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en-US" dirty="0" err="1" smtClean="0"/>
              <a:t>বাংলাদেশের</a:t>
            </a:r>
            <a:r>
              <a:rPr lang="en-US" dirty="0" smtClean="0"/>
              <a:t> </a:t>
            </a:r>
            <a:r>
              <a:rPr lang="en-US" dirty="0" err="1" smtClean="0"/>
              <a:t>সমাজব্যবস্থা</a:t>
            </a:r>
            <a:r>
              <a:rPr lang="en-US" dirty="0" smtClean="0"/>
              <a:t> ও </a:t>
            </a:r>
            <a:r>
              <a:rPr lang="en-US" dirty="0" err="1" smtClean="0"/>
              <a:t>একক</a:t>
            </a:r>
            <a:r>
              <a:rPr lang="en-US" dirty="0" smtClean="0"/>
              <a:t> </a:t>
            </a:r>
            <a:r>
              <a:rPr lang="en-US" dirty="0" err="1" smtClean="0"/>
              <a:t>বিবাহ</a:t>
            </a:r>
            <a:endParaRPr lang="en-US" dirty="0"/>
          </a:p>
        </p:txBody>
      </p:sp>
      <p:sp>
        <p:nvSpPr>
          <p:cNvPr id="3" name="Content Placeholder 2"/>
          <p:cNvSpPr>
            <a:spLocks noGrp="1"/>
          </p:cNvSpPr>
          <p:nvPr>
            <p:ph idx="1"/>
          </p:nvPr>
        </p:nvSpPr>
        <p:spPr>
          <a:xfrm>
            <a:off x="152400" y="914400"/>
            <a:ext cx="8763000" cy="5715000"/>
          </a:xfrm>
        </p:spPr>
        <p:style>
          <a:lnRef idx="1">
            <a:schemeClr val="accent1"/>
          </a:lnRef>
          <a:fillRef idx="2">
            <a:schemeClr val="accent1"/>
          </a:fillRef>
          <a:effectRef idx="1">
            <a:schemeClr val="accent1"/>
          </a:effectRef>
          <a:fontRef idx="minor">
            <a:schemeClr val="dk1"/>
          </a:fontRef>
        </p:style>
        <p:txBody>
          <a:bodyPr/>
          <a:lstStyle/>
          <a:p>
            <a:pPr marL="0" indent="0" algn="just">
              <a:buNone/>
            </a:pPr>
            <a:r>
              <a:rPr lang="en-US" dirty="0" err="1" smtClean="0"/>
              <a:t>বাংলাদেশের</a:t>
            </a:r>
            <a:r>
              <a:rPr lang="en-US" dirty="0" smtClean="0"/>
              <a:t> </a:t>
            </a:r>
            <a:r>
              <a:rPr lang="en-US" dirty="0" err="1" smtClean="0"/>
              <a:t>সমাজব্যবস্থা</a:t>
            </a:r>
            <a:r>
              <a:rPr lang="en-US" dirty="0" smtClean="0"/>
              <a:t> </a:t>
            </a:r>
            <a:r>
              <a:rPr lang="en-US" dirty="0" err="1" smtClean="0"/>
              <a:t>কখনই</a:t>
            </a:r>
            <a:r>
              <a:rPr lang="en-US" dirty="0" smtClean="0"/>
              <a:t> </a:t>
            </a:r>
            <a:r>
              <a:rPr lang="en-US" dirty="0" err="1" smtClean="0"/>
              <a:t>একক</a:t>
            </a:r>
            <a:r>
              <a:rPr lang="en-US" dirty="0" smtClean="0"/>
              <a:t> </a:t>
            </a:r>
            <a:r>
              <a:rPr lang="en-US" dirty="0" err="1" smtClean="0"/>
              <a:t>বিবাহকে</a:t>
            </a:r>
            <a:r>
              <a:rPr lang="en-US" dirty="0" smtClean="0"/>
              <a:t> </a:t>
            </a:r>
            <a:r>
              <a:rPr lang="en-US" dirty="0" err="1" smtClean="0"/>
              <a:t>উৎসাহিত</a:t>
            </a:r>
            <a:r>
              <a:rPr lang="en-US" dirty="0" smtClean="0"/>
              <a:t> </a:t>
            </a:r>
            <a:r>
              <a:rPr lang="en-US" dirty="0" err="1" smtClean="0"/>
              <a:t>করে</a:t>
            </a:r>
            <a:r>
              <a:rPr lang="en-US" dirty="0" smtClean="0"/>
              <a:t> </a:t>
            </a:r>
            <a:r>
              <a:rPr lang="en-US" dirty="0" err="1" smtClean="0"/>
              <a:t>না</a:t>
            </a:r>
            <a:r>
              <a:rPr lang="en-US" dirty="0" smtClean="0"/>
              <a:t>। </a:t>
            </a:r>
            <a:r>
              <a:rPr lang="en-US" dirty="0" err="1" smtClean="0"/>
              <a:t>সতীনের</a:t>
            </a:r>
            <a:r>
              <a:rPr lang="en-US" dirty="0" smtClean="0"/>
              <a:t> </a:t>
            </a:r>
            <a:r>
              <a:rPr lang="en-US" dirty="0" err="1" smtClean="0"/>
              <a:t>সংসার</a:t>
            </a:r>
            <a:r>
              <a:rPr lang="en-US" dirty="0" smtClean="0"/>
              <a:t> </a:t>
            </a:r>
            <a:r>
              <a:rPr lang="en-US" dirty="0" err="1" smtClean="0"/>
              <a:t>বিশৃংখলায়</a:t>
            </a:r>
            <a:r>
              <a:rPr lang="en-US" dirty="0" smtClean="0"/>
              <a:t> </a:t>
            </a:r>
            <a:r>
              <a:rPr lang="en-US" dirty="0" err="1" smtClean="0"/>
              <a:t>পরিপূর্ণ</a:t>
            </a:r>
            <a:r>
              <a:rPr lang="en-US" dirty="0" smtClean="0"/>
              <a:t> । </a:t>
            </a:r>
            <a:r>
              <a:rPr lang="en-US" dirty="0" err="1" smtClean="0"/>
              <a:t>এর</a:t>
            </a:r>
            <a:r>
              <a:rPr lang="en-US" dirty="0" smtClean="0"/>
              <a:t> </a:t>
            </a:r>
            <a:r>
              <a:rPr lang="en-US" dirty="0" err="1" smtClean="0"/>
              <a:t>প্রভাব</a:t>
            </a:r>
            <a:r>
              <a:rPr lang="en-US" dirty="0" smtClean="0"/>
              <a:t> </a:t>
            </a:r>
            <a:r>
              <a:rPr lang="en-US" dirty="0" err="1" smtClean="0"/>
              <a:t>আগত</a:t>
            </a:r>
            <a:r>
              <a:rPr lang="en-US" dirty="0" smtClean="0"/>
              <a:t> </a:t>
            </a:r>
            <a:r>
              <a:rPr lang="en-US" dirty="0" err="1" smtClean="0"/>
              <a:t>সন্তানের</a:t>
            </a:r>
            <a:r>
              <a:rPr lang="en-US" dirty="0" smtClean="0"/>
              <a:t> </a:t>
            </a:r>
            <a:r>
              <a:rPr lang="en-US" dirty="0" err="1" smtClean="0"/>
              <a:t>চরিত্রে</a:t>
            </a:r>
            <a:r>
              <a:rPr lang="en-US" dirty="0" smtClean="0"/>
              <a:t> </a:t>
            </a:r>
            <a:r>
              <a:rPr lang="en-US" dirty="0" err="1" smtClean="0"/>
              <a:t>পড়ে</a:t>
            </a:r>
            <a:r>
              <a:rPr lang="en-US" dirty="0" smtClean="0"/>
              <a:t>। </a:t>
            </a:r>
            <a:r>
              <a:rPr lang="en-US" dirty="0" err="1" smtClean="0"/>
              <a:t>একাধিক</a:t>
            </a:r>
            <a:r>
              <a:rPr lang="en-US" dirty="0" smtClean="0"/>
              <a:t> </a:t>
            </a:r>
            <a:r>
              <a:rPr lang="en-US" dirty="0" err="1" smtClean="0"/>
              <a:t>সতীনের</a:t>
            </a:r>
            <a:r>
              <a:rPr lang="en-US" dirty="0" smtClean="0"/>
              <a:t> </a:t>
            </a:r>
            <a:r>
              <a:rPr lang="en-US" dirty="0" err="1" smtClean="0"/>
              <a:t>সাথে</a:t>
            </a:r>
            <a:r>
              <a:rPr lang="en-US" dirty="0" smtClean="0"/>
              <a:t> </a:t>
            </a:r>
            <a:r>
              <a:rPr lang="en-US" dirty="0" err="1" smtClean="0"/>
              <a:t>মিলেমিশে</a:t>
            </a:r>
            <a:r>
              <a:rPr lang="en-US" dirty="0" smtClean="0"/>
              <a:t> </a:t>
            </a:r>
            <a:r>
              <a:rPr lang="en-US" dirty="0" err="1" smtClean="0"/>
              <a:t>থাকা</a:t>
            </a:r>
            <a:r>
              <a:rPr lang="en-US" dirty="0" smtClean="0"/>
              <a:t> </a:t>
            </a:r>
            <a:r>
              <a:rPr lang="en-US" dirty="0" err="1" smtClean="0"/>
              <a:t>যায়</a:t>
            </a:r>
            <a:r>
              <a:rPr lang="en-US" dirty="0" smtClean="0"/>
              <a:t> </a:t>
            </a:r>
            <a:r>
              <a:rPr lang="en-US" dirty="0" err="1" smtClean="0"/>
              <a:t>না</a:t>
            </a:r>
            <a:r>
              <a:rPr lang="en-US" dirty="0" smtClean="0"/>
              <a:t>। </a:t>
            </a:r>
            <a:r>
              <a:rPr lang="en-US" dirty="0" err="1" smtClean="0"/>
              <a:t>এতে</a:t>
            </a:r>
            <a:r>
              <a:rPr lang="en-US" dirty="0" smtClean="0"/>
              <a:t> </a:t>
            </a:r>
            <a:r>
              <a:rPr lang="en-US" dirty="0" err="1" smtClean="0"/>
              <a:t>অনেক</a:t>
            </a:r>
            <a:r>
              <a:rPr lang="en-US" dirty="0" smtClean="0"/>
              <a:t> </a:t>
            </a:r>
            <a:r>
              <a:rPr lang="en-US" dirty="0" err="1" smtClean="0"/>
              <a:t>সময়</a:t>
            </a:r>
            <a:r>
              <a:rPr lang="en-US" dirty="0" smtClean="0"/>
              <a:t> </a:t>
            </a:r>
            <a:r>
              <a:rPr lang="en-US" dirty="0" err="1" smtClean="0"/>
              <a:t>স্বামী</a:t>
            </a:r>
            <a:r>
              <a:rPr lang="en-US" dirty="0" smtClean="0"/>
              <a:t> </a:t>
            </a:r>
            <a:r>
              <a:rPr lang="en-US" dirty="0" err="1" smtClean="0"/>
              <a:t>বা</a:t>
            </a:r>
            <a:r>
              <a:rPr lang="en-US" dirty="0" smtClean="0"/>
              <a:t> </a:t>
            </a:r>
            <a:r>
              <a:rPr lang="en-US" dirty="0" err="1" smtClean="0"/>
              <a:t>সতীন</a:t>
            </a:r>
            <a:r>
              <a:rPr lang="en-US" dirty="0" smtClean="0"/>
              <a:t> </a:t>
            </a:r>
            <a:r>
              <a:rPr lang="en-US" dirty="0" err="1" smtClean="0"/>
              <a:t>বা</a:t>
            </a:r>
            <a:r>
              <a:rPr lang="en-US" dirty="0" smtClean="0"/>
              <a:t> </a:t>
            </a:r>
            <a:r>
              <a:rPr lang="en-US" dirty="0" err="1" smtClean="0"/>
              <a:t>সন্তান</a:t>
            </a:r>
            <a:r>
              <a:rPr lang="en-US" dirty="0" smtClean="0"/>
              <a:t> </a:t>
            </a:r>
            <a:r>
              <a:rPr lang="en-US" dirty="0" err="1" smtClean="0"/>
              <a:t>খুন</a:t>
            </a:r>
            <a:r>
              <a:rPr lang="en-US" dirty="0" smtClean="0"/>
              <a:t> </a:t>
            </a:r>
            <a:r>
              <a:rPr lang="en-US" dirty="0" err="1" smtClean="0"/>
              <a:t>বা</a:t>
            </a:r>
            <a:r>
              <a:rPr lang="en-US" dirty="0" smtClean="0"/>
              <a:t> </a:t>
            </a:r>
            <a:r>
              <a:rPr lang="en-US" dirty="0" err="1" smtClean="0"/>
              <a:t>প্রতিহিংসার</a:t>
            </a:r>
            <a:r>
              <a:rPr lang="en-US" dirty="0" smtClean="0"/>
              <a:t> </a:t>
            </a:r>
            <a:r>
              <a:rPr lang="en-US" dirty="0" err="1" smtClean="0"/>
              <a:t>শিকার</a:t>
            </a:r>
            <a:r>
              <a:rPr lang="en-US" dirty="0" smtClean="0"/>
              <a:t> </a:t>
            </a:r>
            <a:r>
              <a:rPr lang="en-US" dirty="0" err="1" smtClean="0"/>
              <a:t>হয়</a:t>
            </a:r>
            <a:r>
              <a:rPr lang="en-US" dirty="0" smtClean="0"/>
              <a:t>। </a:t>
            </a:r>
            <a:r>
              <a:rPr lang="en-US" dirty="0" err="1" smtClean="0"/>
              <a:t>ফলে</a:t>
            </a:r>
            <a:r>
              <a:rPr lang="en-US" dirty="0" smtClean="0"/>
              <a:t> </a:t>
            </a:r>
            <a:r>
              <a:rPr lang="en-US" dirty="0" err="1" smtClean="0"/>
              <a:t>একটি</a:t>
            </a:r>
            <a:r>
              <a:rPr lang="en-US" dirty="0" smtClean="0"/>
              <a:t> </a:t>
            </a:r>
            <a:r>
              <a:rPr lang="en-US" dirty="0" err="1" smtClean="0"/>
              <a:t>পরিবার</a:t>
            </a:r>
            <a:r>
              <a:rPr lang="en-US" dirty="0" smtClean="0"/>
              <a:t> </a:t>
            </a:r>
            <a:r>
              <a:rPr lang="en-US" dirty="0" err="1" smtClean="0"/>
              <a:t>ধ্বংস</a:t>
            </a:r>
            <a:r>
              <a:rPr lang="en-US" dirty="0" smtClean="0"/>
              <a:t> </a:t>
            </a:r>
            <a:r>
              <a:rPr lang="en-US" dirty="0" err="1" smtClean="0"/>
              <a:t>হয়</a:t>
            </a:r>
            <a:r>
              <a:rPr lang="en-US" dirty="0" smtClean="0"/>
              <a:t>। </a:t>
            </a:r>
            <a:r>
              <a:rPr lang="en-US" dirty="0" err="1" smtClean="0"/>
              <a:t>সন্তানরা</a:t>
            </a:r>
            <a:r>
              <a:rPr lang="en-US" dirty="0" smtClean="0"/>
              <a:t> </a:t>
            </a:r>
            <a:r>
              <a:rPr lang="en-US" dirty="0" err="1" smtClean="0"/>
              <a:t>সমাজে</a:t>
            </a:r>
            <a:r>
              <a:rPr lang="en-US" dirty="0" smtClean="0"/>
              <a:t> </a:t>
            </a:r>
            <a:r>
              <a:rPr lang="en-US" dirty="0" err="1" smtClean="0"/>
              <a:t>অবহেলিত</a:t>
            </a:r>
            <a:r>
              <a:rPr lang="en-US" dirty="0" smtClean="0"/>
              <a:t> </a:t>
            </a:r>
            <a:r>
              <a:rPr lang="en-US" dirty="0" err="1" smtClean="0"/>
              <a:t>হয়</a:t>
            </a:r>
            <a:r>
              <a:rPr lang="en-US" dirty="0" smtClean="0"/>
              <a:t>। এ </a:t>
            </a:r>
            <a:r>
              <a:rPr lang="en-US" dirty="0" err="1" smtClean="0"/>
              <a:t>দৃষ্টিকোণ</a:t>
            </a:r>
            <a:r>
              <a:rPr lang="en-US" dirty="0" smtClean="0"/>
              <a:t> </a:t>
            </a:r>
            <a:r>
              <a:rPr lang="en-US" dirty="0" err="1" smtClean="0"/>
              <a:t>থেকে</a:t>
            </a:r>
            <a:r>
              <a:rPr lang="en-US" dirty="0" smtClean="0"/>
              <a:t> </a:t>
            </a:r>
            <a:r>
              <a:rPr lang="en-US" dirty="0" err="1" smtClean="0"/>
              <a:t>সরকার</a:t>
            </a:r>
            <a:r>
              <a:rPr lang="en-US" dirty="0" smtClean="0"/>
              <a:t> </a:t>
            </a:r>
            <a:r>
              <a:rPr lang="en-US" dirty="0" err="1" smtClean="0"/>
              <a:t>একাধিক</a:t>
            </a:r>
            <a:r>
              <a:rPr lang="en-US" dirty="0" smtClean="0"/>
              <a:t> </a:t>
            </a:r>
            <a:r>
              <a:rPr lang="en-US" dirty="0" err="1" smtClean="0"/>
              <a:t>বিবাহকে</a:t>
            </a:r>
            <a:r>
              <a:rPr lang="en-US" dirty="0" smtClean="0"/>
              <a:t> </a:t>
            </a:r>
            <a:r>
              <a:rPr lang="en-US" dirty="0" err="1" smtClean="0"/>
              <a:t>নিরুৎসাহিত</a:t>
            </a:r>
            <a:r>
              <a:rPr lang="en-US" dirty="0" smtClean="0"/>
              <a:t> </a:t>
            </a:r>
            <a:r>
              <a:rPr lang="en-US" dirty="0" err="1" smtClean="0"/>
              <a:t>করার</a:t>
            </a:r>
            <a:r>
              <a:rPr lang="en-US" dirty="0" smtClean="0"/>
              <a:t> </a:t>
            </a:r>
            <a:r>
              <a:rPr lang="en-US" dirty="0" err="1" smtClean="0"/>
              <a:t>জন্য</a:t>
            </a:r>
            <a:r>
              <a:rPr lang="en-US" dirty="0" smtClean="0"/>
              <a:t> </a:t>
            </a:r>
            <a:r>
              <a:rPr lang="en-US" dirty="0" err="1" smtClean="0"/>
              <a:t>পারিবারিক</a:t>
            </a:r>
            <a:r>
              <a:rPr lang="en-US" dirty="0" smtClean="0"/>
              <a:t> </a:t>
            </a:r>
            <a:r>
              <a:rPr lang="en-US" dirty="0" err="1" smtClean="0"/>
              <a:t>আদালত</a:t>
            </a:r>
            <a:r>
              <a:rPr lang="en-US" dirty="0" smtClean="0"/>
              <a:t> </a:t>
            </a:r>
            <a:r>
              <a:rPr lang="en-US" dirty="0" err="1" smtClean="0"/>
              <a:t>অধ্যাদেশ</a:t>
            </a:r>
            <a:r>
              <a:rPr lang="en-US" dirty="0" smtClean="0"/>
              <a:t> ১৯৮৫ </a:t>
            </a:r>
            <a:r>
              <a:rPr lang="en-US" dirty="0" err="1" smtClean="0"/>
              <a:t>পাশ</a:t>
            </a:r>
            <a:r>
              <a:rPr lang="en-US" dirty="0" smtClean="0"/>
              <a:t> </a:t>
            </a:r>
            <a:r>
              <a:rPr lang="en-US" dirty="0" err="1" smtClean="0"/>
              <a:t>করেছে</a:t>
            </a:r>
            <a:r>
              <a:rPr lang="en-US" dirty="0" smtClean="0"/>
              <a:t>। </a:t>
            </a:r>
            <a:r>
              <a:rPr lang="en-US" dirty="0" err="1" smtClean="0"/>
              <a:t>এটা</a:t>
            </a:r>
            <a:r>
              <a:rPr lang="en-US" dirty="0" smtClean="0"/>
              <a:t> </a:t>
            </a:r>
            <a:r>
              <a:rPr lang="en-US" dirty="0" err="1" smtClean="0"/>
              <a:t>পরিবার</a:t>
            </a:r>
            <a:r>
              <a:rPr lang="en-US" dirty="0" smtClean="0"/>
              <a:t> </a:t>
            </a:r>
            <a:r>
              <a:rPr lang="en-US" dirty="0" err="1" smtClean="0"/>
              <a:t>কাটামোকে</a:t>
            </a:r>
            <a:r>
              <a:rPr lang="en-US" dirty="0" smtClean="0"/>
              <a:t> </a:t>
            </a:r>
            <a:r>
              <a:rPr lang="en-US" dirty="0" err="1" smtClean="0"/>
              <a:t>সংযোত</a:t>
            </a:r>
            <a:r>
              <a:rPr lang="en-US" dirty="0" smtClean="0"/>
              <a:t> </a:t>
            </a:r>
            <a:r>
              <a:rPr lang="en-US" dirty="0" err="1" smtClean="0"/>
              <a:t>রাখার</a:t>
            </a:r>
            <a:r>
              <a:rPr lang="en-US" dirty="0" smtClean="0"/>
              <a:t> </a:t>
            </a:r>
            <a:r>
              <a:rPr lang="en-US" dirty="0" err="1" smtClean="0"/>
              <a:t>শক্তবাহন</a:t>
            </a:r>
            <a:r>
              <a:rPr lang="en-US" dirty="0" smtClean="0"/>
              <a:t> </a:t>
            </a:r>
            <a:r>
              <a:rPr lang="en-US" dirty="0" err="1" smtClean="0"/>
              <a:t>বঠে</a:t>
            </a:r>
            <a:r>
              <a:rPr lang="en-US" dirty="0" smtClean="0"/>
              <a:t>।</a:t>
            </a:r>
            <a:endParaRPr lang="en-US" dirty="0"/>
          </a:p>
        </p:txBody>
      </p:sp>
    </p:spTree>
    <p:extLst>
      <p:ext uri="{BB962C8B-B14F-4D97-AF65-F5344CB8AC3E}">
        <p14:creationId xmlns:p14="http://schemas.microsoft.com/office/powerpoint/2010/main" val="287992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t>প্রশ্ন</a:t>
            </a:r>
            <a:endParaRPr lang="en-US" dirty="0"/>
          </a:p>
        </p:txBody>
      </p:sp>
      <p:sp>
        <p:nvSpPr>
          <p:cNvPr id="3" name="Content Placeholder 2"/>
          <p:cNvSpPr>
            <a:spLocks noGrp="1"/>
          </p:cNvSpPr>
          <p:nvPr>
            <p:ph idx="1"/>
          </p:nvPr>
        </p:nvSpPr>
        <p:spPr>
          <a:xfrm>
            <a:off x="152400" y="1600200"/>
            <a:ext cx="8839200" cy="50292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514350" indent="-514350">
              <a:buAutoNum type="arabicPeriod"/>
            </a:pPr>
            <a:r>
              <a:rPr lang="en-US" dirty="0" err="1" smtClean="0"/>
              <a:t>ব্যাখ্যা</a:t>
            </a:r>
            <a:r>
              <a:rPr lang="en-US" dirty="0" smtClean="0"/>
              <a:t> </a:t>
            </a:r>
            <a:r>
              <a:rPr lang="en-US" dirty="0" err="1" smtClean="0"/>
              <a:t>কর</a:t>
            </a:r>
            <a:r>
              <a:rPr lang="en-US" dirty="0" smtClean="0"/>
              <a:t> </a:t>
            </a:r>
          </a:p>
          <a:p>
            <a:pPr marL="0" indent="0">
              <a:buNone/>
            </a:pPr>
            <a:r>
              <a:rPr lang="en-US" dirty="0" smtClean="0"/>
              <a:t>ক) </a:t>
            </a:r>
            <a:r>
              <a:rPr lang="ar-SA" b="1" dirty="0"/>
              <a:t>خَلَقَكُمْ مِنْ نَفْسٍ وَاحِدَةٍ </a:t>
            </a:r>
            <a:endParaRPr lang="en-US" b="1" dirty="0" smtClean="0"/>
          </a:p>
          <a:p>
            <a:pPr marL="0" indent="0">
              <a:buNone/>
            </a:pPr>
            <a:r>
              <a:rPr lang="en-US" dirty="0" smtClean="0"/>
              <a:t>খ) </a:t>
            </a:r>
            <a:r>
              <a:rPr lang="ar-SA" b="1" dirty="0"/>
              <a:t>بَثَّ مِنْهُمَا رِجَالًا كَثِيرًا </a:t>
            </a:r>
            <a:r>
              <a:rPr lang="ar-SA" b="1" dirty="0" smtClean="0"/>
              <a:t>وَنِسَاءً</a:t>
            </a:r>
            <a:endParaRPr lang="en-US" b="1" dirty="0" smtClean="0"/>
          </a:p>
          <a:p>
            <a:pPr marL="0" indent="0">
              <a:buNone/>
            </a:pPr>
            <a:r>
              <a:rPr lang="en-US" dirty="0" smtClean="0"/>
              <a:t>গ) </a:t>
            </a:r>
            <a:r>
              <a:rPr lang="ar-SA" b="1" dirty="0"/>
              <a:t>تَسَاءَلُونَ بِهِ </a:t>
            </a:r>
            <a:r>
              <a:rPr lang="ar-SA" b="1" dirty="0" smtClean="0"/>
              <a:t>وَالْأَرْحَامَ</a:t>
            </a:r>
            <a:endParaRPr lang="en-US" b="1" dirty="0" smtClean="0"/>
          </a:p>
          <a:p>
            <a:pPr marL="0" indent="0">
              <a:buNone/>
            </a:pPr>
            <a:r>
              <a:rPr lang="en-US" dirty="0" smtClean="0"/>
              <a:t>২. </a:t>
            </a:r>
            <a:r>
              <a:rPr lang="en-US" dirty="0" err="1" smtClean="0"/>
              <a:t>ইয়াতীমের</a:t>
            </a:r>
            <a:r>
              <a:rPr lang="en-US" dirty="0" smtClean="0"/>
              <a:t> </a:t>
            </a:r>
            <a:r>
              <a:rPr lang="en-US" dirty="0" err="1" smtClean="0"/>
              <a:t>অধিকার</a:t>
            </a:r>
            <a:r>
              <a:rPr lang="en-US" dirty="0" smtClean="0"/>
              <a:t> </a:t>
            </a:r>
            <a:r>
              <a:rPr lang="en-US" dirty="0" err="1" smtClean="0"/>
              <a:t>ব্যাখ্যা</a:t>
            </a:r>
            <a:r>
              <a:rPr lang="en-US" dirty="0" smtClean="0"/>
              <a:t> </a:t>
            </a:r>
            <a:r>
              <a:rPr lang="en-US" dirty="0" err="1" smtClean="0"/>
              <a:t>কর</a:t>
            </a:r>
            <a:r>
              <a:rPr lang="en-US" dirty="0" smtClean="0"/>
              <a:t>।</a:t>
            </a:r>
          </a:p>
          <a:p>
            <a:pPr marL="0" indent="0">
              <a:buNone/>
            </a:pPr>
            <a:r>
              <a:rPr lang="en-US" dirty="0" smtClean="0"/>
              <a:t>৩. </a:t>
            </a:r>
            <a:r>
              <a:rPr lang="en-US" dirty="0" err="1" smtClean="0"/>
              <a:t>মানুষ</a:t>
            </a:r>
            <a:r>
              <a:rPr lang="en-US" dirty="0" smtClean="0"/>
              <a:t> </a:t>
            </a:r>
            <a:r>
              <a:rPr lang="en-US" dirty="0" err="1" smtClean="0"/>
              <a:t>সৃষ্টি</a:t>
            </a:r>
            <a:r>
              <a:rPr lang="en-US" dirty="0" smtClean="0"/>
              <a:t> </a:t>
            </a:r>
            <a:r>
              <a:rPr lang="en-US" dirty="0" err="1" smtClean="0"/>
              <a:t>বিষয়ে</a:t>
            </a:r>
            <a:r>
              <a:rPr lang="en-US" dirty="0" smtClean="0"/>
              <a:t> </a:t>
            </a:r>
            <a:r>
              <a:rPr lang="en-US" dirty="0" err="1" smtClean="0"/>
              <a:t>বিবর্তনবাদীদের</a:t>
            </a:r>
            <a:r>
              <a:rPr lang="en-US" dirty="0" smtClean="0"/>
              <a:t> </a:t>
            </a:r>
            <a:r>
              <a:rPr lang="en-US" dirty="0" err="1" smtClean="0"/>
              <a:t>অসারতা</a:t>
            </a:r>
            <a:r>
              <a:rPr lang="en-US" dirty="0" smtClean="0"/>
              <a:t> </a:t>
            </a:r>
            <a:r>
              <a:rPr lang="en-US" dirty="0" err="1" smtClean="0"/>
              <a:t>তুলে</a:t>
            </a:r>
            <a:r>
              <a:rPr lang="en-US" dirty="0" smtClean="0"/>
              <a:t> </a:t>
            </a:r>
            <a:r>
              <a:rPr lang="en-US" dirty="0" err="1" smtClean="0"/>
              <a:t>ধর</a:t>
            </a:r>
            <a:r>
              <a:rPr lang="en-US" dirty="0" smtClean="0"/>
              <a:t>।</a:t>
            </a:r>
          </a:p>
          <a:p>
            <a:pPr marL="0" indent="0">
              <a:buNone/>
            </a:pPr>
            <a:r>
              <a:rPr lang="en-US" dirty="0" smtClean="0"/>
              <a:t>৪. “</a:t>
            </a:r>
            <a:r>
              <a:rPr lang="en-US" dirty="0" err="1" smtClean="0"/>
              <a:t>এককবিবাহে</a:t>
            </a:r>
            <a:r>
              <a:rPr lang="en-US" dirty="0" smtClean="0"/>
              <a:t> </a:t>
            </a:r>
            <a:r>
              <a:rPr lang="en-US" dirty="0" err="1" smtClean="0"/>
              <a:t>শান্তি</a:t>
            </a:r>
            <a:r>
              <a:rPr lang="en-US" dirty="0" smtClean="0"/>
              <a:t>” </a:t>
            </a:r>
            <a:r>
              <a:rPr lang="en-US" dirty="0" err="1" smtClean="0"/>
              <a:t>ব্যাখ্যা</a:t>
            </a:r>
            <a:r>
              <a:rPr lang="en-US" dirty="0" smtClean="0"/>
              <a:t> </a:t>
            </a:r>
            <a:r>
              <a:rPr lang="en-US" dirty="0" err="1" smtClean="0"/>
              <a:t>কর</a:t>
            </a:r>
            <a:r>
              <a:rPr lang="en-US" dirty="0" smtClean="0"/>
              <a:t>।</a:t>
            </a:r>
          </a:p>
          <a:p>
            <a:pPr marL="0" indent="0">
              <a:buNone/>
            </a:pPr>
            <a:r>
              <a:rPr lang="en-US" dirty="0" smtClean="0"/>
              <a:t>৫. </a:t>
            </a:r>
            <a:r>
              <a:rPr lang="en-US" dirty="0" err="1" smtClean="0"/>
              <a:t>তাহকীক</a:t>
            </a:r>
            <a:r>
              <a:rPr lang="en-US" dirty="0" smtClean="0"/>
              <a:t> </a:t>
            </a:r>
            <a:r>
              <a:rPr lang="en-US" dirty="0" err="1" smtClean="0"/>
              <a:t>কর</a:t>
            </a:r>
            <a:r>
              <a:rPr lang="en-US" dirty="0" smtClean="0"/>
              <a:t> : </a:t>
            </a:r>
            <a:r>
              <a:rPr lang="ar-SA" b="1" dirty="0" smtClean="0"/>
              <a:t>اتَّقُوا</a:t>
            </a:r>
            <a:r>
              <a:rPr lang="en-US" b="1" dirty="0" smtClean="0"/>
              <a:t>, </a:t>
            </a:r>
            <a:r>
              <a:rPr lang="ar-SA" b="1" dirty="0" smtClean="0"/>
              <a:t>خَلَقَ</a:t>
            </a:r>
            <a:r>
              <a:rPr lang="en-US" b="1" dirty="0" smtClean="0"/>
              <a:t>, </a:t>
            </a:r>
            <a:r>
              <a:rPr lang="ar-SA" b="1" dirty="0" smtClean="0"/>
              <a:t>تَسَاءَلُونَ</a:t>
            </a:r>
            <a:r>
              <a:rPr lang="en-US" b="1" dirty="0" smtClean="0"/>
              <a:t>, </a:t>
            </a:r>
            <a:r>
              <a:rPr lang="ar-SA" b="1" dirty="0" smtClean="0"/>
              <a:t>آتُوا</a:t>
            </a:r>
            <a:r>
              <a:rPr lang="en-US" b="1" dirty="0" smtClean="0"/>
              <a:t>, </a:t>
            </a:r>
            <a:r>
              <a:rPr lang="ar-SA" b="1" dirty="0"/>
              <a:t>لَا </a:t>
            </a:r>
            <a:r>
              <a:rPr lang="ar-SA" b="1" dirty="0" smtClean="0"/>
              <a:t>تَتَبَدَّلُوا</a:t>
            </a:r>
            <a:r>
              <a:rPr lang="en-US" b="1" dirty="0" smtClean="0"/>
              <a:t>, </a:t>
            </a:r>
            <a:r>
              <a:rPr lang="ar-SA" b="1" dirty="0" smtClean="0"/>
              <a:t>تُقْسِطُوا</a:t>
            </a:r>
            <a:r>
              <a:rPr lang="en-US" b="1" dirty="0" smtClean="0"/>
              <a:t>, </a:t>
            </a:r>
            <a:r>
              <a:rPr lang="ar-SA" b="1" dirty="0" smtClean="0"/>
              <a:t>خِفْتُمْ</a:t>
            </a:r>
            <a:r>
              <a:rPr lang="en-US" b="1" dirty="0" smtClean="0"/>
              <a:t>, </a:t>
            </a:r>
            <a:r>
              <a:rPr lang="ar-SA" b="1" dirty="0" smtClean="0"/>
              <a:t>تَعْدِلُوا</a:t>
            </a:r>
            <a:r>
              <a:rPr lang="en-US" b="1" dirty="0" smtClean="0"/>
              <a:t>, </a:t>
            </a:r>
            <a:r>
              <a:rPr lang="ar-SA" b="1" dirty="0"/>
              <a:t>أَدْنَى</a:t>
            </a:r>
            <a:endParaRPr lang="en-US" dirty="0"/>
          </a:p>
        </p:txBody>
      </p:sp>
    </p:spTree>
    <p:extLst>
      <p:ext uri="{BB962C8B-B14F-4D97-AF65-F5344CB8AC3E}">
        <p14:creationId xmlns:p14="http://schemas.microsoft.com/office/powerpoint/2010/main" val="323508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additive="base">
                                        <p:cTn id="16"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calcmode="lin" valueType="num">
                                      <p:cBhvr additive="base">
                                        <p:cTn id="4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ar-SA" dirty="0" smtClean="0"/>
              <a:t>محل الاعراب</a:t>
            </a:r>
            <a:r>
              <a:rPr lang="en-US" dirty="0" smtClean="0"/>
              <a:t> </a:t>
            </a:r>
            <a:r>
              <a:rPr lang="en-US" dirty="0" err="1" smtClean="0"/>
              <a:t>বা</a:t>
            </a:r>
            <a:r>
              <a:rPr lang="en-US" dirty="0" smtClean="0"/>
              <a:t> </a:t>
            </a:r>
            <a:r>
              <a:rPr lang="en-US" dirty="0" err="1" smtClean="0"/>
              <a:t>মহলে</a:t>
            </a:r>
            <a:r>
              <a:rPr lang="en-US" dirty="0" smtClean="0"/>
              <a:t> </a:t>
            </a:r>
            <a:r>
              <a:rPr lang="en-US" dirty="0" err="1" smtClean="0"/>
              <a:t>এরাব</a:t>
            </a:r>
            <a:r>
              <a:rPr lang="en-US" dirty="0" smtClean="0"/>
              <a:t> </a:t>
            </a:r>
            <a:r>
              <a:rPr lang="en-US" dirty="0" err="1" smtClean="0"/>
              <a:t>লিখ</a:t>
            </a:r>
            <a:endParaRPr lang="en-US"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marL="0" indent="0">
              <a:buNone/>
            </a:pPr>
            <a:r>
              <a:rPr lang="en-US" dirty="0" smtClean="0"/>
              <a:t>ক)  </a:t>
            </a:r>
            <a:r>
              <a:rPr lang="ar-SA" b="1" dirty="0" smtClean="0"/>
              <a:t>أَلَّا تُقْسِطُوا فِي الْيَتَامَى</a:t>
            </a:r>
            <a:endParaRPr lang="en-US" b="1" dirty="0" smtClean="0"/>
          </a:p>
          <a:p>
            <a:pPr marL="0" indent="0">
              <a:buNone/>
            </a:pPr>
            <a:r>
              <a:rPr lang="en-US" dirty="0" smtClean="0"/>
              <a:t>খ) </a:t>
            </a:r>
            <a:r>
              <a:rPr lang="ar-SA" b="1" dirty="0" smtClean="0"/>
              <a:t>مَا طَابَ لَكُمْ</a:t>
            </a:r>
            <a:endParaRPr lang="en-US" dirty="0" smtClean="0"/>
          </a:p>
          <a:p>
            <a:pPr marL="0" indent="0">
              <a:buNone/>
            </a:pPr>
            <a:r>
              <a:rPr lang="en-US" dirty="0" smtClean="0"/>
              <a:t>গ) </a:t>
            </a:r>
            <a:r>
              <a:rPr lang="ar-SA" b="1" dirty="0" smtClean="0"/>
              <a:t>مَثْنَى وَثُلَاثَ وَرُبَاعَ</a:t>
            </a:r>
            <a:endParaRPr lang="en-US" dirty="0"/>
          </a:p>
        </p:txBody>
      </p:sp>
    </p:spTree>
    <p:extLst>
      <p:ext uri="{BB962C8B-B14F-4D97-AF65-F5344CB8AC3E}">
        <p14:creationId xmlns:p14="http://schemas.microsoft.com/office/powerpoint/2010/main" val="341771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err="1" smtClean="0"/>
              <a:t>সবশেষে</a:t>
            </a:r>
            <a:r>
              <a:rPr lang="en-US" dirty="0" smtClean="0"/>
              <a:t> </a:t>
            </a:r>
            <a:r>
              <a:rPr lang="en-US" dirty="0" err="1" smtClean="0"/>
              <a:t>সবাইকে</a:t>
            </a:r>
            <a:r>
              <a:rPr lang="en-US" dirty="0" smtClean="0"/>
              <a:t> </a:t>
            </a:r>
            <a:r>
              <a:rPr lang="en-US" dirty="0" err="1" smtClean="0"/>
              <a:t>আবারও</a:t>
            </a:r>
            <a:r>
              <a:rPr lang="en-US" dirty="0" smtClean="0"/>
              <a:t> </a:t>
            </a:r>
            <a:r>
              <a:rPr lang="en-US" dirty="0" err="1" smtClean="0"/>
              <a:t>সালাম</a:t>
            </a:r>
            <a:endParaRPr lang="en-US" dirty="0"/>
          </a:p>
        </p:txBody>
      </p:sp>
      <p:sp>
        <p:nvSpPr>
          <p:cNvPr id="3" name="Content Placeholder 2"/>
          <p:cNvSpPr>
            <a:spLocks noGrp="1"/>
          </p:cNvSpPr>
          <p:nvPr>
            <p:ph idx="1"/>
          </p:nvPr>
        </p:nvSpPr>
        <p:spPr>
          <a:xfrm>
            <a:off x="457200" y="1600200"/>
            <a:ext cx="8229600" cy="5105400"/>
          </a:xfrm>
        </p:spPr>
        <p:style>
          <a:lnRef idx="1">
            <a:schemeClr val="accent5"/>
          </a:lnRef>
          <a:fillRef idx="2">
            <a:schemeClr val="accent5"/>
          </a:fillRef>
          <a:effectRef idx="1">
            <a:schemeClr val="accent5"/>
          </a:effectRef>
          <a:fontRef idx="minor">
            <a:schemeClr val="dk1"/>
          </a:fontRef>
        </p:style>
        <p:txBody>
          <a:bodyPr/>
          <a:lstStyle/>
          <a:p>
            <a:pPr marL="0" indent="0" algn="ctr">
              <a:buNone/>
            </a:pPr>
            <a:r>
              <a:rPr lang="en-US" dirty="0" err="1" smtClean="0"/>
              <a:t>নিরাপদে</a:t>
            </a:r>
            <a:r>
              <a:rPr lang="en-US" dirty="0" smtClean="0"/>
              <a:t> </a:t>
            </a:r>
            <a:r>
              <a:rPr lang="en-US" dirty="0" err="1" smtClean="0"/>
              <a:t>থাকো</a:t>
            </a:r>
            <a:r>
              <a:rPr lang="en-US" dirty="0" smtClean="0"/>
              <a:t>, </a:t>
            </a:r>
            <a:r>
              <a:rPr lang="en-US" dirty="0" err="1" smtClean="0"/>
              <a:t>সুখে</a:t>
            </a:r>
            <a:r>
              <a:rPr lang="en-US" dirty="0" smtClean="0"/>
              <a:t> </a:t>
            </a:r>
            <a:r>
              <a:rPr lang="en-US" dirty="0" err="1" smtClean="0"/>
              <a:t>থাকো</a:t>
            </a:r>
            <a:r>
              <a:rPr lang="en-US" dirty="0"/>
              <a:t>।</a:t>
            </a:r>
            <a:endParaRPr lang="en-US" dirty="0" smtClean="0"/>
          </a:p>
          <a:p>
            <a:pPr marL="0" indent="0" algn="ctr">
              <a:buNone/>
            </a:pPr>
            <a:r>
              <a:rPr lang="en-US" dirty="0" err="1" smtClean="0"/>
              <a:t>শিল্পীর</a:t>
            </a:r>
            <a:r>
              <a:rPr lang="en-US" dirty="0" smtClean="0"/>
              <a:t> </a:t>
            </a:r>
            <a:r>
              <a:rPr lang="en-US" dirty="0" err="1" smtClean="0"/>
              <a:t>তুলিতে</a:t>
            </a:r>
            <a:r>
              <a:rPr lang="en-US" dirty="0" smtClean="0"/>
              <a:t> </a:t>
            </a:r>
            <a:r>
              <a:rPr lang="en-US" dirty="0" err="1" smtClean="0"/>
              <a:t>আদম</a:t>
            </a:r>
            <a:r>
              <a:rPr lang="en-US" dirty="0" smtClean="0"/>
              <a:t> ও </a:t>
            </a:r>
            <a:r>
              <a:rPr lang="en-US" dirty="0" err="1" smtClean="0"/>
              <a:t>হাওয়া</a:t>
            </a:r>
            <a:r>
              <a:rPr lang="en-US" dirty="0" smtClean="0"/>
              <a:t> (আ.)</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2819400"/>
            <a:ext cx="3962399" cy="3657600"/>
          </a:xfrm>
          <a:prstGeom prst="rect">
            <a:avLst/>
          </a:prstGeom>
        </p:spPr>
      </p:pic>
    </p:spTree>
    <p:extLst>
      <p:ext uri="{BB962C8B-B14F-4D97-AF65-F5344CB8AC3E}">
        <p14:creationId xmlns:p14="http://schemas.microsoft.com/office/powerpoint/2010/main" val="4168142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childTnLst>
                          </p:cTn>
                        </p:par>
                      </p:childTnLst>
                    </p:cTn>
                  </p:par>
                  <p:par>
                    <p:cTn id="7" fill="hold">
                      <p:stCondLst>
                        <p:cond delay="indefinite"/>
                      </p:stCondLst>
                      <p:childTnLst>
                        <p:par>
                          <p:cTn id="8" fill="hold">
                            <p:stCondLst>
                              <p:cond delay="0"/>
                            </p:stCondLst>
                            <p:childTnLst>
                              <p:par>
                                <p:cTn id="9" presetID="6" presetClass="exit" presetSubtype="32" fill="hold" nodeType="clickEffect">
                                  <p:stCondLst>
                                    <p:cond delay="0"/>
                                  </p:stCondLst>
                                  <p:childTnLst>
                                    <p:animEffect transition="out" filter="circle(out)">
                                      <p:cBhvr>
                                        <p:cTn id="10" dur="2000"/>
                                        <p:tgtEl>
                                          <p:spTgt spid="3">
                                            <p:txEl>
                                              <p:pRg st="0" end="0"/>
                                            </p:txEl>
                                          </p:spTgt>
                                        </p:tgtEl>
                                      </p:cBhvr>
                                    </p:animEffect>
                                    <p:set>
                                      <p:cBhvr>
                                        <p:cTn id="11" dur="1" fill="hold">
                                          <p:stCondLst>
                                            <p:cond delay="1999"/>
                                          </p:stCondLst>
                                        </p:cTn>
                                        <p:tgtEl>
                                          <p:spTgt spid="3">
                                            <p:txEl>
                                              <p:pRg st="0" end="0"/>
                                            </p:txEl>
                                          </p:spTgt>
                                        </p:tgtEl>
                                        <p:attrNameLst>
                                          <p:attrName>style.visibility</p:attrName>
                                        </p:attrNameLst>
                                      </p:cBhvr>
                                      <p:to>
                                        <p:strVal val="hidden"/>
                                      </p:to>
                                    </p:set>
                                  </p:childTnLst>
                                </p:cTn>
                              </p:par>
                              <p:par>
                                <p:cTn id="12" presetID="6" presetClass="exit" presetSubtype="32" fill="hold" nodeType="withEffect">
                                  <p:stCondLst>
                                    <p:cond delay="0"/>
                                  </p:stCondLst>
                                  <p:childTnLst>
                                    <p:animEffect transition="out" filter="circle(out)">
                                      <p:cBhvr>
                                        <p:cTn id="13" dur="2000"/>
                                        <p:tgtEl>
                                          <p:spTgt spid="3">
                                            <p:txEl>
                                              <p:pRg st="1" end="1"/>
                                            </p:txEl>
                                          </p:spTgt>
                                        </p:tgtEl>
                                      </p:cBhvr>
                                    </p:animEffect>
                                    <p:set>
                                      <p:cBhvr>
                                        <p:cTn id="1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err="1" smtClean="0"/>
              <a:t>আজকের</a:t>
            </a:r>
            <a:r>
              <a:rPr lang="en-US" dirty="0" smtClean="0"/>
              <a:t> </a:t>
            </a:r>
            <a:r>
              <a:rPr lang="en-US" dirty="0" err="1" smtClean="0"/>
              <a:t>ক্লাসে</a:t>
            </a:r>
            <a:r>
              <a:rPr lang="en-US" dirty="0" smtClean="0"/>
              <a:t> </a:t>
            </a:r>
            <a:r>
              <a:rPr lang="en-US" dirty="0" err="1" smtClean="0"/>
              <a:t>স্বাগতম</a:t>
            </a:r>
            <a:endParaRPr lang="en-US" dirty="0"/>
          </a:p>
        </p:txBody>
      </p:sp>
      <p:sp>
        <p:nvSpPr>
          <p:cNvPr id="3" name="Content Placeholder 2"/>
          <p:cNvSpPr>
            <a:spLocks noGrp="1"/>
          </p:cNvSpPr>
          <p:nvPr>
            <p:ph idx="1"/>
          </p:nvPr>
        </p:nvSpPr>
        <p:spPr>
          <a:xfrm>
            <a:off x="457200" y="1600200"/>
            <a:ext cx="8229600" cy="5029200"/>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en-US" dirty="0" err="1" smtClean="0">
                <a:solidFill>
                  <a:schemeClr val="tx2"/>
                </a:solidFill>
              </a:rPr>
              <a:t>আজকে</a:t>
            </a:r>
            <a:r>
              <a:rPr lang="en-US" dirty="0" smtClean="0">
                <a:solidFill>
                  <a:schemeClr val="tx2"/>
                </a:solidFill>
              </a:rPr>
              <a:t> </a:t>
            </a:r>
            <a:r>
              <a:rPr lang="en-US" dirty="0" err="1" smtClean="0">
                <a:solidFill>
                  <a:schemeClr val="tx2"/>
                </a:solidFill>
              </a:rPr>
              <a:t>পড়া</a:t>
            </a:r>
            <a:r>
              <a:rPr lang="en-US" dirty="0" smtClean="0">
                <a:solidFill>
                  <a:schemeClr val="tx2"/>
                </a:solidFill>
              </a:rPr>
              <a:t> </a:t>
            </a:r>
            <a:r>
              <a:rPr lang="en-US" dirty="0" err="1" smtClean="0">
                <a:solidFill>
                  <a:schemeClr val="tx2"/>
                </a:solidFill>
              </a:rPr>
              <a:t>হবে</a:t>
            </a:r>
            <a:endParaRPr lang="en-US" dirty="0" smtClean="0">
              <a:solidFill>
                <a:schemeClr val="tx2"/>
              </a:solidFill>
            </a:endParaRPr>
          </a:p>
          <a:p>
            <a:r>
              <a:rPr lang="en-US" dirty="0" err="1" smtClean="0">
                <a:solidFill>
                  <a:schemeClr val="tx2"/>
                </a:solidFill>
              </a:rPr>
              <a:t>সুরা</a:t>
            </a:r>
            <a:r>
              <a:rPr lang="en-US" dirty="0" smtClean="0">
                <a:solidFill>
                  <a:schemeClr val="tx2"/>
                </a:solidFill>
              </a:rPr>
              <a:t> </a:t>
            </a:r>
            <a:r>
              <a:rPr lang="en-US" dirty="0" err="1" smtClean="0">
                <a:solidFill>
                  <a:schemeClr val="tx2"/>
                </a:solidFill>
              </a:rPr>
              <a:t>নিসা</a:t>
            </a:r>
            <a:r>
              <a:rPr lang="en-US" dirty="0" smtClean="0">
                <a:solidFill>
                  <a:schemeClr val="tx2"/>
                </a:solidFill>
              </a:rPr>
              <a:t>, আয়াত-১-৩</a:t>
            </a:r>
          </a:p>
          <a:p>
            <a:pPr marL="0" indent="0" algn="ctr" rtl="1">
              <a:buNone/>
            </a:pPr>
            <a:r>
              <a:rPr lang="ar-SA" b="1" dirty="0">
                <a:solidFill>
                  <a:schemeClr val="tx2"/>
                </a:solidFill>
              </a:rPr>
              <a:t>سورة النساء</a:t>
            </a:r>
          </a:p>
          <a:p>
            <a:pPr marL="0" indent="0" algn="ctr" rtl="1">
              <a:buNone/>
            </a:pPr>
            <a:r>
              <a:rPr lang="ar-SA" b="1" dirty="0">
                <a:solidFill>
                  <a:schemeClr val="tx2"/>
                </a:solidFill>
              </a:rPr>
              <a:t>بسم الله الرحمن الرحيم</a:t>
            </a:r>
          </a:p>
          <a:p>
            <a:pPr marL="0" indent="0" algn="ctr" rtl="1">
              <a:buNone/>
            </a:pPr>
            <a:r>
              <a:rPr lang="ar-SA" b="1" dirty="0">
                <a:solidFill>
                  <a:schemeClr val="tx2"/>
                </a:solidFill>
              </a:rPr>
              <a:t>يَا أَيُّهَا النَّاسُ اتَّقُوا رَبَّكُمُ الَّذِي خَلَقَكُمْ مِنْ نَفْسٍ وَاحِدَةٍ وَخَلَقَ مِنْهَا زَوْجَهَا وَبَثَّ مِنْهُمَا رِجَالًا كَثِيرًا وَنِسَاءً وَاتَّقُوا اللَّهَ الَّذِي تَسَاءَلُونَ بِهِ وَالْأَرْحَامَ إِنَّ اللَّهَ كَانَ عَلَيْكُمْ رَقِيبًا (1) وَآتُوا الْيَتَامَى أَمْوَالَهُمْ وَلَا تَتَبَدَّلُوا الْخَبِيثَ بِالطَّيِّبِ وَلَا تَأْكُلُوا أَمْوَالَهُمْ إِلَى أَمْوَالِكُمْ إِنَّهُ كَانَ حُوبًا كَبِيرًا (2) وَإِنْ خِفْتُمْ أَلَّا تُقْسِطُوا فِي الْيَتَامَى فَانْكِحُوا مَا طَابَ لَكُمْ مِنَ النِّسَاءِ مَثْنَى وَثُلَاثَ وَرُبَاعَ فَإِنْ خِفْتُمْ أَلَّا تَعْدِلُوا فَوَاحِدَةً أَوْ مَا مَلَكَتْ أَيْمَانُكُمْ ذَلِكَ أَدْنَى أَلَّا تَعُولُوا (3)</a:t>
            </a:r>
            <a:endParaRPr lang="en-US" dirty="0">
              <a:solidFill>
                <a:schemeClr val="tx2"/>
              </a:solidFill>
            </a:endParaRPr>
          </a:p>
        </p:txBody>
      </p:sp>
    </p:spTree>
    <p:extLst>
      <p:ext uri="{BB962C8B-B14F-4D97-AF65-F5344CB8AC3E}">
        <p14:creationId xmlns:p14="http://schemas.microsoft.com/office/powerpoint/2010/main" val="328241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smtClean="0"/>
              <a:t>শিখনফল</a:t>
            </a:r>
            <a:endParaRPr lang="en-US" dirty="0"/>
          </a:p>
        </p:txBody>
      </p:sp>
      <p:sp>
        <p:nvSpPr>
          <p:cNvPr id="3" name="Content Placeholder 2"/>
          <p:cNvSpPr>
            <a:spLocks noGrp="1"/>
          </p:cNvSpPr>
          <p:nvPr>
            <p:ph idx="1"/>
          </p:nvPr>
        </p:nvSpPr>
        <p:spPr>
          <a:xfrm>
            <a:off x="457200" y="1600200"/>
            <a:ext cx="8229600" cy="4953000"/>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en-US" dirty="0" smtClean="0"/>
              <a:t>১. </a:t>
            </a:r>
            <a:r>
              <a:rPr lang="en-US" dirty="0" err="1" smtClean="0"/>
              <a:t>মানুষের</a:t>
            </a:r>
            <a:r>
              <a:rPr lang="en-US" dirty="0" smtClean="0"/>
              <a:t> </a:t>
            </a:r>
            <a:r>
              <a:rPr lang="en-US" dirty="0" err="1" smtClean="0"/>
              <a:t>আদি</a:t>
            </a:r>
            <a:r>
              <a:rPr lang="en-US" dirty="0" smtClean="0"/>
              <a:t> </a:t>
            </a:r>
            <a:r>
              <a:rPr lang="en-US" dirty="0" err="1" smtClean="0"/>
              <a:t>উৎস</a:t>
            </a:r>
            <a:r>
              <a:rPr lang="en-US" dirty="0" smtClean="0"/>
              <a:t> </a:t>
            </a:r>
            <a:r>
              <a:rPr lang="en-US" dirty="0" err="1" smtClean="0"/>
              <a:t>সম্পর্কে</a:t>
            </a:r>
            <a:r>
              <a:rPr lang="en-US" dirty="0" smtClean="0"/>
              <a:t> </a:t>
            </a:r>
            <a:r>
              <a:rPr lang="en-US" dirty="0" err="1" smtClean="0"/>
              <a:t>জানতে</a:t>
            </a:r>
            <a:r>
              <a:rPr lang="en-US" dirty="0" smtClean="0"/>
              <a:t> </a:t>
            </a:r>
            <a:r>
              <a:rPr lang="en-US" dirty="0" err="1" smtClean="0"/>
              <a:t>পারবো</a:t>
            </a:r>
            <a:r>
              <a:rPr lang="en-US" dirty="0" smtClean="0"/>
              <a:t>।</a:t>
            </a:r>
          </a:p>
          <a:p>
            <a:pPr marL="0" indent="0">
              <a:buNone/>
            </a:pPr>
            <a:r>
              <a:rPr lang="en-US" dirty="0" smtClean="0"/>
              <a:t>২. </a:t>
            </a:r>
            <a:r>
              <a:rPr lang="en-US" dirty="0" err="1" smtClean="0"/>
              <a:t>সামাজিক</a:t>
            </a:r>
            <a:r>
              <a:rPr lang="en-US" dirty="0" smtClean="0"/>
              <a:t> </a:t>
            </a:r>
            <a:r>
              <a:rPr lang="en-US" dirty="0" err="1" smtClean="0"/>
              <a:t>মূল্যবোধ</a:t>
            </a:r>
            <a:r>
              <a:rPr lang="en-US" dirty="0" smtClean="0"/>
              <a:t> ও </a:t>
            </a:r>
            <a:r>
              <a:rPr lang="en-US" dirty="0" err="1" smtClean="0"/>
              <a:t>সম্পর্ক</a:t>
            </a:r>
            <a:r>
              <a:rPr lang="en-US" dirty="0" smtClean="0"/>
              <a:t> </a:t>
            </a:r>
            <a:r>
              <a:rPr lang="en-US" dirty="0" err="1" smtClean="0"/>
              <a:t>সম্পর্কে</a:t>
            </a:r>
            <a:r>
              <a:rPr lang="en-US" dirty="0" smtClean="0"/>
              <a:t> </a:t>
            </a:r>
            <a:r>
              <a:rPr lang="en-US" dirty="0" err="1" smtClean="0"/>
              <a:t>জানতে</a:t>
            </a:r>
            <a:r>
              <a:rPr lang="en-US" dirty="0" smtClean="0"/>
              <a:t> </a:t>
            </a:r>
            <a:r>
              <a:rPr lang="en-US" dirty="0" err="1" smtClean="0"/>
              <a:t>পারবো</a:t>
            </a:r>
            <a:r>
              <a:rPr lang="en-US" dirty="0" smtClean="0"/>
              <a:t>।</a:t>
            </a:r>
          </a:p>
          <a:p>
            <a:pPr marL="0" indent="0">
              <a:buNone/>
            </a:pPr>
            <a:r>
              <a:rPr lang="en-US" dirty="0" smtClean="0"/>
              <a:t>৩. </a:t>
            </a:r>
            <a:r>
              <a:rPr lang="en-US" dirty="0" err="1" smtClean="0"/>
              <a:t>স্ত্রীর</a:t>
            </a:r>
            <a:r>
              <a:rPr lang="en-US" dirty="0" smtClean="0"/>
              <a:t> </a:t>
            </a:r>
            <a:r>
              <a:rPr lang="en-US" dirty="0" err="1" smtClean="0"/>
              <a:t>সর্বোচ্চ</a:t>
            </a:r>
            <a:r>
              <a:rPr lang="en-US" dirty="0" smtClean="0"/>
              <a:t> </a:t>
            </a:r>
            <a:r>
              <a:rPr lang="en-US" dirty="0" err="1" smtClean="0"/>
              <a:t>সংখ্যা</a:t>
            </a:r>
            <a:r>
              <a:rPr lang="en-US" dirty="0" smtClean="0"/>
              <a:t> </a:t>
            </a:r>
            <a:r>
              <a:rPr lang="en-US" dirty="0" err="1" smtClean="0"/>
              <a:t>এবং</a:t>
            </a:r>
            <a:r>
              <a:rPr lang="en-US" dirty="0" smtClean="0"/>
              <a:t> </a:t>
            </a:r>
            <a:r>
              <a:rPr lang="en-US" dirty="0" err="1" smtClean="0"/>
              <a:t>একক</a:t>
            </a:r>
            <a:r>
              <a:rPr lang="en-US" dirty="0" smtClean="0"/>
              <a:t> </a:t>
            </a:r>
            <a:r>
              <a:rPr lang="en-US" dirty="0" err="1" smtClean="0"/>
              <a:t>বিবাহে</a:t>
            </a:r>
            <a:r>
              <a:rPr lang="en-US" dirty="0" smtClean="0"/>
              <a:t> </a:t>
            </a:r>
            <a:r>
              <a:rPr lang="en-US" dirty="0" err="1" smtClean="0"/>
              <a:t>পারিবারিক</a:t>
            </a:r>
            <a:r>
              <a:rPr lang="en-US" dirty="0" smtClean="0"/>
              <a:t>    	</a:t>
            </a:r>
            <a:r>
              <a:rPr lang="en-US" dirty="0" err="1" smtClean="0"/>
              <a:t>শান্তি</a:t>
            </a:r>
            <a:r>
              <a:rPr lang="en-US" dirty="0" smtClean="0"/>
              <a:t>  </a:t>
            </a:r>
            <a:r>
              <a:rPr lang="en-US" dirty="0" err="1" smtClean="0"/>
              <a:t>তা</a:t>
            </a:r>
            <a:r>
              <a:rPr lang="en-US" dirty="0" smtClean="0"/>
              <a:t> </a:t>
            </a:r>
            <a:r>
              <a:rPr lang="en-US" dirty="0" err="1" smtClean="0"/>
              <a:t>জানতে</a:t>
            </a:r>
            <a:r>
              <a:rPr lang="en-US" dirty="0" smtClean="0"/>
              <a:t> </a:t>
            </a:r>
            <a:r>
              <a:rPr lang="en-US" dirty="0" err="1" smtClean="0"/>
              <a:t>পারবো</a:t>
            </a:r>
            <a:r>
              <a:rPr lang="en-US" dirty="0" smtClean="0"/>
              <a:t>।</a:t>
            </a:r>
          </a:p>
          <a:p>
            <a:pPr marL="0" indent="0">
              <a:buNone/>
            </a:pPr>
            <a:r>
              <a:rPr lang="en-US" dirty="0" smtClean="0"/>
              <a:t>৪. </a:t>
            </a:r>
            <a:r>
              <a:rPr lang="en-US" dirty="0" err="1" smtClean="0"/>
              <a:t>সাধারণ</a:t>
            </a:r>
            <a:r>
              <a:rPr lang="en-US" dirty="0" smtClean="0"/>
              <a:t> </a:t>
            </a:r>
            <a:r>
              <a:rPr lang="en-US" dirty="0" err="1" smtClean="0"/>
              <a:t>নৃবিজ্ঞানী</a:t>
            </a:r>
            <a:r>
              <a:rPr lang="en-US" dirty="0" smtClean="0"/>
              <a:t> ও </a:t>
            </a:r>
            <a:r>
              <a:rPr lang="en-US" dirty="0" err="1" smtClean="0"/>
              <a:t>নাস্তিকদের</a:t>
            </a:r>
            <a:r>
              <a:rPr lang="en-US" dirty="0" smtClean="0"/>
              <a:t> </a:t>
            </a:r>
            <a:r>
              <a:rPr lang="en-US" dirty="0" err="1" smtClean="0"/>
              <a:t>ভ্রান্তচিন্তা</a:t>
            </a:r>
            <a:r>
              <a:rPr lang="en-US" dirty="0" smtClean="0"/>
              <a:t> </a:t>
            </a:r>
            <a:r>
              <a:rPr lang="en-US" dirty="0" err="1" smtClean="0"/>
              <a:t>তুলে</a:t>
            </a:r>
            <a:r>
              <a:rPr lang="en-US" dirty="0" smtClean="0"/>
              <a:t> </a:t>
            </a:r>
            <a:r>
              <a:rPr lang="en-US" dirty="0" err="1" smtClean="0"/>
              <a:t>ধরতে</a:t>
            </a:r>
            <a:r>
              <a:rPr lang="en-US" dirty="0" smtClean="0"/>
              <a:t> 	</a:t>
            </a:r>
            <a:r>
              <a:rPr lang="en-US" dirty="0" err="1" smtClean="0"/>
              <a:t>পারবো</a:t>
            </a:r>
            <a:r>
              <a:rPr lang="en-US" dirty="0" smtClean="0"/>
              <a:t>।</a:t>
            </a:r>
          </a:p>
          <a:p>
            <a:pPr marL="0" indent="0">
              <a:buNone/>
            </a:pPr>
            <a:r>
              <a:rPr lang="en-US" dirty="0" smtClean="0"/>
              <a:t>৫. </a:t>
            </a:r>
            <a:r>
              <a:rPr lang="en-US" dirty="0" err="1" smtClean="0"/>
              <a:t>সৃষ্টিতে</a:t>
            </a:r>
            <a:r>
              <a:rPr lang="en-US" dirty="0" smtClean="0"/>
              <a:t> </a:t>
            </a:r>
            <a:r>
              <a:rPr lang="en-US" dirty="0" err="1" smtClean="0"/>
              <a:t>স্রষ্টার</a:t>
            </a:r>
            <a:r>
              <a:rPr lang="en-US" dirty="0" smtClean="0"/>
              <a:t> </a:t>
            </a:r>
            <a:r>
              <a:rPr lang="en-US" dirty="0" err="1" smtClean="0"/>
              <a:t>উদ্দেশ্য</a:t>
            </a:r>
            <a:r>
              <a:rPr lang="en-US" dirty="0" smtClean="0"/>
              <a:t> </a:t>
            </a:r>
            <a:r>
              <a:rPr lang="en-US" dirty="0" err="1" smtClean="0"/>
              <a:t>জানতে</a:t>
            </a:r>
            <a:r>
              <a:rPr lang="en-US" dirty="0" smtClean="0"/>
              <a:t> </a:t>
            </a:r>
            <a:r>
              <a:rPr lang="en-US" dirty="0" err="1" smtClean="0"/>
              <a:t>পারবো</a:t>
            </a:r>
            <a:r>
              <a:rPr lang="en-US" dirty="0" smtClean="0"/>
              <a:t>।</a:t>
            </a:r>
            <a:endParaRPr lang="en-US" dirty="0"/>
          </a:p>
        </p:txBody>
      </p:sp>
    </p:spTree>
    <p:extLst>
      <p:ext uri="{BB962C8B-B14F-4D97-AF65-F5344CB8AC3E}">
        <p14:creationId xmlns:p14="http://schemas.microsoft.com/office/powerpoint/2010/main" val="856957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1" fill="hold" grpId="0" nodeType="clickEffect">
                                  <p:stCondLst>
                                    <p:cond delay="0"/>
                                  </p:stCondLst>
                                  <p:childTnLst>
                                    <p:animEffect transition="out" filter="barn(inVertic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par>
                                <p:cTn id="13" presetID="16" presetClass="exit" presetSubtype="21" fill="hold" nodeType="withEffect">
                                  <p:stCondLst>
                                    <p:cond delay="0"/>
                                  </p:stCondLst>
                                  <p:childTnLst>
                                    <p:animEffect transition="out" filter="barn(inVertical)">
                                      <p:cBhvr>
                                        <p:cTn id="14" dur="500"/>
                                        <p:tgtEl>
                                          <p:spTgt spid="3">
                                            <p:txEl>
                                              <p:pRg st="1" end="1"/>
                                            </p:txEl>
                                          </p:spTgt>
                                        </p:tgtEl>
                                      </p:cBhvr>
                                    </p:animEffect>
                                    <p:set>
                                      <p:cBhvr>
                                        <p:cTn id="15" dur="1" fill="hold">
                                          <p:stCondLst>
                                            <p:cond delay="499"/>
                                          </p:stCondLst>
                                        </p:cTn>
                                        <p:tgtEl>
                                          <p:spTgt spid="3">
                                            <p:txEl>
                                              <p:pRg st="1" end="1"/>
                                            </p:txEl>
                                          </p:spTgt>
                                        </p:tgtEl>
                                        <p:attrNameLst>
                                          <p:attrName>style.visibility</p:attrName>
                                        </p:attrNameLst>
                                      </p:cBhvr>
                                      <p:to>
                                        <p:strVal val="hidden"/>
                                      </p:to>
                                    </p:set>
                                  </p:childTnLst>
                                </p:cTn>
                              </p:par>
                              <p:par>
                                <p:cTn id="16" presetID="16" presetClass="exit" presetSubtype="21" fill="hold" nodeType="withEffect">
                                  <p:stCondLst>
                                    <p:cond delay="0"/>
                                  </p:stCondLst>
                                  <p:childTnLst>
                                    <p:animEffect transition="out" filter="barn(inVertical)">
                                      <p:cBhvr>
                                        <p:cTn id="17" dur="500"/>
                                        <p:tgtEl>
                                          <p:spTgt spid="3">
                                            <p:txEl>
                                              <p:pRg st="2" end="2"/>
                                            </p:txEl>
                                          </p:spTgt>
                                        </p:tgtEl>
                                      </p:cBhvr>
                                    </p:animEffect>
                                    <p:set>
                                      <p:cBhvr>
                                        <p:cTn id="18" dur="1" fill="hold">
                                          <p:stCondLst>
                                            <p:cond delay="499"/>
                                          </p:stCondLst>
                                        </p:cTn>
                                        <p:tgtEl>
                                          <p:spTgt spid="3">
                                            <p:txEl>
                                              <p:pRg st="2" end="2"/>
                                            </p:txEl>
                                          </p:spTgt>
                                        </p:tgtEl>
                                        <p:attrNameLst>
                                          <p:attrName>style.visibility</p:attrName>
                                        </p:attrNameLst>
                                      </p:cBhvr>
                                      <p:to>
                                        <p:strVal val="hidden"/>
                                      </p:to>
                                    </p:set>
                                  </p:childTnLst>
                                </p:cTn>
                              </p:par>
                              <p:par>
                                <p:cTn id="19" presetID="16" presetClass="exit" presetSubtype="21" fill="hold" nodeType="withEffect">
                                  <p:stCondLst>
                                    <p:cond delay="0"/>
                                  </p:stCondLst>
                                  <p:childTnLst>
                                    <p:animEffect transition="out" filter="barn(inVertical)">
                                      <p:cBhvr>
                                        <p:cTn id="20" dur="500"/>
                                        <p:tgtEl>
                                          <p:spTgt spid="3">
                                            <p:txEl>
                                              <p:pRg st="3" end="3"/>
                                            </p:txEl>
                                          </p:spTgt>
                                        </p:tgtEl>
                                      </p:cBhvr>
                                    </p:animEffect>
                                    <p:set>
                                      <p:cBhvr>
                                        <p:cTn id="21" dur="1" fill="hold">
                                          <p:stCondLst>
                                            <p:cond delay="499"/>
                                          </p:stCondLst>
                                        </p:cTn>
                                        <p:tgtEl>
                                          <p:spTgt spid="3">
                                            <p:txEl>
                                              <p:pRg st="3" end="3"/>
                                            </p:txEl>
                                          </p:spTgt>
                                        </p:tgtEl>
                                        <p:attrNameLst>
                                          <p:attrName>style.visibility</p:attrName>
                                        </p:attrNameLst>
                                      </p:cBhvr>
                                      <p:to>
                                        <p:strVal val="hidden"/>
                                      </p:to>
                                    </p:set>
                                  </p:childTnLst>
                                </p:cTn>
                              </p:par>
                              <p:par>
                                <p:cTn id="22" presetID="16" presetClass="exit" presetSubtype="21" fill="hold" nodeType="withEffect">
                                  <p:stCondLst>
                                    <p:cond delay="0"/>
                                  </p:stCondLst>
                                  <p:childTnLst>
                                    <p:animEffect transition="out" filter="barn(inVertical)">
                                      <p:cBhvr>
                                        <p:cTn id="23" dur="500"/>
                                        <p:tgtEl>
                                          <p:spTgt spid="3">
                                            <p:txEl>
                                              <p:pRg st="4" end="4"/>
                                            </p:txEl>
                                          </p:spTgt>
                                        </p:tgtEl>
                                      </p:cBhvr>
                                    </p:animEffect>
                                    <p:set>
                                      <p:cBhvr>
                                        <p:cTn id="2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5">
              <a:shade val="50000"/>
            </a:schemeClr>
          </a:lnRef>
          <a:fillRef idx="1">
            <a:schemeClr val="accent5"/>
          </a:fillRef>
          <a:effectRef idx="0">
            <a:schemeClr val="accent5"/>
          </a:effectRef>
          <a:fontRef idx="minor">
            <a:schemeClr val="lt1"/>
          </a:fontRef>
        </p:style>
        <p:txBody>
          <a:bodyPr/>
          <a:lstStyle/>
          <a:p>
            <a:r>
              <a:rPr lang="en-US" dirty="0" smtClean="0"/>
              <a:t>১নং </a:t>
            </a:r>
            <a:r>
              <a:rPr lang="en-US" dirty="0" err="1" smtClean="0"/>
              <a:t>আয়াতের</a:t>
            </a:r>
            <a:r>
              <a:rPr lang="en-US" dirty="0" smtClean="0"/>
              <a:t> </a:t>
            </a:r>
            <a:r>
              <a:rPr lang="en-US" dirty="0" err="1" smtClean="0"/>
              <a:t>অনুবাদ</a:t>
            </a:r>
            <a:endParaRPr lang="en-US" dirty="0"/>
          </a:p>
        </p:txBody>
      </p:sp>
      <p:sp>
        <p:nvSpPr>
          <p:cNvPr id="3" name="Content Placeholder 2"/>
          <p:cNvSpPr>
            <a:spLocks noGrp="1"/>
          </p:cNvSpPr>
          <p:nvPr>
            <p:ph idx="1"/>
          </p:nvPr>
        </p:nvSpPr>
        <p:spPr>
          <a:xfrm>
            <a:off x="457200" y="1447800"/>
            <a:ext cx="8229600" cy="5181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ar-SA" dirty="0"/>
              <a:t> یٰۤاَیُّهَا النَّاسُ اتَّقُوۡا رَبَّکُمُ الَّذِیۡ خَلَقَکُمۡ مِّنۡ نَّفۡسٍ وَّاحِدَۃٍ وَّ خَلَقَ مِنۡهَا زَوۡجَهَا وَ بَثَّ مِنۡهُمَا رِجَالًا کَثِیۡرًا وَّ نِسَآءً ۚ وَ اتَّقُوا اللّٰهَ الَّذِیۡ تَسَآءَلُوۡنَ بِهٖ وَ الۡاَرۡحَامَ ؕ اِنَّ اللّٰهَ کَانَ عَلَیۡکُمۡ رَقِیۡبًا ﴿۱</a:t>
            </a:r>
            <a:r>
              <a:rPr lang="ar-SA" dirty="0" smtClean="0"/>
              <a:t>﴾</a:t>
            </a:r>
            <a:endParaRPr lang="en-US" dirty="0" smtClean="0"/>
          </a:p>
          <a:p>
            <a:r>
              <a:rPr lang="en-US" dirty="0" err="1" smtClean="0"/>
              <a:t>বাংলা</a:t>
            </a:r>
            <a:r>
              <a:rPr lang="en-US" dirty="0" smtClean="0"/>
              <a:t> </a:t>
            </a:r>
            <a:r>
              <a:rPr lang="en-US" dirty="0" err="1" smtClean="0"/>
              <a:t>অনুবাদ</a:t>
            </a:r>
            <a:r>
              <a:rPr lang="en-US" dirty="0" smtClean="0"/>
              <a:t> : </a:t>
            </a:r>
            <a:r>
              <a:rPr lang="as-IN" dirty="0"/>
              <a:t>হে মানবমন্ডলী! তোমরা তোমাদের রাব্বকে ভয় কর, যিনি তোমাদেরকে একই </a:t>
            </a:r>
            <a:r>
              <a:rPr lang="as-IN" dirty="0" smtClean="0"/>
              <a:t>ব্যক্তি</a:t>
            </a:r>
            <a:r>
              <a:rPr lang="en-US" dirty="0" smtClean="0"/>
              <a:t> </a:t>
            </a:r>
            <a:r>
              <a:rPr lang="en-US" dirty="0" err="1" smtClean="0"/>
              <a:t>অর্থা</a:t>
            </a:r>
            <a:r>
              <a:rPr lang="en-US" dirty="0" smtClean="0"/>
              <a:t>ৎ </a:t>
            </a:r>
            <a:r>
              <a:rPr lang="en-US" dirty="0" err="1" smtClean="0"/>
              <a:t>আদম</a:t>
            </a:r>
            <a:r>
              <a:rPr lang="en-US" dirty="0" smtClean="0"/>
              <a:t> (আ.)</a:t>
            </a:r>
            <a:r>
              <a:rPr lang="as-IN" dirty="0" smtClean="0"/>
              <a:t> </a:t>
            </a:r>
            <a:r>
              <a:rPr lang="as-IN" dirty="0"/>
              <a:t>হতে সৃষ্টি করেছেন এবং তা হতে তদীয় সহধর্মিনী </a:t>
            </a:r>
            <a:r>
              <a:rPr lang="en-US" dirty="0" err="1" smtClean="0"/>
              <a:t>হাওয়া</a:t>
            </a:r>
            <a:r>
              <a:rPr lang="en-US" dirty="0" smtClean="0"/>
              <a:t> (আ.) </a:t>
            </a:r>
            <a:r>
              <a:rPr lang="en-US" dirty="0" err="1" smtClean="0"/>
              <a:t>কে</a:t>
            </a:r>
            <a:r>
              <a:rPr lang="en-US" dirty="0" smtClean="0"/>
              <a:t> </a:t>
            </a:r>
            <a:r>
              <a:rPr lang="as-IN" dirty="0" smtClean="0"/>
              <a:t>সৃষ্টি </a:t>
            </a:r>
            <a:r>
              <a:rPr lang="as-IN" dirty="0"/>
              <a:t>করেছেন এবং তাদের উভয় হতে বহু নর ও নারী ছড়িয়ে দিয়েছেন এবং সেই আল্লাহকে ভয় </a:t>
            </a:r>
            <a:r>
              <a:rPr lang="as-IN" dirty="0" smtClean="0"/>
              <a:t>ক</a:t>
            </a:r>
            <a:r>
              <a:rPr lang="en-US" dirty="0" err="1" smtClean="0"/>
              <a:t>রো</a:t>
            </a:r>
            <a:r>
              <a:rPr lang="as-IN" dirty="0" smtClean="0"/>
              <a:t> </a:t>
            </a:r>
            <a:r>
              <a:rPr lang="as-IN" dirty="0"/>
              <a:t>যাঁর নামের দোহাই দিয়ে তোমরা একে অপরকে যাঞ্চা কর, এবং আত্মীয়-জ্ঞাতিদের ব্যাপারে সতর্কতা অবলম্বন কর। নিশ্চয়ই আল্লাহই তত্ত্বাবধানকারী।</a:t>
            </a:r>
            <a:endParaRPr lang="en-US" dirty="0"/>
          </a:p>
        </p:txBody>
      </p:sp>
    </p:spTree>
    <p:extLst>
      <p:ext uri="{BB962C8B-B14F-4D97-AF65-F5344CB8AC3E}">
        <p14:creationId xmlns:p14="http://schemas.microsoft.com/office/powerpoint/2010/main" val="89507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3">
                                            <p:txEl>
                                              <p:pRg st="0" end="0"/>
                                            </p:txEl>
                                          </p:spTgt>
                                        </p:tgtEl>
                                      </p:cBhvr>
                                    </p:animEffect>
                                    <p:anim calcmode="lin" valueType="num">
                                      <p:cBhvr>
                                        <p:cTn id="12" dur="1822" tmFilter="0,0; 0.14,0.31; 0.43,0.73; 0.71,0.91; 1.0,1.0">
                                          <p:stCondLst>
                                            <p:cond delay="0"/>
                                          </p:stCondLst>
                                        </p:cTn>
                                        <p:tgtEl>
                                          <p:spTgt spid="3">
                                            <p:txEl>
                                              <p:pRg st="0" end="0"/>
                                            </p:txEl>
                                          </p:spTgt>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3">
                                            <p:txEl>
                                              <p:pRg st="0" end="0"/>
                                            </p:txEl>
                                          </p:spTgt>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3">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3">
                                            <p:txEl>
                                              <p:pRg st="0" end="0"/>
                                            </p:txEl>
                                          </p:spTgt>
                                        </p:tgtEl>
                                        <p:attrNameLst>
                                          <p:attrName>ppt_y</p:attrName>
                                        </p:attrNameLst>
                                      </p:cBhvr>
                                      <p:tavLst>
                                        <p:tav tm="0">
                                          <p:val>
                                            <p:strVal val="ppt_y"/>
                                          </p:val>
                                        </p:tav>
                                        <p:tav tm="100000">
                                          <p:val>
                                            <p:strVal val="ppt_y+ppt_h"/>
                                          </p:val>
                                        </p:tav>
                                      </p:tavLst>
                                    </p:anim>
                                    <p:animScale>
                                      <p:cBhvr>
                                        <p:cTn id="19" dur="26">
                                          <p:stCondLst>
                                            <p:cond delay="620"/>
                                          </p:stCondLst>
                                        </p:cTn>
                                        <p:tgtEl>
                                          <p:spTgt spid="3">
                                            <p:txEl>
                                              <p:pRg st="0" end="0"/>
                                            </p:txEl>
                                          </p:spTgt>
                                        </p:tgtEl>
                                      </p:cBhvr>
                                      <p:to x="100000" y="60000"/>
                                    </p:animScale>
                                    <p:animScale>
                                      <p:cBhvr>
                                        <p:cTn id="20" dur="166" decel="50000">
                                          <p:stCondLst>
                                            <p:cond delay="646"/>
                                          </p:stCondLst>
                                        </p:cTn>
                                        <p:tgtEl>
                                          <p:spTgt spid="3">
                                            <p:txEl>
                                              <p:pRg st="0" end="0"/>
                                            </p:txEl>
                                          </p:spTgt>
                                        </p:tgtEl>
                                      </p:cBhvr>
                                      <p:to x="100000" y="100000"/>
                                    </p:animScale>
                                    <p:animScale>
                                      <p:cBhvr>
                                        <p:cTn id="21" dur="26">
                                          <p:stCondLst>
                                            <p:cond delay="1312"/>
                                          </p:stCondLst>
                                        </p:cTn>
                                        <p:tgtEl>
                                          <p:spTgt spid="3">
                                            <p:txEl>
                                              <p:pRg st="0" end="0"/>
                                            </p:txEl>
                                          </p:spTgt>
                                        </p:tgtEl>
                                      </p:cBhvr>
                                      <p:to x="100000" y="80000"/>
                                    </p:animScale>
                                    <p:animScale>
                                      <p:cBhvr>
                                        <p:cTn id="22" dur="166" decel="50000">
                                          <p:stCondLst>
                                            <p:cond delay="1338"/>
                                          </p:stCondLst>
                                        </p:cTn>
                                        <p:tgtEl>
                                          <p:spTgt spid="3">
                                            <p:txEl>
                                              <p:pRg st="0" end="0"/>
                                            </p:txEl>
                                          </p:spTgt>
                                        </p:tgtEl>
                                      </p:cBhvr>
                                      <p:to x="100000" y="100000"/>
                                    </p:animScale>
                                    <p:animScale>
                                      <p:cBhvr>
                                        <p:cTn id="23" dur="26">
                                          <p:stCondLst>
                                            <p:cond delay="1642"/>
                                          </p:stCondLst>
                                        </p:cTn>
                                        <p:tgtEl>
                                          <p:spTgt spid="3">
                                            <p:txEl>
                                              <p:pRg st="0" end="0"/>
                                            </p:txEl>
                                          </p:spTgt>
                                        </p:tgtEl>
                                      </p:cBhvr>
                                      <p:to x="100000" y="90000"/>
                                    </p:animScale>
                                    <p:animScale>
                                      <p:cBhvr>
                                        <p:cTn id="24" dur="166" decel="50000">
                                          <p:stCondLst>
                                            <p:cond delay="1668"/>
                                          </p:stCondLst>
                                        </p:cTn>
                                        <p:tgtEl>
                                          <p:spTgt spid="3">
                                            <p:txEl>
                                              <p:pRg st="0" end="0"/>
                                            </p:txEl>
                                          </p:spTgt>
                                        </p:tgtEl>
                                      </p:cBhvr>
                                      <p:to x="100000" y="100000"/>
                                    </p:animScale>
                                    <p:animScale>
                                      <p:cBhvr>
                                        <p:cTn id="25" dur="26">
                                          <p:stCondLst>
                                            <p:cond delay="1808"/>
                                          </p:stCondLst>
                                        </p:cTn>
                                        <p:tgtEl>
                                          <p:spTgt spid="3">
                                            <p:txEl>
                                              <p:pRg st="0" end="0"/>
                                            </p:txEl>
                                          </p:spTgt>
                                        </p:tgtEl>
                                      </p:cBhvr>
                                      <p:to x="100000" y="95000"/>
                                    </p:animScale>
                                    <p:animScale>
                                      <p:cBhvr>
                                        <p:cTn id="26" dur="166" decel="50000">
                                          <p:stCondLst>
                                            <p:cond delay="1834"/>
                                          </p:stCondLst>
                                        </p:cTn>
                                        <p:tgtEl>
                                          <p:spTgt spid="3">
                                            <p:txEl>
                                              <p:pRg st="0" end="0"/>
                                            </p:txEl>
                                          </p:spTgt>
                                        </p:tgtEl>
                                      </p:cBhvr>
                                      <p:to x="100000" y="100000"/>
                                    </p:animScale>
                                    <p:set>
                                      <p:cBhvr>
                                        <p:cTn id="27" dur="1" fill="hold">
                                          <p:stCondLst>
                                            <p:cond delay="1999"/>
                                          </p:stCondLst>
                                        </p:cTn>
                                        <p:tgtEl>
                                          <p:spTgt spid="3">
                                            <p:txEl>
                                              <p:pRg st="0" end="0"/>
                                            </p:txEl>
                                          </p:spTgt>
                                        </p:tgtEl>
                                        <p:attrNameLst>
                                          <p:attrName>style.visibility</p:attrName>
                                        </p:attrNameLst>
                                      </p:cBhvr>
                                      <p:to>
                                        <p:strVal val="hidden"/>
                                      </p:to>
                                    </p:set>
                                  </p:childTnLst>
                                </p:cTn>
                              </p:par>
                              <p:par>
                                <p:cTn id="28" presetID="26" presetClass="exit" presetSubtype="0" fill="hold" nodeType="withEffect">
                                  <p:stCondLst>
                                    <p:cond delay="0"/>
                                  </p:stCondLst>
                                  <p:childTnLst>
                                    <p:animEffect transition="out" filter="wipe(down)">
                                      <p:cBhvr>
                                        <p:cTn id="29" dur="180" accel="50000">
                                          <p:stCondLst>
                                            <p:cond delay="1820"/>
                                          </p:stCondLst>
                                        </p:cTn>
                                        <p:tgtEl>
                                          <p:spTgt spid="3">
                                            <p:txEl>
                                              <p:pRg st="1" end="1"/>
                                            </p:txEl>
                                          </p:spTgt>
                                        </p:tgtEl>
                                      </p:cBhvr>
                                    </p:animEffect>
                                    <p:anim calcmode="lin" valueType="num">
                                      <p:cBhvr>
                                        <p:cTn id="30" dur="1822" tmFilter="0,0; 0.14,0.31; 0.43,0.73; 0.71,0.91; 1.0,1.0">
                                          <p:stCondLst>
                                            <p:cond delay="0"/>
                                          </p:stCondLst>
                                        </p:cTn>
                                        <p:tgtEl>
                                          <p:spTgt spid="3">
                                            <p:txEl>
                                              <p:pRg st="1" end="1"/>
                                            </p:txEl>
                                          </p:spTgt>
                                        </p:tgtEl>
                                        <p:attrNameLst>
                                          <p:attrName>ppt_x</p:attrName>
                                        </p:attrNameLst>
                                      </p:cBhvr>
                                      <p:tavLst>
                                        <p:tav tm="0">
                                          <p:val>
                                            <p:strVal val="ppt_x"/>
                                          </p:val>
                                        </p:tav>
                                        <p:tav tm="100000">
                                          <p:val>
                                            <p:strVal val="#ppt_x+0.25"/>
                                          </p:val>
                                        </p:tav>
                                      </p:tavLst>
                                    </p:anim>
                                    <p:anim calcmode="lin" valueType="num">
                                      <p:cBhvr>
                                        <p:cTn id="31" dur="178">
                                          <p:stCondLst>
                                            <p:cond delay="1822"/>
                                          </p:stCondLst>
                                        </p:cTn>
                                        <p:tgtEl>
                                          <p:spTgt spid="3">
                                            <p:txEl>
                                              <p:pRg st="1" end="1"/>
                                            </p:txEl>
                                          </p:spTgt>
                                        </p:tgtEl>
                                        <p:attrNameLst>
                                          <p:attrName>ppt_x</p:attrName>
                                        </p:attrNameLst>
                                      </p:cBhvr>
                                      <p:tavLst>
                                        <p:tav tm="0">
                                          <p:val>
                                            <p:strVal val="ppt_x"/>
                                          </p:val>
                                        </p:tav>
                                        <p:tav tm="100000">
                                          <p:val>
                                            <p:strVal val="ppt_x"/>
                                          </p:val>
                                        </p:tav>
                                      </p:tavLst>
                                    </p:anim>
                                    <p:anim calcmode="lin" valueType="num">
                                      <p:cBhvr>
                                        <p:cTn id="32" dur="664" tmFilter="0.0,0.0;0.25,0.07;0.50,0.2;0.75,0.467;1.0,1.0">
                                          <p:stCondLst>
                                            <p:cond delay="0"/>
                                          </p:stCondLst>
                                        </p:cTn>
                                        <p:tgtEl>
                                          <p:spTgt spid="3">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6" dur="180" accel="50000">
                                          <p:stCondLst>
                                            <p:cond delay="1820"/>
                                          </p:stCondLst>
                                        </p:cTn>
                                        <p:tgtEl>
                                          <p:spTgt spid="3">
                                            <p:txEl>
                                              <p:pRg st="1" end="1"/>
                                            </p:txEl>
                                          </p:spTgt>
                                        </p:tgtEl>
                                        <p:attrNameLst>
                                          <p:attrName>ppt_y</p:attrName>
                                        </p:attrNameLst>
                                      </p:cBhvr>
                                      <p:tavLst>
                                        <p:tav tm="0">
                                          <p:val>
                                            <p:strVal val="ppt_y"/>
                                          </p:val>
                                        </p:tav>
                                        <p:tav tm="100000">
                                          <p:val>
                                            <p:strVal val="ppt_y+ppt_h"/>
                                          </p:val>
                                        </p:tav>
                                      </p:tavLst>
                                    </p:anim>
                                    <p:animScale>
                                      <p:cBhvr>
                                        <p:cTn id="37" dur="26">
                                          <p:stCondLst>
                                            <p:cond delay="620"/>
                                          </p:stCondLst>
                                        </p:cTn>
                                        <p:tgtEl>
                                          <p:spTgt spid="3">
                                            <p:txEl>
                                              <p:pRg st="1" end="1"/>
                                            </p:txEl>
                                          </p:spTgt>
                                        </p:tgtEl>
                                      </p:cBhvr>
                                      <p:to x="100000" y="60000"/>
                                    </p:animScale>
                                    <p:animScale>
                                      <p:cBhvr>
                                        <p:cTn id="38" dur="166" decel="50000">
                                          <p:stCondLst>
                                            <p:cond delay="64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set>
                                      <p:cBhvr>
                                        <p:cTn id="45"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0">
            <a:schemeClr val="accent1"/>
          </a:lnRef>
          <a:fillRef idx="3">
            <a:schemeClr val="accent1"/>
          </a:fillRef>
          <a:effectRef idx="3">
            <a:schemeClr val="accent1"/>
          </a:effectRef>
          <a:fontRef idx="minor">
            <a:schemeClr val="lt1"/>
          </a:fontRef>
        </p:style>
        <p:txBody>
          <a:bodyPr/>
          <a:lstStyle/>
          <a:p>
            <a:r>
              <a:rPr lang="en-US" dirty="0" err="1" smtClean="0"/>
              <a:t>আয়াতের</a:t>
            </a:r>
            <a:r>
              <a:rPr lang="en-US" dirty="0" smtClean="0"/>
              <a:t> </a:t>
            </a:r>
            <a:r>
              <a:rPr lang="en-US" dirty="0" err="1" smtClean="0"/>
              <a:t>ব্যাখ্যা</a:t>
            </a:r>
            <a:r>
              <a:rPr lang="en-US" dirty="0" smtClean="0"/>
              <a:t> -</a:t>
            </a:r>
            <a:endParaRPr lang="en-US" dirty="0"/>
          </a:p>
        </p:txBody>
      </p:sp>
      <p:sp>
        <p:nvSpPr>
          <p:cNvPr id="3" name="Content Placeholder 2"/>
          <p:cNvSpPr>
            <a:spLocks noGrp="1"/>
          </p:cNvSpPr>
          <p:nvPr>
            <p:ph idx="1"/>
          </p:nvPr>
        </p:nvSpPr>
        <p:spPr>
          <a:xfrm>
            <a:off x="152400" y="1295400"/>
            <a:ext cx="8915400" cy="5410200"/>
          </a:xfrm>
        </p:spPr>
        <p:style>
          <a:lnRef idx="1">
            <a:schemeClr val="dk1"/>
          </a:lnRef>
          <a:fillRef idx="2">
            <a:schemeClr val="dk1"/>
          </a:fillRef>
          <a:effectRef idx="1">
            <a:schemeClr val="dk1"/>
          </a:effectRef>
          <a:fontRef idx="minor">
            <a:schemeClr val="dk1"/>
          </a:fontRef>
        </p:style>
        <p:txBody>
          <a:bodyPr>
            <a:normAutofit fontScale="77500" lnSpcReduction="20000"/>
          </a:bodyPr>
          <a:lstStyle/>
          <a:p>
            <a:pPr marL="0" indent="0" algn="just">
              <a:buNone/>
            </a:pPr>
            <a:r>
              <a:rPr lang="as-IN" dirty="0"/>
              <a:t>একটি প্রাণ’ বলতে মানবকুলের পিতা আদম (আঃ)-কে বুঝানো হয়েছে। আর </a:t>
            </a:r>
            <a:r>
              <a:rPr lang="ar-SA" dirty="0"/>
              <a:t>خَلَقَ مِنْهَا زَوْجَهَا  </a:t>
            </a:r>
            <a:r>
              <a:rPr lang="as-IN" dirty="0"/>
              <a:t>এতে </a:t>
            </a:r>
            <a:r>
              <a:rPr lang="ar-SA" dirty="0"/>
              <a:t>مِنْهَا </a:t>
            </a:r>
            <a:r>
              <a:rPr lang="as-IN" dirty="0"/>
              <a:t>থেকে উক্ত প্রাণ অর্থাৎ, আদম (আঃ)-কেই বুঝানো হয়েছে। অর্থাৎ, আদম (আঃ) থেকেই তাঁর স্ত্রী হাওয়াকে সৃষ্টি করেন। আদম (আঃ) থেকে হাওয়াকে কিভাবে সৃষ্টি করা হয়, এ ব্যাপারে মতভেদ রয়েছে। ইবনে আব্বাস (রাঃ) থেকে বর্ণিত যে, হাওয়া পুরুষ অর্থাৎ, আদম (আঃ) থেকে সৃষ্টি হয়েছেন। অর্থাৎ, তাঁর পাঁজরের হাড় থেকে। অপর একটি হাদীসে বলা হয়েছে যে, ‘‘নারীদেরকে পাঁজরের হাড় থেকে সৃষ্টি করা হয়েছে। আর পাঁজরের হাড়ের মধ্যে উপরের হাড়টি অধিক বাঁকা। যদি তা সোজা করতে যাও, তাহলে ভেঙ্গে ফেলবে। আর যদি তুমি তার দ্বারা উপকৃত হতে চাও, তবে তার মধ্যে বক্রতা অবশিষ্ট থাকা অবস্থাতেই উপকৃত হতে পারবে।’’ (বুখারী ৩৩৩১, মুসলিম ১৪৬৮নং) উলামাদের কেউ কেউ এই হাদীসের ভিত্তিতে ইবনে আব্বাস (রাঃ) থেকে বর্ণিত উক্তিকেই সমর্থন করেছেন। কুরআনের শব্দ </a:t>
            </a:r>
            <a:r>
              <a:rPr lang="ar-SA" dirty="0"/>
              <a:t>خَلَقَ مِنْهَا </a:t>
            </a:r>
            <a:r>
              <a:rPr lang="as-IN" dirty="0"/>
              <a:t>থেকেও এই মতের সমর্থন হয়। অর্থাৎ, মা হাওয়ার সৃষ্টি সেই একটি প্রাণ থেকেই হয়েছে, যাকে ‘আদম’ বলা হয়।</a:t>
            </a:r>
            <a:endParaRPr lang="en-US" dirty="0"/>
          </a:p>
        </p:txBody>
      </p:sp>
    </p:spTree>
    <p:extLst>
      <p:ext uri="{BB962C8B-B14F-4D97-AF65-F5344CB8AC3E}">
        <p14:creationId xmlns:p14="http://schemas.microsoft.com/office/powerpoint/2010/main" val="474796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err="1" smtClean="0"/>
              <a:t>নৃবিজ্ঞানী</a:t>
            </a:r>
            <a:r>
              <a:rPr lang="en-US" dirty="0" smtClean="0"/>
              <a:t> ও </a:t>
            </a:r>
            <a:r>
              <a:rPr lang="en-US" dirty="0" err="1" smtClean="0"/>
              <a:t>নাস্তিকদের</a:t>
            </a:r>
            <a:r>
              <a:rPr lang="en-US" dirty="0" smtClean="0"/>
              <a:t> </a:t>
            </a:r>
            <a:r>
              <a:rPr lang="en-US" dirty="0" err="1" smtClean="0"/>
              <a:t>অসারতা</a:t>
            </a:r>
            <a:endParaRPr lang="en-US" dirty="0"/>
          </a:p>
        </p:txBody>
      </p:sp>
      <p:sp>
        <p:nvSpPr>
          <p:cNvPr id="3" name="Content Placeholder 2"/>
          <p:cNvSpPr>
            <a:spLocks noGrp="1"/>
          </p:cNvSpPr>
          <p:nvPr>
            <p:ph idx="1"/>
          </p:nvPr>
        </p:nvSpPr>
        <p:spPr>
          <a:xfrm>
            <a:off x="457200" y="1600200"/>
            <a:ext cx="8229600" cy="5029200"/>
          </a:xfrm>
        </p:spPr>
        <p:style>
          <a:lnRef idx="1">
            <a:schemeClr val="accent5"/>
          </a:lnRef>
          <a:fillRef idx="2">
            <a:schemeClr val="accent5"/>
          </a:fillRef>
          <a:effectRef idx="1">
            <a:schemeClr val="accent5"/>
          </a:effectRef>
          <a:fontRef idx="minor">
            <a:schemeClr val="dk1"/>
          </a:fontRef>
        </p:style>
        <p:txBody>
          <a:bodyPr/>
          <a:lstStyle/>
          <a:p>
            <a:pPr marL="0" indent="0" algn="just">
              <a:buNone/>
            </a:pPr>
            <a:r>
              <a:rPr lang="en-US" dirty="0" err="1" smtClean="0"/>
              <a:t>নৃবিজ্ঞানী</a:t>
            </a:r>
            <a:r>
              <a:rPr lang="en-US" dirty="0" smtClean="0"/>
              <a:t> ও </a:t>
            </a:r>
            <a:r>
              <a:rPr lang="en-US" dirty="0" err="1" smtClean="0"/>
              <a:t>নাস্তিকরা</a:t>
            </a:r>
            <a:r>
              <a:rPr lang="en-US" dirty="0" smtClean="0"/>
              <a:t> </a:t>
            </a:r>
            <a:r>
              <a:rPr lang="en-US" dirty="0" err="1" smtClean="0"/>
              <a:t>জ্ঞান</a:t>
            </a:r>
            <a:r>
              <a:rPr lang="en-US" dirty="0" smtClean="0"/>
              <a:t> </a:t>
            </a:r>
            <a:r>
              <a:rPr lang="en-US" dirty="0" err="1" smtClean="0"/>
              <a:t>করে</a:t>
            </a:r>
            <a:r>
              <a:rPr lang="en-US" dirty="0" smtClean="0"/>
              <a:t> </a:t>
            </a:r>
            <a:r>
              <a:rPr lang="en-US" dirty="0" err="1" smtClean="0"/>
              <a:t>মানুষ</a:t>
            </a:r>
            <a:r>
              <a:rPr lang="en-US" dirty="0" smtClean="0"/>
              <a:t> </a:t>
            </a:r>
            <a:r>
              <a:rPr lang="en-US" dirty="0" err="1" smtClean="0"/>
              <a:t>আপনা</a:t>
            </a:r>
            <a:r>
              <a:rPr lang="en-US" dirty="0" smtClean="0"/>
              <a:t> </a:t>
            </a:r>
            <a:r>
              <a:rPr lang="en-US" dirty="0" err="1" smtClean="0"/>
              <a:t>আপনি</a:t>
            </a:r>
            <a:r>
              <a:rPr lang="en-US" dirty="0" smtClean="0"/>
              <a:t> </a:t>
            </a:r>
            <a:r>
              <a:rPr lang="en-US" dirty="0" err="1" smtClean="0"/>
              <a:t>সৃষ্টি</a:t>
            </a:r>
            <a:r>
              <a:rPr lang="en-US" dirty="0" smtClean="0"/>
              <a:t> </a:t>
            </a:r>
            <a:r>
              <a:rPr lang="en-US" dirty="0" err="1" smtClean="0"/>
              <a:t>হয়েছে</a:t>
            </a:r>
            <a:r>
              <a:rPr lang="en-US" dirty="0" smtClean="0"/>
              <a:t>। </a:t>
            </a:r>
            <a:r>
              <a:rPr lang="en-US" dirty="0" err="1" smtClean="0"/>
              <a:t>তারা</a:t>
            </a:r>
            <a:r>
              <a:rPr lang="en-US" dirty="0" smtClean="0"/>
              <a:t> </a:t>
            </a:r>
            <a:r>
              <a:rPr lang="en-US" dirty="0" err="1" smtClean="0"/>
              <a:t>আরও</a:t>
            </a:r>
            <a:r>
              <a:rPr lang="en-US" dirty="0" smtClean="0"/>
              <a:t> </a:t>
            </a:r>
            <a:r>
              <a:rPr lang="en-US" dirty="0" err="1" smtClean="0"/>
              <a:t>বলে</a:t>
            </a:r>
            <a:r>
              <a:rPr lang="en-US" dirty="0" smtClean="0"/>
              <a:t> </a:t>
            </a:r>
            <a:r>
              <a:rPr lang="en-US" dirty="0" err="1" smtClean="0"/>
              <a:t>সৃষ্টিজগত</a:t>
            </a:r>
            <a:r>
              <a:rPr lang="en-US" dirty="0" smtClean="0"/>
              <a:t> </a:t>
            </a:r>
            <a:r>
              <a:rPr lang="en-US" dirty="0" err="1" smtClean="0"/>
              <a:t>বিবর্তনের</a:t>
            </a:r>
            <a:r>
              <a:rPr lang="en-US" dirty="0" smtClean="0"/>
              <a:t> </a:t>
            </a:r>
            <a:r>
              <a:rPr lang="en-US" dirty="0" err="1" smtClean="0"/>
              <a:t>ধারায়</a:t>
            </a:r>
            <a:r>
              <a:rPr lang="en-US" dirty="0" smtClean="0"/>
              <a:t> </a:t>
            </a:r>
            <a:r>
              <a:rPr lang="en-US" dirty="0" err="1" smtClean="0"/>
              <a:t>নিজে</a:t>
            </a:r>
            <a:r>
              <a:rPr lang="en-US" dirty="0" smtClean="0"/>
              <a:t> </a:t>
            </a:r>
            <a:r>
              <a:rPr lang="en-US" dirty="0" err="1" smtClean="0"/>
              <a:t>নিজে</a:t>
            </a:r>
            <a:r>
              <a:rPr lang="en-US" dirty="0" smtClean="0"/>
              <a:t> </a:t>
            </a:r>
            <a:r>
              <a:rPr lang="en-US" dirty="0" err="1" smtClean="0"/>
              <a:t>পরিবর্তন</a:t>
            </a:r>
            <a:r>
              <a:rPr lang="en-US" dirty="0" smtClean="0"/>
              <a:t> </a:t>
            </a:r>
            <a:r>
              <a:rPr lang="en-US" dirty="0" err="1" smtClean="0"/>
              <a:t>হয়ে</a:t>
            </a:r>
            <a:r>
              <a:rPr lang="en-US" dirty="0" smtClean="0"/>
              <a:t> </a:t>
            </a:r>
            <a:r>
              <a:rPr lang="en-US" dirty="0" err="1" smtClean="0"/>
              <a:t>আসলরূপ</a:t>
            </a:r>
            <a:r>
              <a:rPr lang="en-US" dirty="0" smtClean="0"/>
              <a:t> </a:t>
            </a:r>
            <a:r>
              <a:rPr lang="en-US" dirty="0" err="1" smtClean="0"/>
              <a:t>ধারণ</a:t>
            </a:r>
            <a:r>
              <a:rPr lang="en-US" dirty="0" smtClean="0"/>
              <a:t> </a:t>
            </a:r>
            <a:r>
              <a:rPr lang="en-US" dirty="0" err="1" smtClean="0"/>
              <a:t>করেছে</a:t>
            </a:r>
            <a:r>
              <a:rPr lang="en-US" dirty="0" smtClean="0"/>
              <a:t>। </a:t>
            </a:r>
            <a:r>
              <a:rPr lang="en-US" dirty="0" err="1" smtClean="0"/>
              <a:t>বানর</a:t>
            </a:r>
            <a:r>
              <a:rPr lang="en-US" dirty="0" smtClean="0"/>
              <a:t> </a:t>
            </a:r>
            <a:r>
              <a:rPr lang="en-US" dirty="0" err="1" smtClean="0"/>
              <a:t>পরিবর্তন</a:t>
            </a:r>
            <a:r>
              <a:rPr lang="en-US" dirty="0" smtClean="0"/>
              <a:t> </a:t>
            </a:r>
            <a:r>
              <a:rPr lang="en-US" dirty="0" err="1" smtClean="0"/>
              <a:t>হয়ে</a:t>
            </a:r>
            <a:r>
              <a:rPr lang="en-US" dirty="0" smtClean="0"/>
              <a:t> </a:t>
            </a:r>
            <a:r>
              <a:rPr lang="en-US" dirty="0" err="1" smtClean="0"/>
              <a:t>মানুষ</a:t>
            </a:r>
            <a:r>
              <a:rPr lang="en-US" dirty="0" smtClean="0"/>
              <a:t> </a:t>
            </a:r>
            <a:r>
              <a:rPr lang="en-US" dirty="0" err="1" smtClean="0"/>
              <a:t>হয়েছে</a:t>
            </a:r>
            <a:r>
              <a:rPr lang="en-US" dirty="0" smtClean="0"/>
              <a:t>। </a:t>
            </a:r>
            <a:r>
              <a:rPr lang="en-US" dirty="0" err="1" smtClean="0"/>
              <a:t>এরকম</a:t>
            </a:r>
            <a:r>
              <a:rPr lang="en-US" dirty="0" smtClean="0"/>
              <a:t> </a:t>
            </a:r>
            <a:r>
              <a:rPr lang="en-US" dirty="0" err="1" smtClean="0"/>
              <a:t>আরও</a:t>
            </a:r>
            <a:r>
              <a:rPr lang="en-US" dirty="0" smtClean="0"/>
              <a:t> </a:t>
            </a:r>
            <a:r>
              <a:rPr lang="en-US" dirty="0" err="1" smtClean="0"/>
              <a:t>কত</a:t>
            </a:r>
            <a:r>
              <a:rPr lang="en-US" dirty="0" smtClean="0"/>
              <a:t> </a:t>
            </a:r>
            <a:r>
              <a:rPr lang="en-US" dirty="0" err="1" smtClean="0"/>
              <a:t>কি</a:t>
            </a:r>
            <a:r>
              <a:rPr lang="en-US" dirty="0" smtClean="0"/>
              <a:t>!</a:t>
            </a:r>
          </a:p>
          <a:p>
            <a:pPr marL="0" indent="0" algn="just">
              <a:buNone/>
            </a:pPr>
            <a:r>
              <a:rPr lang="en-US" dirty="0" err="1" smtClean="0"/>
              <a:t>কিন্তু</a:t>
            </a:r>
            <a:r>
              <a:rPr lang="en-US" dirty="0" smtClean="0"/>
              <a:t> </a:t>
            </a:r>
            <a:r>
              <a:rPr lang="en-US" dirty="0" err="1" smtClean="0"/>
              <a:t>আজ</a:t>
            </a:r>
            <a:r>
              <a:rPr lang="en-US" dirty="0" smtClean="0"/>
              <a:t> </a:t>
            </a:r>
            <a:r>
              <a:rPr lang="en-US" dirty="0" err="1" smtClean="0"/>
              <a:t>পর্যন্ত</a:t>
            </a:r>
            <a:r>
              <a:rPr lang="en-US" dirty="0" smtClean="0"/>
              <a:t> </a:t>
            </a:r>
            <a:r>
              <a:rPr lang="en-US" dirty="0" err="1" smtClean="0"/>
              <a:t>তারা</a:t>
            </a:r>
            <a:r>
              <a:rPr lang="en-US" dirty="0" smtClean="0"/>
              <a:t> </a:t>
            </a:r>
            <a:r>
              <a:rPr lang="en-US" dirty="0" err="1" smtClean="0"/>
              <a:t>দেখাতে</a:t>
            </a:r>
            <a:r>
              <a:rPr lang="en-US" dirty="0" smtClean="0"/>
              <a:t> </a:t>
            </a:r>
            <a:r>
              <a:rPr lang="en-US" dirty="0" err="1" smtClean="0"/>
              <a:t>পারলো</a:t>
            </a:r>
            <a:r>
              <a:rPr lang="en-US" dirty="0" smtClean="0"/>
              <a:t> </a:t>
            </a:r>
            <a:r>
              <a:rPr lang="en-US" dirty="0" err="1" smtClean="0"/>
              <a:t>না</a:t>
            </a:r>
            <a:r>
              <a:rPr lang="en-US" dirty="0" smtClean="0"/>
              <a:t>, </a:t>
            </a:r>
            <a:r>
              <a:rPr lang="en-US" dirty="0" err="1" smtClean="0"/>
              <a:t>একটি</a:t>
            </a:r>
            <a:r>
              <a:rPr lang="en-US" dirty="0" smtClean="0"/>
              <a:t> </a:t>
            </a:r>
            <a:r>
              <a:rPr lang="en-US" dirty="0" err="1" smtClean="0"/>
              <a:t>বানর</a:t>
            </a:r>
            <a:r>
              <a:rPr lang="en-US" dirty="0" smtClean="0"/>
              <a:t> </a:t>
            </a:r>
            <a:r>
              <a:rPr lang="en-US" dirty="0" err="1" smtClean="0"/>
              <a:t>কীভাবে</a:t>
            </a:r>
            <a:r>
              <a:rPr lang="en-US" dirty="0" smtClean="0"/>
              <a:t> </a:t>
            </a:r>
            <a:r>
              <a:rPr lang="en-US" dirty="0" err="1" smtClean="0"/>
              <a:t>মানুষ</a:t>
            </a:r>
            <a:r>
              <a:rPr lang="en-US" dirty="0" smtClean="0"/>
              <a:t> </a:t>
            </a:r>
            <a:r>
              <a:rPr lang="en-US" dirty="0" err="1" smtClean="0"/>
              <a:t>হচ্ছে</a:t>
            </a:r>
            <a:r>
              <a:rPr lang="en-US" dirty="0" smtClean="0"/>
              <a:t>। </a:t>
            </a:r>
            <a:r>
              <a:rPr lang="en-US" dirty="0" err="1" smtClean="0"/>
              <a:t>সভ্যজাত</a:t>
            </a:r>
            <a:r>
              <a:rPr lang="en-US" dirty="0" smtClean="0"/>
              <a:t> </a:t>
            </a:r>
            <a:r>
              <a:rPr lang="en-US" dirty="0" err="1" smtClean="0"/>
              <a:t>হয়ে</a:t>
            </a:r>
            <a:r>
              <a:rPr lang="en-US" dirty="0" smtClean="0"/>
              <a:t> </a:t>
            </a:r>
            <a:r>
              <a:rPr lang="en-US" dirty="0" err="1" smtClean="0"/>
              <a:t>তারা</a:t>
            </a:r>
            <a:r>
              <a:rPr lang="en-US" dirty="0" smtClean="0"/>
              <a:t> </a:t>
            </a:r>
            <a:r>
              <a:rPr lang="en-US" dirty="0" err="1" smtClean="0"/>
              <a:t>অসভ্য</a:t>
            </a:r>
            <a:r>
              <a:rPr lang="en-US" dirty="0" smtClean="0"/>
              <a:t> </a:t>
            </a:r>
            <a:r>
              <a:rPr lang="en-US" dirty="0" err="1" smtClean="0"/>
              <a:t>থেকে</a:t>
            </a:r>
            <a:r>
              <a:rPr lang="en-US" dirty="0" smtClean="0"/>
              <a:t> </a:t>
            </a:r>
            <a:r>
              <a:rPr lang="en-US" dirty="0" err="1" smtClean="0"/>
              <a:t>নিজের</a:t>
            </a:r>
            <a:r>
              <a:rPr lang="en-US" dirty="0" smtClean="0"/>
              <a:t> </a:t>
            </a:r>
            <a:r>
              <a:rPr lang="en-US" dirty="0" err="1" smtClean="0"/>
              <a:t>আদি</a:t>
            </a:r>
            <a:r>
              <a:rPr lang="en-US" dirty="0" smtClean="0"/>
              <a:t> </a:t>
            </a:r>
            <a:r>
              <a:rPr lang="en-US" dirty="0" err="1" smtClean="0"/>
              <a:t>উৎস</a:t>
            </a:r>
            <a:r>
              <a:rPr lang="en-US" dirty="0" smtClean="0"/>
              <a:t> </a:t>
            </a:r>
            <a:r>
              <a:rPr lang="en-US" dirty="0" err="1" smtClean="0"/>
              <a:t>খোঁজে</a:t>
            </a:r>
            <a:r>
              <a:rPr lang="en-US" dirty="0" smtClean="0"/>
              <a:t>। </a:t>
            </a:r>
            <a:r>
              <a:rPr lang="en-US" dirty="0" err="1" smtClean="0"/>
              <a:t>তারা</a:t>
            </a:r>
            <a:r>
              <a:rPr lang="en-US" dirty="0" smtClean="0"/>
              <a:t> </a:t>
            </a:r>
            <a:r>
              <a:rPr lang="en-US" dirty="0" err="1" smtClean="0"/>
              <a:t>মানুষ</a:t>
            </a:r>
            <a:r>
              <a:rPr lang="en-US" dirty="0" smtClean="0"/>
              <a:t> </a:t>
            </a:r>
            <a:r>
              <a:rPr lang="en-US" dirty="0" err="1" smtClean="0"/>
              <a:t>জাতির</a:t>
            </a:r>
            <a:r>
              <a:rPr lang="en-US" dirty="0" smtClean="0"/>
              <a:t> </a:t>
            </a:r>
            <a:r>
              <a:rPr lang="en-US" dirty="0" err="1" smtClean="0"/>
              <a:t>কলঙ্ক</a:t>
            </a:r>
            <a:r>
              <a:rPr lang="en-US" dirty="0" smtClean="0"/>
              <a:t> </a:t>
            </a:r>
            <a:r>
              <a:rPr lang="en-US" dirty="0" err="1" smtClean="0"/>
              <a:t>চাড়া</a:t>
            </a:r>
            <a:r>
              <a:rPr lang="en-US" dirty="0" smtClean="0"/>
              <a:t> </a:t>
            </a:r>
            <a:r>
              <a:rPr lang="en-US" dirty="0" err="1" smtClean="0"/>
              <a:t>কিছুই</a:t>
            </a:r>
            <a:r>
              <a:rPr lang="en-US" dirty="0" smtClean="0"/>
              <a:t> </a:t>
            </a:r>
            <a:r>
              <a:rPr lang="en-US" dirty="0" err="1" smtClean="0"/>
              <a:t>নয়</a:t>
            </a:r>
            <a:r>
              <a:rPr lang="en-US" dirty="0" smtClean="0"/>
              <a:t>।</a:t>
            </a:r>
            <a:endParaRPr lang="en-US" dirty="0"/>
          </a:p>
        </p:txBody>
      </p:sp>
    </p:spTree>
    <p:extLst>
      <p:ext uri="{BB962C8B-B14F-4D97-AF65-F5344CB8AC3E}">
        <p14:creationId xmlns:p14="http://schemas.microsoft.com/office/powerpoint/2010/main" val="743948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xit" presetSubtype="0" fill="hold" nodeType="clickEffect">
                                  <p:stCondLst>
                                    <p:cond delay="0"/>
                                  </p:stCondLst>
                                  <p:childTnLst>
                                    <p:animEffect transition="out" filter="fade">
                                      <p:cBhvr>
                                        <p:cTn id="11" dur="2000"/>
                                        <p:tgtEl>
                                          <p:spTgt spid="3">
                                            <p:txEl>
                                              <p:pRg st="0" end="0"/>
                                            </p:txEl>
                                          </p:spTgt>
                                        </p:tgtEl>
                                      </p:cBhvr>
                                    </p:animEffect>
                                    <p:anim calcmode="lin" valueType="num">
                                      <p:cBhvr>
                                        <p:cTn id="12"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3" dur="2000"/>
                                        <p:tgtEl>
                                          <p:spTgt spid="3">
                                            <p:txEl>
                                              <p:pRg st="0" end="0"/>
                                            </p:txEl>
                                          </p:spTgt>
                                        </p:tgtEl>
                                        <p:attrNameLst>
                                          <p:attrName>ppt_h</p:attrName>
                                        </p:attrNameLst>
                                      </p:cBhvr>
                                      <p:tavLst>
                                        <p:tav tm="0">
                                          <p:val>
                                            <p:strVal val="ppt_h"/>
                                          </p:val>
                                        </p:tav>
                                        <p:tav tm="100000">
                                          <p:val>
                                            <p:strVal val="ppt_h"/>
                                          </p:val>
                                        </p:tav>
                                      </p:tavLst>
                                    </p:anim>
                                    <p:set>
                                      <p:cBhvr>
                                        <p:cTn id="14" dur="1" fill="hold">
                                          <p:stCondLst>
                                            <p:cond delay="1999"/>
                                          </p:stCondLst>
                                        </p:cTn>
                                        <p:tgtEl>
                                          <p:spTgt spid="3">
                                            <p:txEl>
                                              <p:pRg st="0" end="0"/>
                                            </p:txEl>
                                          </p:spTgt>
                                        </p:tgtEl>
                                        <p:attrNameLst>
                                          <p:attrName>style.visibility</p:attrName>
                                        </p:attrNameLst>
                                      </p:cBhvr>
                                      <p:to>
                                        <p:strVal val="hidden"/>
                                      </p:to>
                                    </p:set>
                                  </p:childTnLst>
                                </p:cTn>
                              </p:par>
                              <p:par>
                                <p:cTn id="15" presetID="45" presetClass="exit" presetSubtype="0" fill="hold" nodeType="withEffect">
                                  <p:stCondLst>
                                    <p:cond delay="0"/>
                                  </p:stCondLst>
                                  <p:childTnLst>
                                    <p:animEffect transition="out" filter="fade">
                                      <p:cBhvr>
                                        <p:cTn id="16" dur="2000"/>
                                        <p:tgtEl>
                                          <p:spTgt spid="3">
                                            <p:txEl>
                                              <p:pRg st="1" end="1"/>
                                            </p:txEl>
                                          </p:spTgt>
                                        </p:tgtEl>
                                      </p:cBhvr>
                                    </p:animEffect>
                                    <p:anim calcmode="lin" valueType="num">
                                      <p:cBhvr>
                                        <p:cTn id="17" dur="2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18" dur="2000"/>
                                        <p:tgtEl>
                                          <p:spTgt spid="3">
                                            <p:txEl>
                                              <p:pRg st="1" end="1"/>
                                            </p:txEl>
                                          </p:spTgt>
                                        </p:tgtEl>
                                        <p:attrNameLst>
                                          <p:attrName>ppt_h</p:attrName>
                                        </p:attrNameLst>
                                      </p:cBhvr>
                                      <p:tavLst>
                                        <p:tav tm="0">
                                          <p:val>
                                            <p:strVal val="ppt_h"/>
                                          </p:val>
                                        </p:tav>
                                        <p:tav tm="100000">
                                          <p:val>
                                            <p:strVal val="ppt_h"/>
                                          </p:val>
                                        </p:tav>
                                      </p:tavLst>
                                    </p:anim>
                                    <p:set>
                                      <p:cBhvr>
                                        <p:cTn id="19"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err="1"/>
              <a:t>আ</a:t>
            </a:r>
            <a:r>
              <a:rPr lang="en-US" dirty="0" err="1" smtClean="0"/>
              <a:t>দিতে</a:t>
            </a:r>
            <a:r>
              <a:rPr lang="en-US" dirty="0" smtClean="0"/>
              <a:t> </a:t>
            </a:r>
            <a:r>
              <a:rPr lang="en-US" dirty="0" err="1" smtClean="0"/>
              <a:t>পরিবার</a:t>
            </a:r>
            <a:r>
              <a:rPr lang="en-US" dirty="0" smtClean="0"/>
              <a:t> </a:t>
            </a:r>
            <a:r>
              <a:rPr lang="en-US" dirty="0" err="1" smtClean="0"/>
              <a:t>কাটামো</a:t>
            </a:r>
            <a:endParaRPr lang="en-US" dirty="0"/>
          </a:p>
        </p:txBody>
      </p:sp>
      <p:sp>
        <p:nvSpPr>
          <p:cNvPr id="3" name="Content Placeholder 2"/>
          <p:cNvSpPr>
            <a:spLocks noGrp="1"/>
          </p:cNvSpPr>
          <p:nvPr>
            <p:ph idx="1"/>
          </p:nvPr>
        </p:nvSpPr>
        <p:spPr>
          <a:xfrm>
            <a:off x="457200" y="1600200"/>
            <a:ext cx="8229600" cy="5105400"/>
          </a:xfrm>
        </p:spPr>
        <p:style>
          <a:lnRef idx="1">
            <a:schemeClr val="accent2"/>
          </a:lnRef>
          <a:fillRef idx="2">
            <a:schemeClr val="accent2"/>
          </a:fillRef>
          <a:effectRef idx="1">
            <a:schemeClr val="accent2"/>
          </a:effectRef>
          <a:fontRef idx="minor">
            <a:schemeClr val="dk1"/>
          </a:fontRef>
        </p:style>
        <p:txBody>
          <a:bodyPr>
            <a:normAutofit fontScale="92500"/>
          </a:bodyPr>
          <a:lstStyle/>
          <a:p>
            <a:pPr marL="0" indent="0" algn="just">
              <a:buNone/>
            </a:pPr>
            <a:r>
              <a:rPr lang="en-US" dirty="0" err="1" smtClean="0"/>
              <a:t>নৃবিজ্ঞানীরা</a:t>
            </a:r>
            <a:r>
              <a:rPr lang="en-US" dirty="0" smtClean="0"/>
              <a:t> </a:t>
            </a:r>
            <a:r>
              <a:rPr lang="en-US" dirty="0" err="1" smtClean="0"/>
              <a:t>জ্ঞান</a:t>
            </a:r>
            <a:r>
              <a:rPr lang="en-US" dirty="0" smtClean="0"/>
              <a:t> </a:t>
            </a:r>
            <a:r>
              <a:rPr lang="en-US" dirty="0" err="1" smtClean="0"/>
              <a:t>করে</a:t>
            </a:r>
            <a:r>
              <a:rPr lang="en-US" dirty="0" smtClean="0"/>
              <a:t> </a:t>
            </a:r>
            <a:r>
              <a:rPr lang="en-US" dirty="0" err="1" smtClean="0"/>
              <a:t>আদিতে</a:t>
            </a:r>
            <a:r>
              <a:rPr lang="en-US" dirty="0" smtClean="0"/>
              <a:t> </a:t>
            </a:r>
            <a:r>
              <a:rPr lang="en-US" dirty="0" err="1" smtClean="0"/>
              <a:t>পরিবার</a:t>
            </a:r>
            <a:r>
              <a:rPr lang="en-US" dirty="0" smtClean="0"/>
              <a:t> </a:t>
            </a:r>
            <a:r>
              <a:rPr lang="en-US" dirty="0" err="1" smtClean="0"/>
              <a:t>কাটামো</a:t>
            </a:r>
            <a:r>
              <a:rPr lang="en-US" dirty="0" smtClean="0"/>
              <a:t> </a:t>
            </a:r>
            <a:r>
              <a:rPr lang="en-US" dirty="0" err="1" smtClean="0"/>
              <a:t>ছিল</a:t>
            </a:r>
            <a:r>
              <a:rPr lang="en-US" dirty="0" smtClean="0"/>
              <a:t> </a:t>
            </a:r>
            <a:r>
              <a:rPr lang="en-US" dirty="0" err="1" smtClean="0"/>
              <a:t>না</a:t>
            </a:r>
            <a:r>
              <a:rPr lang="en-US" dirty="0" smtClean="0"/>
              <a:t>। </a:t>
            </a:r>
            <a:r>
              <a:rPr lang="en-US" dirty="0" err="1" smtClean="0"/>
              <a:t>তারা</a:t>
            </a:r>
            <a:r>
              <a:rPr lang="en-US" dirty="0" smtClean="0"/>
              <a:t> </a:t>
            </a:r>
            <a:r>
              <a:rPr lang="en-US" dirty="0" err="1" smtClean="0"/>
              <a:t>পশুর</a:t>
            </a:r>
            <a:r>
              <a:rPr lang="en-US" dirty="0" smtClean="0"/>
              <a:t> </a:t>
            </a:r>
            <a:r>
              <a:rPr lang="en-US" dirty="0" err="1" smtClean="0"/>
              <a:t>মতো</a:t>
            </a:r>
            <a:r>
              <a:rPr lang="en-US" dirty="0" smtClean="0"/>
              <a:t> </a:t>
            </a:r>
            <a:r>
              <a:rPr lang="en-US" dirty="0" err="1" smtClean="0"/>
              <a:t>জীবন-যাপন</a:t>
            </a:r>
            <a:r>
              <a:rPr lang="en-US" dirty="0" smtClean="0"/>
              <a:t> </a:t>
            </a:r>
            <a:r>
              <a:rPr lang="en-US" dirty="0" err="1" smtClean="0"/>
              <a:t>করত</a:t>
            </a:r>
            <a:r>
              <a:rPr lang="en-US" dirty="0" smtClean="0"/>
              <a:t>। </a:t>
            </a:r>
            <a:r>
              <a:rPr lang="en-US" dirty="0" err="1" smtClean="0"/>
              <a:t>সেক্স</a:t>
            </a:r>
            <a:r>
              <a:rPr lang="en-US" dirty="0" smtClean="0"/>
              <a:t> </a:t>
            </a:r>
            <a:r>
              <a:rPr lang="en-US" dirty="0" err="1" smtClean="0"/>
              <a:t>করত</a:t>
            </a:r>
            <a:r>
              <a:rPr lang="en-US" dirty="0" smtClean="0"/>
              <a:t> </a:t>
            </a:r>
            <a:r>
              <a:rPr lang="en-US" dirty="0" err="1" smtClean="0"/>
              <a:t>পশুর</a:t>
            </a:r>
            <a:r>
              <a:rPr lang="en-US" dirty="0" smtClean="0"/>
              <a:t> </a:t>
            </a:r>
            <a:r>
              <a:rPr lang="en-US" dirty="0" err="1" smtClean="0"/>
              <a:t>মতো</a:t>
            </a:r>
            <a:r>
              <a:rPr lang="en-US" dirty="0" smtClean="0"/>
              <a:t>। </a:t>
            </a:r>
            <a:r>
              <a:rPr lang="en-US" dirty="0" err="1" smtClean="0"/>
              <a:t>পারিবারিক</a:t>
            </a:r>
            <a:r>
              <a:rPr lang="en-US" dirty="0" smtClean="0"/>
              <a:t> </a:t>
            </a:r>
            <a:r>
              <a:rPr lang="en-US" dirty="0" err="1" smtClean="0"/>
              <a:t>বন্ধন</a:t>
            </a:r>
            <a:r>
              <a:rPr lang="en-US" dirty="0" smtClean="0"/>
              <a:t> </a:t>
            </a:r>
            <a:r>
              <a:rPr lang="en-US" dirty="0" err="1" smtClean="0"/>
              <a:t>ছিল</a:t>
            </a:r>
            <a:r>
              <a:rPr lang="en-US" dirty="0" smtClean="0"/>
              <a:t> </a:t>
            </a:r>
            <a:r>
              <a:rPr lang="en-US" dirty="0" err="1" smtClean="0"/>
              <a:t>না</a:t>
            </a:r>
            <a:r>
              <a:rPr lang="en-US" dirty="0" smtClean="0"/>
              <a:t>। </a:t>
            </a:r>
            <a:r>
              <a:rPr lang="en-US" dirty="0" err="1" smtClean="0"/>
              <a:t>গুহা</a:t>
            </a:r>
            <a:r>
              <a:rPr lang="en-US" dirty="0" smtClean="0"/>
              <a:t> </a:t>
            </a:r>
            <a:r>
              <a:rPr lang="en-US" dirty="0" err="1" smtClean="0"/>
              <a:t>বা</a:t>
            </a:r>
            <a:r>
              <a:rPr lang="en-US" dirty="0" smtClean="0"/>
              <a:t> </a:t>
            </a:r>
            <a:r>
              <a:rPr lang="en-US" dirty="0" err="1" smtClean="0"/>
              <a:t>পাহাড়ী</a:t>
            </a:r>
            <a:r>
              <a:rPr lang="en-US" dirty="0" smtClean="0"/>
              <a:t> </a:t>
            </a:r>
            <a:r>
              <a:rPr lang="en-US" dirty="0" err="1" smtClean="0"/>
              <a:t>জীবন</a:t>
            </a:r>
            <a:r>
              <a:rPr lang="en-US" dirty="0" smtClean="0"/>
              <a:t> </a:t>
            </a:r>
            <a:r>
              <a:rPr lang="en-US" dirty="0" err="1" smtClean="0"/>
              <a:t>ছিল</a:t>
            </a:r>
            <a:r>
              <a:rPr lang="en-US" dirty="0" smtClean="0"/>
              <a:t>। </a:t>
            </a:r>
            <a:r>
              <a:rPr lang="en-US" dirty="0" err="1" smtClean="0"/>
              <a:t>তারা</a:t>
            </a:r>
            <a:r>
              <a:rPr lang="en-US" dirty="0" smtClean="0"/>
              <a:t> </a:t>
            </a:r>
            <a:r>
              <a:rPr lang="en-US" dirty="0" err="1" smtClean="0"/>
              <a:t>বিচ্ছিন্ন</a:t>
            </a:r>
            <a:r>
              <a:rPr lang="en-US" dirty="0" smtClean="0"/>
              <a:t> </a:t>
            </a:r>
            <a:r>
              <a:rPr lang="en-US" dirty="0" err="1" smtClean="0"/>
              <a:t>উপজাতির</a:t>
            </a:r>
            <a:r>
              <a:rPr lang="en-US" dirty="0" smtClean="0"/>
              <a:t> </a:t>
            </a:r>
            <a:r>
              <a:rPr lang="en-US" dirty="0" err="1" smtClean="0"/>
              <a:t>জীবন-চরিত্রকে</a:t>
            </a:r>
            <a:r>
              <a:rPr lang="en-US" dirty="0" smtClean="0"/>
              <a:t> </a:t>
            </a:r>
            <a:r>
              <a:rPr lang="en-US" dirty="0" err="1" smtClean="0"/>
              <a:t>নিজেদের</a:t>
            </a:r>
            <a:r>
              <a:rPr lang="en-US" dirty="0" smtClean="0"/>
              <a:t> </a:t>
            </a:r>
            <a:r>
              <a:rPr lang="en-US" dirty="0" err="1" smtClean="0"/>
              <a:t>গবেষণার</a:t>
            </a:r>
            <a:r>
              <a:rPr lang="en-US" dirty="0" smtClean="0"/>
              <a:t> </a:t>
            </a:r>
            <a:r>
              <a:rPr lang="en-US" dirty="0" err="1" smtClean="0"/>
              <a:t>উপকরণ</a:t>
            </a:r>
            <a:r>
              <a:rPr lang="en-US" dirty="0" smtClean="0"/>
              <a:t> </a:t>
            </a:r>
            <a:r>
              <a:rPr lang="en-US" dirty="0" err="1" smtClean="0"/>
              <a:t>হিসেবে</a:t>
            </a:r>
            <a:r>
              <a:rPr lang="en-US" dirty="0" smtClean="0"/>
              <a:t> </a:t>
            </a:r>
            <a:r>
              <a:rPr lang="en-US" dirty="0" err="1" smtClean="0"/>
              <a:t>গহণ</a:t>
            </a:r>
            <a:r>
              <a:rPr lang="en-US" dirty="0" smtClean="0"/>
              <a:t> </a:t>
            </a:r>
            <a:r>
              <a:rPr lang="en-US" dirty="0" err="1" smtClean="0"/>
              <a:t>করে</a:t>
            </a:r>
            <a:r>
              <a:rPr lang="en-US" dirty="0" smtClean="0"/>
              <a:t> এ </a:t>
            </a:r>
            <a:r>
              <a:rPr lang="en-US" dirty="0" err="1" smtClean="0"/>
              <a:t>মত</a:t>
            </a:r>
            <a:r>
              <a:rPr lang="en-US" dirty="0" smtClean="0"/>
              <a:t> </a:t>
            </a:r>
            <a:r>
              <a:rPr lang="en-US" dirty="0" err="1" smtClean="0"/>
              <a:t>দিয়েছে</a:t>
            </a:r>
            <a:r>
              <a:rPr lang="en-US" dirty="0" smtClean="0"/>
              <a:t>।</a:t>
            </a:r>
          </a:p>
          <a:p>
            <a:pPr marL="0" indent="0" algn="just">
              <a:buNone/>
            </a:pPr>
            <a:r>
              <a:rPr lang="en-US" dirty="0" err="1" smtClean="0"/>
              <a:t>কুরআন</a:t>
            </a:r>
            <a:r>
              <a:rPr lang="en-US" dirty="0" smtClean="0"/>
              <a:t> এ </a:t>
            </a:r>
            <a:r>
              <a:rPr lang="en-US" dirty="0" err="1" smtClean="0"/>
              <a:t>মত</a:t>
            </a:r>
            <a:r>
              <a:rPr lang="en-US" dirty="0" smtClean="0"/>
              <a:t> </a:t>
            </a:r>
            <a:r>
              <a:rPr lang="en-US" dirty="0" err="1" smtClean="0"/>
              <a:t>দেয়</a:t>
            </a:r>
            <a:r>
              <a:rPr lang="en-US" dirty="0" smtClean="0"/>
              <a:t> </a:t>
            </a:r>
            <a:r>
              <a:rPr lang="en-US" dirty="0" err="1" smtClean="0"/>
              <a:t>না</a:t>
            </a:r>
            <a:r>
              <a:rPr lang="en-US" dirty="0" smtClean="0"/>
              <a:t>। </a:t>
            </a:r>
            <a:r>
              <a:rPr lang="en-US" dirty="0" err="1" smtClean="0"/>
              <a:t>একজন</a:t>
            </a:r>
            <a:r>
              <a:rPr lang="en-US" dirty="0" smtClean="0"/>
              <a:t> </a:t>
            </a:r>
            <a:r>
              <a:rPr lang="en-US" dirty="0" err="1" smtClean="0"/>
              <a:t>নবী</a:t>
            </a:r>
            <a:r>
              <a:rPr lang="en-US" dirty="0" smtClean="0"/>
              <a:t> </a:t>
            </a:r>
            <a:r>
              <a:rPr lang="en-US" dirty="0" err="1" smtClean="0"/>
              <a:t>আদম</a:t>
            </a:r>
            <a:r>
              <a:rPr lang="en-US" dirty="0" smtClean="0"/>
              <a:t> (আ.) ও </a:t>
            </a:r>
            <a:r>
              <a:rPr lang="en-US" dirty="0" err="1" smtClean="0"/>
              <a:t>তাঁর</a:t>
            </a:r>
            <a:r>
              <a:rPr lang="en-US" dirty="0" smtClean="0"/>
              <a:t> </a:t>
            </a:r>
            <a:r>
              <a:rPr lang="en-US" dirty="0" err="1" smtClean="0"/>
              <a:t>স্ত্রীর</a:t>
            </a:r>
            <a:r>
              <a:rPr lang="en-US" dirty="0" smtClean="0"/>
              <a:t> </a:t>
            </a:r>
            <a:r>
              <a:rPr lang="en-US" dirty="0" err="1" smtClean="0"/>
              <a:t>মাধ্যমে</a:t>
            </a:r>
            <a:r>
              <a:rPr lang="en-US" dirty="0" smtClean="0"/>
              <a:t> </a:t>
            </a:r>
            <a:r>
              <a:rPr lang="en-US" dirty="0" err="1" smtClean="0"/>
              <a:t>পরিবার</a:t>
            </a:r>
            <a:r>
              <a:rPr lang="en-US" dirty="0" smtClean="0"/>
              <a:t> </a:t>
            </a:r>
            <a:r>
              <a:rPr lang="en-US" dirty="0" err="1" smtClean="0"/>
              <a:t>কাটামো</a:t>
            </a:r>
            <a:r>
              <a:rPr lang="en-US" dirty="0" smtClean="0"/>
              <a:t> </a:t>
            </a:r>
            <a:r>
              <a:rPr lang="en-US" dirty="0" err="1" smtClean="0"/>
              <a:t>শুরু</a:t>
            </a:r>
            <a:r>
              <a:rPr lang="en-US" dirty="0" smtClean="0"/>
              <a:t> </a:t>
            </a:r>
            <a:r>
              <a:rPr lang="en-US" dirty="0" err="1" smtClean="0"/>
              <a:t>হয়</a:t>
            </a:r>
            <a:r>
              <a:rPr lang="en-US" dirty="0" smtClean="0"/>
              <a:t>। </a:t>
            </a:r>
            <a:r>
              <a:rPr lang="en-US" dirty="0" err="1" smtClean="0"/>
              <a:t>যাঁর</a:t>
            </a:r>
            <a:r>
              <a:rPr lang="en-US" dirty="0" smtClean="0"/>
              <a:t> </a:t>
            </a:r>
            <a:r>
              <a:rPr lang="en-US" dirty="0" err="1" smtClean="0"/>
              <a:t>উপর</a:t>
            </a:r>
            <a:r>
              <a:rPr lang="en-US" dirty="0" smtClean="0"/>
              <a:t> ১০ </a:t>
            </a:r>
            <a:r>
              <a:rPr lang="en-US" dirty="0" err="1" smtClean="0"/>
              <a:t>খানা</a:t>
            </a:r>
            <a:r>
              <a:rPr lang="en-US" dirty="0" smtClean="0"/>
              <a:t> </a:t>
            </a:r>
            <a:r>
              <a:rPr lang="en-US" dirty="0" err="1" smtClean="0"/>
              <a:t>আসমানী</a:t>
            </a:r>
            <a:r>
              <a:rPr lang="en-US" dirty="0" smtClean="0"/>
              <a:t> </a:t>
            </a:r>
            <a:r>
              <a:rPr lang="en-US" dirty="0" err="1" smtClean="0"/>
              <a:t>কিতাব</a:t>
            </a:r>
            <a:r>
              <a:rPr lang="en-US" dirty="0" smtClean="0"/>
              <a:t> </a:t>
            </a:r>
            <a:r>
              <a:rPr lang="en-US" dirty="0" err="1" smtClean="0"/>
              <a:t>নাযিল</a:t>
            </a:r>
            <a:r>
              <a:rPr lang="en-US" dirty="0" smtClean="0"/>
              <a:t> </a:t>
            </a:r>
            <a:r>
              <a:rPr lang="en-US" dirty="0" err="1" smtClean="0"/>
              <a:t>হয়</a:t>
            </a:r>
            <a:r>
              <a:rPr lang="en-US" dirty="0" smtClean="0"/>
              <a:t>। এ </a:t>
            </a:r>
            <a:r>
              <a:rPr lang="en-US" dirty="0" err="1" smtClean="0"/>
              <a:t>আসমানী</a:t>
            </a:r>
            <a:r>
              <a:rPr lang="en-US" dirty="0" smtClean="0"/>
              <a:t> </a:t>
            </a:r>
            <a:r>
              <a:rPr lang="en-US" dirty="0" err="1" smtClean="0"/>
              <a:t>কিতাবগুলোর</a:t>
            </a:r>
            <a:r>
              <a:rPr lang="en-US" dirty="0" smtClean="0"/>
              <a:t> </a:t>
            </a:r>
            <a:r>
              <a:rPr lang="en-US" dirty="0" err="1" smtClean="0"/>
              <a:t>আলোচ্য</a:t>
            </a:r>
            <a:r>
              <a:rPr lang="en-US" dirty="0" smtClean="0"/>
              <a:t> </a:t>
            </a:r>
            <a:r>
              <a:rPr lang="en-US" dirty="0" err="1" smtClean="0"/>
              <a:t>বিষয়</a:t>
            </a:r>
            <a:r>
              <a:rPr lang="en-US" dirty="0" smtClean="0"/>
              <a:t> </a:t>
            </a:r>
            <a:r>
              <a:rPr lang="en-US" dirty="0" err="1" smtClean="0"/>
              <a:t>ছিল</a:t>
            </a:r>
            <a:r>
              <a:rPr lang="en-US" dirty="0" smtClean="0"/>
              <a:t>, </a:t>
            </a:r>
            <a:r>
              <a:rPr lang="en-US" dirty="0" err="1" smtClean="0"/>
              <a:t>পরিবার</a:t>
            </a:r>
            <a:r>
              <a:rPr lang="en-US" dirty="0" smtClean="0"/>
              <a:t> </a:t>
            </a:r>
            <a:r>
              <a:rPr lang="en-US" dirty="0" err="1" smtClean="0"/>
              <a:t>গঠন</a:t>
            </a:r>
            <a:r>
              <a:rPr lang="en-US" dirty="0" smtClean="0"/>
              <a:t> ও </a:t>
            </a:r>
            <a:r>
              <a:rPr lang="en-US" dirty="0" err="1" smtClean="0"/>
              <a:t>জীবন</a:t>
            </a:r>
            <a:r>
              <a:rPr lang="en-US" dirty="0" smtClean="0"/>
              <a:t> </a:t>
            </a:r>
            <a:r>
              <a:rPr lang="en-US" dirty="0" err="1" smtClean="0"/>
              <a:t>পরিচালনা</a:t>
            </a:r>
            <a:r>
              <a:rPr lang="en-US" dirty="0" smtClean="0"/>
              <a:t> </a:t>
            </a:r>
            <a:r>
              <a:rPr lang="en-US" dirty="0" err="1" smtClean="0"/>
              <a:t>করার</a:t>
            </a:r>
            <a:r>
              <a:rPr lang="en-US" dirty="0" smtClean="0"/>
              <a:t> </a:t>
            </a:r>
            <a:r>
              <a:rPr lang="en-US" dirty="0" err="1" smtClean="0"/>
              <a:t>শিক্ষা</a:t>
            </a:r>
            <a:r>
              <a:rPr lang="en-US" dirty="0" smtClean="0"/>
              <a:t>। </a:t>
            </a:r>
            <a:r>
              <a:rPr lang="en-US" dirty="0" err="1" smtClean="0"/>
              <a:t>আর</a:t>
            </a:r>
            <a:r>
              <a:rPr lang="en-US" dirty="0" smtClean="0"/>
              <a:t> </a:t>
            </a:r>
            <a:r>
              <a:rPr lang="en-US" dirty="0" err="1" smtClean="0"/>
              <a:t>এর</a:t>
            </a:r>
            <a:r>
              <a:rPr lang="en-US" dirty="0" smtClean="0"/>
              <a:t> </a:t>
            </a:r>
            <a:r>
              <a:rPr lang="en-US" dirty="0" err="1" smtClean="0"/>
              <a:t>ধারবাহিকতা</a:t>
            </a:r>
            <a:r>
              <a:rPr lang="en-US" dirty="0" smtClean="0"/>
              <a:t> </a:t>
            </a:r>
            <a:r>
              <a:rPr lang="en-US" dirty="0" err="1" smtClean="0"/>
              <a:t>এখনও</a:t>
            </a:r>
            <a:r>
              <a:rPr lang="en-US" dirty="0" smtClean="0"/>
              <a:t> </a:t>
            </a:r>
            <a:r>
              <a:rPr lang="en-US" dirty="0" err="1" smtClean="0"/>
              <a:t>চলমান</a:t>
            </a:r>
            <a:r>
              <a:rPr lang="en-US" dirty="0" smtClean="0"/>
              <a:t>।</a:t>
            </a:r>
            <a:endParaRPr lang="en-US" dirty="0"/>
          </a:p>
        </p:txBody>
      </p:sp>
    </p:spTree>
    <p:extLst>
      <p:ext uri="{BB962C8B-B14F-4D97-AF65-F5344CB8AC3E}">
        <p14:creationId xmlns:p14="http://schemas.microsoft.com/office/powerpoint/2010/main" val="4024820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bg/>
                                          </p:spTgt>
                                        </p:tgtEl>
                                      </p:cBhvr>
                                    </p:animEffect>
                                    <p:animScale>
                                      <p:cBhvr>
                                        <p:cTn id="12" dur="250" autoRev="1" fill="hold"/>
                                        <p:tgtEl>
                                          <p:spTgt spid="3">
                                            <p:bg/>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3">
                                            <p:txEl>
                                              <p:pRg st="0" end="0"/>
                                            </p:txEl>
                                          </p:spTgt>
                                        </p:tgtEl>
                                      </p:cBhvr>
                                    </p:animEffect>
                                    <p:animScale>
                                      <p:cBhvr>
                                        <p:cTn id="17" dur="250" autoRev="1" fill="hold"/>
                                        <p:tgtEl>
                                          <p:spTgt spid="3">
                                            <p:txEl>
                                              <p:pRg st="0" end="0"/>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3">
                                            <p:txEl>
                                              <p:pRg st="1" end="1"/>
                                            </p:txEl>
                                          </p:spTgt>
                                        </p:tgtEl>
                                      </p:cBhvr>
                                    </p:animEffect>
                                    <p:animScale>
                                      <p:cBhvr>
                                        <p:cTn id="22"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dirty="0" err="1" smtClean="0"/>
              <a:t>আত্মীয়তার</a:t>
            </a:r>
            <a:r>
              <a:rPr lang="en-US" dirty="0" smtClean="0"/>
              <a:t> </a:t>
            </a:r>
            <a:r>
              <a:rPr lang="en-US" dirty="0" err="1" smtClean="0"/>
              <a:t>সম্পর্ক</a:t>
            </a:r>
            <a:endParaRPr lang="en-US" dirty="0"/>
          </a:p>
        </p:txBody>
      </p:sp>
      <p:sp>
        <p:nvSpPr>
          <p:cNvPr id="3" name="Content Placeholder 2"/>
          <p:cNvSpPr>
            <a:spLocks noGrp="1"/>
          </p:cNvSpPr>
          <p:nvPr>
            <p:ph idx="1"/>
          </p:nvPr>
        </p:nvSpPr>
        <p:spPr>
          <a:xfrm>
            <a:off x="457200" y="1600200"/>
            <a:ext cx="8229600" cy="5029200"/>
          </a:xfrm>
        </p:spPr>
        <p:style>
          <a:lnRef idx="1">
            <a:schemeClr val="dk1"/>
          </a:lnRef>
          <a:fillRef idx="2">
            <a:schemeClr val="dk1"/>
          </a:fillRef>
          <a:effectRef idx="1">
            <a:schemeClr val="dk1"/>
          </a:effectRef>
          <a:fontRef idx="minor">
            <a:schemeClr val="dk1"/>
          </a:fontRef>
        </p:style>
        <p:txBody>
          <a:bodyPr>
            <a:normAutofit fontScale="85000" lnSpcReduction="10000"/>
          </a:bodyPr>
          <a:lstStyle/>
          <a:p>
            <a:pPr algn="just"/>
            <a:r>
              <a:rPr lang="en-US" dirty="0" err="1" smtClean="0"/>
              <a:t>মানুষের</a:t>
            </a:r>
            <a:r>
              <a:rPr lang="en-US" dirty="0" smtClean="0"/>
              <a:t> </a:t>
            </a:r>
            <a:r>
              <a:rPr lang="en-US" dirty="0" err="1" smtClean="0"/>
              <a:t>বিস্তারের</a:t>
            </a:r>
            <a:r>
              <a:rPr lang="en-US" dirty="0" smtClean="0"/>
              <a:t> </a:t>
            </a:r>
            <a:r>
              <a:rPr lang="en-US" dirty="0" err="1" smtClean="0"/>
              <a:t>সাথে</a:t>
            </a:r>
            <a:r>
              <a:rPr lang="en-US" dirty="0" smtClean="0"/>
              <a:t> </a:t>
            </a:r>
            <a:r>
              <a:rPr lang="en-US" dirty="0" err="1" smtClean="0"/>
              <a:t>সাথে</a:t>
            </a:r>
            <a:r>
              <a:rPr lang="en-US" dirty="0" smtClean="0"/>
              <a:t> </a:t>
            </a:r>
            <a:r>
              <a:rPr lang="en-US" dirty="0" err="1" smtClean="0"/>
              <a:t>আত্মীয়তার</a:t>
            </a:r>
            <a:r>
              <a:rPr lang="en-US" dirty="0" smtClean="0"/>
              <a:t> </a:t>
            </a:r>
            <a:r>
              <a:rPr lang="en-US" dirty="0" err="1" smtClean="0"/>
              <a:t>সম্পর্ক</a:t>
            </a:r>
            <a:r>
              <a:rPr lang="en-US" dirty="0" smtClean="0"/>
              <a:t> </a:t>
            </a:r>
            <a:r>
              <a:rPr lang="en-US" dirty="0" err="1" smtClean="0"/>
              <a:t>শুরু</a:t>
            </a:r>
            <a:r>
              <a:rPr lang="en-US" dirty="0" smtClean="0"/>
              <a:t> </a:t>
            </a:r>
            <a:r>
              <a:rPr lang="en-US" dirty="0" err="1" smtClean="0"/>
              <a:t>হয়</a:t>
            </a:r>
            <a:r>
              <a:rPr lang="en-US" dirty="0" smtClean="0"/>
              <a:t>। এ </a:t>
            </a:r>
            <a:r>
              <a:rPr lang="en-US" dirty="0" err="1" smtClean="0"/>
              <a:t>সম্পর্কের</a:t>
            </a:r>
            <a:r>
              <a:rPr lang="en-US" dirty="0" smtClean="0"/>
              <a:t> </a:t>
            </a:r>
            <a:r>
              <a:rPr lang="en-US" dirty="0" err="1" smtClean="0"/>
              <a:t>গুরুত্ব</a:t>
            </a:r>
            <a:r>
              <a:rPr lang="en-US" dirty="0" smtClean="0"/>
              <a:t> </a:t>
            </a:r>
            <a:r>
              <a:rPr lang="en-US" dirty="0" err="1" smtClean="0"/>
              <a:t>অনেক</a:t>
            </a:r>
            <a:r>
              <a:rPr lang="en-US" dirty="0" smtClean="0"/>
              <a:t>।</a:t>
            </a:r>
            <a:r>
              <a:rPr lang="ar-SA" dirty="0"/>
              <a:t>وَالأَرْحَامَ </a:t>
            </a:r>
            <a:r>
              <a:rPr lang="as-IN" dirty="0"/>
              <a:t>এর সংযোগ </a:t>
            </a:r>
            <a:r>
              <a:rPr lang="ar-SA" dirty="0"/>
              <a:t>اللَّهَ </a:t>
            </a:r>
            <a:r>
              <a:rPr lang="as-IN" dirty="0"/>
              <a:t>এর সাথে। অর্থাৎ, আত্মীয়তার সম্পর্ক ছিন্ন করাকেও ভয় কর। </a:t>
            </a:r>
            <a:r>
              <a:rPr lang="ar-SA" dirty="0"/>
              <a:t>أَرْحَامٌ  </a:t>
            </a:r>
            <a:r>
              <a:rPr lang="as-IN" dirty="0"/>
              <a:t>হলো, </a:t>
            </a:r>
            <a:r>
              <a:rPr lang="ar-SA" dirty="0"/>
              <a:t>رِحِمٌ </a:t>
            </a:r>
            <a:r>
              <a:rPr lang="as-IN" dirty="0"/>
              <a:t>এর বহুবচন। যার অর্থ হল গর্ভাশয়, যেহেতু আত্মীয়তার সম্পর্ক মাতৃগর্ভের ভিত্তিতেই কায়েম হয়। এতে মাহরাম (যার সাথে চিরতরের জন্য বিবাহ হারাম, অগম্য বা এগানা) এবং গায়র মাহরাম (গম্য বা বেগানা) সকল আত্মীয়ই শামিল। আত্মীয়তার সম্পর্ক ছিন্ন করা অতি বড় গোনাহ। হাদীসসমূহে সর্বাবস্থায় আত্মীয়তার সম্পর্ক কায়েম রাখার এবং তাদের অধিকার আদায় করার প্রতি বড়ই তাকীদ করা হয়েছে এবং এ কাজের অনেক ফযীলতের কথাও বর্ণিত হয়েছে।</a:t>
            </a:r>
            <a:endParaRPr lang="en-US" dirty="0"/>
          </a:p>
        </p:txBody>
      </p:sp>
    </p:spTree>
    <p:extLst>
      <p:ext uri="{BB962C8B-B14F-4D97-AF65-F5344CB8AC3E}">
        <p14:creationId xmlns:p14="http://schemas.microsoft.com/office/powerpoint/2010/main" val="1379124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xit" presetSubtype="1" fill="hold" nodeType="clickEffect">
                                  <p:stCondLst>
                                    <p:cond delay="0"/>
                                  </p:stCondLst>
                                  <p:childTnLst>
                                    <p:animEffect transition="out" filter="wheel(1)">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dirty="0" smtClean="0"/>
              <a:t>২নং </a:t>
            </a:r>
            <a:r>
              <a:rPr lang="en-US" dirty="0" err="1" smtClean="0"/>
              <a:t>আয়াত</a:t>
            </a:r>
            <a:r>
              <a:rPr lang="en-US" dirty="0" smtClean="0"/>
              <a:t> ও </a:t>
            </a:r>
            <a:r>
              <a:rPr lang="en-US" dirty="0" err="1" smtClean="0"/>
              <a:t>অনুবাদ</a:t>
            </a:r>
            <a:endParaRPr lang="en-US" dirty="0"/>
          </a:p>
        </p:txBody>
      </p:sp>
      <p:sp>
        <p:nvSpPr>
          <p:cNvPr id="3" name="Content Placeholder 2"/>
          <p:cNvSpPr>
            <a:spLocks noGrp="1"/>
          </p:cNvSpPr>
          <p:nvPr>
            <p:ph idx="1"/>
          </p:nvPr>
        </p:nvSpPr>
        <p:spPr>
          <a:xfrm>
            <a:off x="152400" y="1600200"/>
            <a:ext cx="8839200" cy="5105400"/>
          </a:xfrm>
        </p:spPr>
        <p:style>
          <a:lnRef idx="1">
            <a:schemeClr val="accent2"/>
          </a:lnRef>
          <a:fillRef idx="2">
            <a:schemeClr val="accent2"/>
          </a:fillRef>
          <a:effectRef idx="1">
            <a:schemeClr val="accent2"/>
          </a:effectRef>
          <a:fontRef idx="minor">
            <a:schemeClr val="dk1"/>
          </a:fontRef>
        </p:style>
        <p:txBody>
          <a:bodyPr/>
          <a:lstStyle/>
          <a:p>
            <a:pPr marL="0" indent="0" algn="just">
              <a:buNone/>
            </a:pPr>
            <a:r>
              <a:rPr lang="ar-SA" dirty="0"/>
              <a:t>وَ اٰتُوا الۡیَتٰمٰۤی اَمۡوَالَهُمۡ وَ لَا تَتَبَدَّلُوا الۡخَبِیۡثَ بِالطَّیِّبِ ۪ وَ لَا تَاۡکُلُوۡۤا </a:t>
            </a:r>
            <a:r>
              <a:rPr lang="ar-SA" dirty="0" smtClean="0"/>
              <a:t>اَمۡوَالَهُمۡ </a:t>
            </a:r>
            <a:r>
              <a:rPr lang="ar-SA" dirty="0"/>
              <a:t>اِلٰۤی </a:t>
            </a:r>
            <a:r>
              <a:rPr lang="ar-SA" dirty="0" smtClean="0"/>
              <a:t>اَمۡوَالِکُمۡ </a:t>
            </a:r>
            <a:r>
              <a:rPr lang="ar-SA" dirty="0"/>
              <a:t>ؕ اِنَّهٗ کَانَ حُوۡبًا کَبِیۡرًا ﴿۲</a:t>
            </a:r>
            <a:r>
              <a:rPr lang="ar-SA" dirty="0" smtClean="0"/>
              <a:t>﴾</a:t>
            </a:r>
            <a:endParaRPr lang="en-US" dirty="0" smtClean="0"/>
          </a:p>
          <a:p>
            <a:pPr marL="0" indent="0" algn="just">
              <a:buNone/>
            </a:pPr>
            <a:endParaRPr lang="en-US" dirty="0" smtClean="0"/>
          </a:p>
          <a:p>
            <a:pPr marL="0" indent="0" algn="just">
              <a:buNone/>
            </a:pPr>
            <a:r>
              <a:rPr lang="en-US" dirty="0" err="1" smtClean="0"/>
              <a:t>বাংলা</a:t>
            </a:r>
            <a:r>
              <a:rPr lang="en-US" dirty="0" smtClean="0"/>
              <a:t> </a:t>
            </a:r>
            <a:r>
              <a:rPr lang="en-US" dirty="0" err="1" smtClean="0"/>
              <a:t>অনুবাদ</a:t>
            </a:r>
            <a:r>
              <a:rPr lang="en-US" dirty="0" smtClean="0"/>
              <a:t> </a:t>
            </a:r>
          </a:p>
          <a:p>
            <a:pPr marL="0" indent="0" algn="just">
              <a:buNone/>
            </a:pPr>
            <a:r>
              <a:rPr lang="as-IN" dirty="0"/>
              <a:t>আর ইয়াতীমদেরকে তাদের ধন </a:t>
            </a:r>
            <a:r>
              <a:rPr lang="as-IN" dirty="0" smtClean="0"/>
              <a:t>সম্প</a:t>
            </a:r>
            <a:r>
              <a:rPr lang="en-US" dirty="0" smtClean="0"/>
              <a:t>দ</a:t>
            </a:r>
            <a:r>
              <a:rPr lang="as-IN" dirty="0" smtClean="0"/>
              <a:t> </a:t>
            </a:r>
            <a:r>
              <a:rPr lang="as-IN" dirty="0"/>
              <a:t>বুঝিয়ে দাও এবং পবিত্রতার </a:t>
            </a:r>
            <a:r>
              <a:rPr lang="as-IN" dirty="0" smtClean="0"/>
              <a:t>সাথে </a:t>
            </a:r>
            <a:r>
              <a:rPr lang="as-IN" dirty="0"/>
              <a:t>অপবিত্রতার বিনিময় </a:t>
            </a:r>
            <a:r>
              <a:rPr lang="as-IN" dirty="0" smtClean="0"/>
              <a:t>ক</a:t>
            </a:r>
            <a:r>
              <a:rPr lang="en-US" dirty="0" err="1" smtClean="0"/>
              <a:t>রো</a:t>
            </a:r>
            <a:r>
              <a:rPr lang="en-US" dirty="0" smtClean="0"/>
              <a:t> </a:t>
            </a:r>
            <a:r>
              <a:rPr lang="as-IN" dirty="0" smtClean="0"/>
              <a:t>না </a:t>
            </a:r>
            <a:r>
              <a:rPr lang="as-IN" dirty="0"/>
              <a:t>ও তোমাদের </a:t>
            </a:r>
            <a:r>
              <a:rPr lang="as-IN" dirty="0" smtClean="0"/>
              <a:t>ধন</a:t>
            </a:r>
            <a:r>
              <a:rPr lang="en-US" dirty="0" smtClean="0"/>
              <a:t>-</a:t>
            </a:r>
            <a:r>
              <a:rPr lang="as-IN" dirty="0" smtClean="0"/>
              <a:t>সম্পত্তির </a:t>
            </a:r>
            <a:r>
              <a:rPr lang="as-IN" dirty="0"/>
              <a:t>সাথে তাদের </a:t>
            </a:r>
            <a:r>
              <a:rPr lang="as-IN" dirty="0" smtClean="0"/>
              <a:t>ধন</a:t>
            </a:r>
            <a:r>
              <a:rPr lang="en-US" dirty="0" smtClean="0"/>
              <a:t>-</a:t>
            </a:r>
            <a:r>
              <a:rPr lang="as-IN" dirty="0" smtClean="0"/>
              <a:t>সম্পত্তি </a:t>
            </a:r>
            <a:r>
              <a:rPr lang="as-IN" dirty="0"/>
              <a:t>মিশ্রিত করে ভোগ </a:t>
            </a:r>
            <a:r>
              <a:rPr lang="as-IN" dirty="0" smtClean="0"/>
              <a:t>ক</a:t>
            </a:r>
            <a:r>
              <a:rPr lang="en-US" dirty="0" err="1" smtClean="0"/>
              <a:t>রো</a:t>
            </a:r>
            <a:r>
              <a:rPr lang="en-US" dirty="0" smtClean="0"/>
              <a:t> </a:t>
            </a:r>
            <a:r>
              <a:rPr lang="as-IN" dirty="0" smtClean="0"/>
              <a:t>না</a:t>
            </a:r>
            <a:r>
              <a:rPr lang="as-IN" dirty="0"/>
              <a:t>; নিশ্চয়ই এটা গুরুতর অপরাধ।</a:t>
            </a:r>
            <a:endParaRPr lang="en-US" dirty="0"/>
          </a:p>
        </p:txBody>
      </p:sp>
    </p:spTree>
    <p:extLst>
      <p:ext uri="{BB962C8B-B14F-4D97-AF65-F5344CB8AC3E}">
        <p14:creationId xmlns:p14="http://schemas.microsoft.com/office/powerpoint/2010/main" val="148452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1336</Words>
  <Application>Microsoft Office PowerPoint</Application>
  <PresentationFormat>On-screen Show (4:3)</PresentationFormat>
  <Paragraphs>70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আস সালামু আলাইকুম ওয়া রাহমাতুল্লাহে ওয়া বারাকাতুহু</vt:lpstr>
      <vt:lpstr>আজকের ক্লাসে স্বাগতম</vt:lpstr>
      <vt:lpstr>শিখনফল</vt:lpstr>
      <vt:lpstr>১নং আয়াতের অনুবাদ</vt:lpstr>
      <vt:lpstr>আয়াতের ব্যাখ্যা -</vt:lpstr>
      <vt:lpstr>নৃবিজ্ঞানী ও নাস্তিকদের অসারতা</vt:lpstr>
      <vt:lpstr>আদিতে পরিবার কাটামো</vt:lpstr>
      <vt:lpstr>আত্মীয়তার সম্পর্ক</vt:lpstr>
      <vt:lpstr>২নং আয়াত ও অনুবাদ</vt:lpstr>
      <vt:lpstr>আয়াতের ব্যাখ্যা</vt:lpstr>
      <vt:lpstr>ভালো-মন্দের সংমিশ্রণ অপরাধ</vt:lpstr>
      <vt:lpstr>৩নং আয়াত ও অনুবাদ</vt:lpstr>
      <vt:lpstr>আয়াতের ব্যাখ্যা</vt:lpstr>
      <vt:lpstr>PowerPoint Presentation</vt:lpstr>
      <vt:lpstr>একাধিক স্ত্রী না বহুবিবাহ</vt:lpstr>
      <vt:lpstr>বাংলাদেশের সমাজব্যবস্থা ও একক বিবাহ</vt:lpstr>
      <vt:lpstr>প্রশ্ন</vt:lpstr>
      <vt:lpstr>محل الاعراب বা মহলে এরাব লিখ</vt:lpstr>
      <vt:lpstr>সবশেষে সবাইকে আবারও সালাম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আস সালামু আলাইকুম ওয়া রাহমাতুল্লাহে ওয়া বারাকাতুহু</dc:title>
  <dc:creator>Personal</dc:creator>
  <cp:lastModifiedBy>Personal</cp:lastModifiedBy>
  <cp:revision>51</cp:revision>
  <dcterms:created xsi:type="dcterms:W3CDTF">2021-03-04T12:45:16Z</dcterms:created>
  <dcterms:modified xsi:type="dcterms:W3CDTF">2021-03-04T16:37:56Z</dcterms:modified>
</cp:coreProperties>
</file>