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6"/>
  </p:notesMasterIdLst>
  <p:sldIdLst>
    <p:sldId id="418" r:id="rId2"/>
    <p:sldId id="313" r:id="rId3"/>
    <p:sldId id="385" r:id="rId4"/>
    <p:sldId id="382" r:id="rId5"/>
    <p:sldId id="321" r:id="rId6"/>
    <p:sldId id="337" r:id="rId7"/>
    <p:sldId id="403" r:id="rId8"/>
    <p:sldId id="400" r:id="rId9"/>
    <p:sldId id="416" r:id="rId10"/>
    <p:sldId id="404" r:id="rId11"/>
    <p:sldId id="392" r:id="rId12"/>
    <p:sldId id="405" r:id="rId13"/>
    <p:sldId id="401" r:id="rId14"/>
    <p:sldId id="417" r:id="rId15"/>
    <p:sldId id="412" r:id="rId16"/>
    <p:sldId id="414" r:id="rId17"/>
    <p:sldId id="406" r:id="rId18"/>
    <p:sldId id="407" r:id="rId19"/>
    <p:sldId id="395" r:id="rId20"/>
    <p:sldId id="415" r:id="rId21"/>
    <p:sldId id="398" r:id="rId22"/>
    <p:sldId id="381" r:id="rId23"/>
    <p:sldId id="379" r:id="rId24"/>
    <p:sldId id="3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70CCE4-DBDD-47DD-9BBE-E19515548150}">
          <p14:sldIdLst/>
        </p14:section>
        <p14:section name="Untitled Section" id="{BC591E09-126F-4595-A74F-A5095CED2E5F}">
          <p14:sldIdLst>
            <p14:sldId id="418"/>
            <p14:sldId id="313"/>
            <p14:sldId id="385"/>
            <p14:sldId id="382"/>
            <p14:sldId id="321"/>
            <p14:sldId id="337"/>
            <p14:sldId id="403"/>
            <p14:sldId id="400"/>
            <p14:sldId id="416"/>
            <p14:sldId id="404"/>
            <p14:sldId id="392"/>
            <p14:sldId id="405"/>
            <p14:sldId id="401"/>
            <p14:sldId id="417"/>
            <p14:sldId id="412"/>
            <p14:sldId id="414"/>
            <p14:sldId id="406"/>
            <p14:sldId id="407"/>
            <p14:sldId id="395"/>
            <p14:sldId id="415"/>
            <p14:sldId id="398"/>
            <p14:sldId id="381"/>
            <p14:sldId id="379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23A"/>
    <a:srgbClr val="DF0B48"/>
    <a:srgbClr val="CEC6E6"/>
    <a:srgbClr val="F3DD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 autoAdjust="0"/>
    <p:restoredTop sz="92240" autoAdjust="0"/>
  </p:normalViewPr>
  <p:slideViewPr>
    <p:cSldViewPr>
      <p:cViewPr varScale="1">
        <p:scale>
          <a:sx n="81" d="100"/>
          <a:sy n="81" d="100"/>
        </p:scale>
        <p:origin x="90" y="396"/>
      </p:cViewPr>
      <p:guideLst>
        <p:guide orient="horz" pos="2064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2934-5622-45D6-9EAB-A5507AEC6DD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1DF5-DAAC-44BE-9B9F-1AC9DD58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37C7-D127-4DAC-A819-3C52736AF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0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7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7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7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6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8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2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5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6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4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3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0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AC2B510-82DC-4C45-8CA9-1D7ED9379B7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73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0842346-6A81-42B6-BF73-B6E3056A2B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23"/>
            </a:avLst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A1795-DEAB-4830-9AFD-2D4E58DC70FC}"/>
              </a:ext>
            </a:extLst>
          </p:cNvPr>
          <p:cNvSpPr txBox="1"/>
          <p:nvPr/>
        </p:nvSpPr>
        <p:spPr>
          <a:xfrm>
            <a:off x="3560619" y="4007838"/>
            <a:ext cx="86798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জ্যামিতিক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গড়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  <a:p>
            <a:pPr algn="ctr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(Geometric Mean) </a:t>
            </a:r>
            <a:endParaRPr lang="en-GB" sz="66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FD8DA-F418-4885-83A7-685674FB5286}"/>
              </a:ext>
            </a:extLst>
          </p:cNvPr>
          <p:cNvSpPr txBox="1"/>
          <p:nvPr/>
        </p:nvSpPr>
        <p:spPr>
          <a:xfrm>
            <a:off x="2116282" y="443758"/>
            <a:ext cx="79594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পরিসংখ্যান –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প্রথম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পত্র</a:t>
            </a:r>
            <a:endParaRPr lang="en-GB" sz="8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DD13B-7BAE-4018-842E-5A8AB01CD2C0}"/>
              </a:ext>
            </a:extLst>
          </p:cNvPr>
          <p:cNvSpPr txBox="1"/>
          <p:nvPr/>
        </p:nvSpPr>
        <p:spPr>
          <a:xfrm>
            <a:off x="4816187" y="1690419"/>
            <a:ext cx="6317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CB11C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তৃতীয়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CB11C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অধ্যায়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CB11C">
                  <a:lumMod val="60000"/>
                  <a:lumOff val="4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B31F3-838C-476D-AB38-E643CA55D4C7}"/>
              </a:ext>
            </a:extLst>
          </p:cNvPr>
          <p:cNvSpPr txBox="1"/>
          <p:nvPr/>
        </p:nvSpPr>
        <p:spPr>
          <a:xfrm>
            <a:off x="5029200" y="2761177"/>
            <a:ext cx="6317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(কেন্দ্রীয়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প্রবণতা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-২)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E31C45-0362-4F7D-A4CC-0A968D5B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4" y="1932126"/>
            <a:ext cx="4009992" cy="3842909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58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4A926F-E66C-40B4-8CE7-76CD086C9A44}"/>
              </a:ext>
            </a:extLst>
          </p:cNvPr>
          <p:cNvSpPr txBox="1"/>
          <p:nvPr/>
        </p:nvSpPr>
        <p:spPr>
          <a:xfrm>
            <a:off x="3124200" y="179945"/>
            <a:ext cx="820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 জ্যামিতিক </a:t>
            </a:r>
            <a:r>
              <a:rPr lang="en-US" sz="4000" b="1" dirty="0" err="1">
                <a:solidFill>
                  <a:srgbClr val="FFC000"/>
                </a:solidFill>
              </a:rPr>
              <a:t>গড়</a:t>
            </a:r>
            <a:r>
              <a:rPr lang="en-US" sz="4000" b="1" dirty="0">
                <a:solidFill>
                  <a:srgbClr val="FFC000"/>
                </a:solidFill>
              </a:rPr>
              <a:t> ( Grouped Data),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9AB8EF-9D23-4A8E-8D0B-51E03B397145}"/>
                  </a:ext>
                </a:extLst>
              </p:cNvPr>
              <p:cNvSpPr txBox="1"/>
              <p:nvPr/>
            </p:nvSpPr>
            <p:spPr>
              <a:xfrm>
                <a:off x="860368" y="857351"/>
                <a:ext cx="11179232" cy="5100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মনেকরি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কোন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গণসংখ্য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নিবেশনের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6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n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-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সংখ্যক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শ্রেণির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মধ্যবিন্দু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6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x</a:t>
                </a:r>
                <a:r>
                  <a:rPr lang="en-US" sz="6000" b="1" kern="1200" baseline="-250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1</a:t>
                </a:r>
                <a:r>
                  <a:rPr lang="en-US" sz="6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, x</a:t>
                </a:r>
                <a:r>
                  <a:rPr lang="en-US" sz="6000" b="1" kern="1200" baseline="-250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6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, ….. , </a:t>
                </a:r>
                <a:r>
                  <a:rPr lang="en-US" sz="6000" b="1" kern="1200" dirty="0" err="1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x</a:t>
                </a:r>
                <a:r>
                  <a:rPr lang="en-US" sz="6000" b="1" kern="1200" baseline="-25000" dirty="0" err="1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n</a:t>
                </a:r>
                <a:r>
                  <a:rPr lang="en-US" sz="6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এবং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শ্রেণিগুলোর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গণসংখ্যা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যথাক্রমে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6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f</a:t>
                </a:r>
                <a:r>
                  <a:rPr lang="en-US" sz="6000" b="1" kern="1200" baseline="-250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1</a:t>
                </a:r>
                <a:r>
                  <a:rPr lang="en-US" sz="6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, f</a:t>
                </a:r>
                <a:r>
                  <a:rPr lang="en-US" sz="6000" b="1" kern="1200" baseline="-250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6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,….,</a:t>
                </a:r>
                <a:r>
                  <a:rPr lang="en-US" sz="6000" b="1" kern="1200" dirty="0" err="1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f</a:t>
                </a:r>
                <a:r>
                  <a:rPr lang="en-US" sz="6000" b="1" kern="1200" baseline="-25000" dirty="0" err="1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n</a:t>
                </a:r>
                <a:r>
                  <a:rPr lang="en-US" sz="6000" b="1" kern="1200" baseline="-250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baseline="-250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;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যেখানে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Shonar Bangla" panose="02020603050405020304" pitchFamily="18" charset="0"/>
                    <a:sym typeface="Symbol" panose="05050102010706020507" pitchFamily="18" charset="2"/>
                  </a:rPr>
                  <a:t></a:t>
                </a:r>
                <a:r>
                  <a:rPr lang="en-US" sz="4000" b="1" kern="1200" baseline="-250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f</a:t>
                </a:r>
                <a:r>
                  <a:rPr lang="en-US" sz="4000" b="1" kern="1200" baseline="-250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4000" b="1" kern="12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= N</a:t>
                </a:r>
                <a:r>
                  <a:rPr lang="en-US" sz="4000" b="1" kern="1200" dirty="0">
                    <a:solidFill>
                      <a:srgbClr val="FF0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,</a:t>
                </a:r>
                <a:r>
                  <a:rPr lang="en-GB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সুতরাং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,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তাদের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 জ্যামিতিক </a:t>
                </a:r>
                <a:r>
                  <a:rPr lang="en-US" sz="4000" b="1" kern="1200" dirty="0" err="1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গড়</a:t>
                </a:r>
                <a:r>
                  <a:rPr lang="en-US" sz="4000" b="1" kern="1200" dirty="0">
                    <a:solidFill>
                      <a:srgbClr val="FFC00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, </a:t>
                </a:r>
                <a:r>
                  <a:rPr lang="en-US" sz="4000" b="1" kern="1200" dirty="0">
                    <a:solidFill>
                      <a:schemeClr val="tx1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GM = G </a:t>
                </a:r>
                <a:r>
                  <a:rPr lang="en-US" sz="4000" b="1" kern="1200" dirty="0">
                    <a:solidFill>
                      <a:srgbClr val="00B0F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= </a:t>
                </a:r>
                <a:r>
                  <a:rPr lang="en-US" sz="3600" b="1" kern="1200" dirty="0">
                    <a:solidFill>
                      <a:srgbClr val="00B0F0"/>
                    </a:solidFill>
                    <a:effectLst/>
                    <a:latin typeface="Shonar Bangla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Antilog 1/N</a:t>
                </a:r>
                <a:r>
                  <a:rPr lang="en-GB" sz="36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3600" b="1" kern="1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(f</a:t>
                </a:r>
                <a:r>
                  <a:rPr lang="en-US" sz="3600" b="1" kern="1200" baseline="-250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1</a:t>
                </a:r>
                <a:r>
                  <a:rPr lang="en-US" sz="3600" b="1" kern="1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kern="120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𝒍𝒐𝒈𝒙</m:t>
                    </m:r>
                  </m:oMath>
                </a14:m>
                <a:r>
                  <a:rPr lang="en-US" sz="3600" b="1" kern="1200" baseline="-250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1</a:t>
                </a:r>
                <a:r>
                  <a:rPr lang="en-US" sz="3600" b="1" kern="1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+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f</a:t>
                </a:r>
                <a:r>
                  <a:rPr lang="en-US" sz="3600" b="1" baseline="-250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𝒍𝒐𝒈𝒙</m:t>
                    </m:r>
                  </m:oMath>
                </a14:m>
                <a:r>
                  <a:rPr lang="en-US" sz="3600" b="1" baseline="-250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3600" b="1" kern="1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+ ….. + </a:t>
                </a:r>
                <a:r>
                  <a:rPr lang="en-US" sz="3600" b="1" kern="1200" dirty="0" err="1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f</a:t>
                </a:r>
                <a:r>
                  <a:rPr lang="en-US" sz="3600" b="1" kern="1200" baseline="-25000" dirty="0" err="1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n</a:t>
                </a:r>
                <a:r>
                  <a:rPr lang="en-US" sz="3600" b="1" kern="1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log </a:t>
                </a:r>
                <a14:m>
                  <m:oMath xmlns:m="http://schemas.openxmlformats.org/officeDocument/2006/math">
                    <m:r>
                      <a:rPr lang="en-US" sz="3600" b="1" i="1" kern="120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3600" b="1" kern="1200" baseline="-250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n</a:t>
                </a:r>
                <a:r>
                  <a:rPr lang="en-US" sz="3600" b="1" kern="1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)</a:t>
                </a:r>
                <a:r>
                  <a:rPr lang="en-US" sz="36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= Antilog (1/N 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  <a:sym typeface="Symbol" panose="05050102010706020507" pitchFamily="18" charset="2"/>
                  </a:rPr>
                  <a:t>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f</a:t>
                </a:r>
                <a:r>
                  <a:rPr lang="en-US" sz="4000" b="1" kern="1200" baseline="-250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4000" b="1" kern="12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𝒍𝒐𝒈𝒙</m:t>
                    </m:r>
                  </m:oMath>
                </a14:m>
                <a:r>
                  <a:rPr lang="en-US" sz="4000" b="1" kern="1200" baseline="-25000" dirty="0" err="1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)</a:t>
                </a:r>
                <a:endParaRPr lang="en-GB" sz="40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9AB8EF-9D23-4A8E-8D0B-51E03B397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68" y="857351"/>
                <a:ext cx="11179232" cy="5100051"/>
              </a:xfrm>
              <a:prstGeom prst="rect">
                <a:avLst/>
              </a:prstGeom>
              <a:blipFill>
                <a:blip r:embed="rId3"/>
                <a:stretch>
                  <a:fillRect l="-1908" t="-2392" r="-1908" b="-4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93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9BC3D-F45F-434E-B05D-19A9CA386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181" r="-3031" b="1"/>
          <a:stretch/>
        </p:blipFill>
        <p:spPr>
          <a:xfrm>
            <a:off x="6096000" y="-125050"/>
            <a:ext cx="5181600" cy="454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0DC9F-F4B3-44F5-BFB6-709D70BA45FD}"/>
              </a:ext>
            </a:extLst>
          </p:cNvPr>
          <p:cNvSpPr txBox="1"/>
          <p:nvPr/>
        </p:nvSpPr>
        <p:spPr>
          <a:xfrm>
            <a:off x="4648200" y="685800"/>
            <a:ext cx="5334000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একক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2500D-EF0F-4F1F-87C0-10D8D70146FD}"/>
              </a:ext>
            </a:extLst>
          </p:cNvPr>
          <p:cNvSpPr txBox="1"/>
          <p:nvPr/>
        </p:nvSpPr>
        <p:spPr>
          <a:xfrm>
            <a:off x="3505200" y="4424621"/>
            <a:ext cx="83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</a:rPr>
              <a:t>অশ্রেণিকৃত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তথ্যসারির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ক্ষেত্রে</a:t>
            </a:r>
            <a:r>
              <a:rPr lang="en-US" sz="4800" b="1" dirty="0">
                <a:solidFill>
                  <a:srgbClr val="002060"/>
                </a:solidFill>
              </a:rPr>
              <a:t> জ্যামিতিক </a:t>
            </a:r>
            <a:r>
              <a:rPr lang="en-US" sz="4800" b="1" dirty="0" err="1">
                <a:solidFill>
                  <a:srgbClr val="002060"/>
                </a:solidFill>
              </a:rPr>
              <a:t>গড়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নির্ণয়ের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ব্যবহারির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সূত্রটি</a:t>
            </a:r>
            <a:r>
              <a:rPr lang="en-US" sz="4800" b="1" dirty="0">
                <a:solidFill>
                  <a:srgbClr val="002060"/>
                </a:solidFill>
              </a:rPr>
              <a:t>  </a:t>
            </a:r>
            <a:r>
              <a:rPr lang="en-US" sz="4800" b="1" dirty="0" err="1">
                <a:solidFill>
                  <a:srgbClr val="002060"/>
                </a:solidFill>
              </a:rPr>
              <a:t>কি</a:t>
            </a:r>
            <a:r>
              <a:rPr lang="en-US" sz="4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75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9BC3D-F45F-434E-B05D-19A9CA386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181" r="-3031" b="1"/>
          <a:stretch/>
        </p:blipFill>
        <p:spPr>
          <a:xfrm>
            <a:off x="6114011" y="-304800"/>
            <a:ext cx="5181600" cy="454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2500D-EF0F-4F1F-87C0-10D8D70146FD}"/>
              </a:ext>
            </a:extLst>
          </p:cNvPr>
          <p:cNvSpPr txBox="1"/>
          <p:nvPr/>
        </p:nvSpPr>
        <p:spPr>
          <a:xfrm>
            <a:off x="1752600" y="446541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</a:rPr>
              <a:t>অশ্রেণিকৃত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তথ্যসারির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ক্ষেত্রে</a:t>
            </a:r>
            <a:r>
              <a:rPr lang="en-US" sz="4800" b="1" dirty="0">
                <a:solidFill>
                  <a:srgbClr val="002060"/>
                </a:solidFill>
              </a:rPr>
              <a:t> জ্যামিতিক </a:t>
            </a:r>
            <a:r>
              <a:rPr lang="en-US" sz="4800" b="1" dirty="0" err="1">
                <a:solidFill>
                  <a:srgbClr val="002060"/>
                </a:solidFill>
              </a:rPr>
              <a:t>গড়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নির্ণয়ের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ব্যবহারির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সূত্রটি</a:t>
            </a:r>
            <a:r>
              <a:rPr lang="en-US" sz="4800" b="1" dirty="0">
                <a:solidFill>
                  <a:srgbClr val="002060"/>
                </a:solidFill>
              </a:rPr>
              <a:t>  </a:t>
            </a:r>
            <a:r>
              <a:rPr lang="en-US" sz="4800" b="1" dirty="0" err="1">
                <a:solidFill>
                  <a:srgbClr val="002060"/>
                </a:solidFill>
              </a:rPr>
              <a:t>হল</a:t>
            </a:r>
            <a:r>
              <a:rPr lang="en-US" sz="4800" b="1" dirty="0">
                <a:solidFill>
                  <a:srgbClr val="00206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519805-908B-4FFA-9A2B-066898A16A16}"/>
                  </a:ext>
                </a:extLst>
              </p:cNvPr>
              <p:cNvSpPr txBox="1"/>
              <p:nvPr/>
            </p:nvSpPr>
            <p:spPr>
              <a:xfrm>
                <a:off x="2286000" y="4020378"/>
                <a:ext cx="102108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GB" sz="7200" dirty="0">
                    <a:solidFill>
                      <a:srgbClr val="002060"/>
                    </a:solidFill>
                  </a:rPr>
                  <a:t> = </a:t>
                </a:r>
                <a:r>
                  <a:rPr lang="en-GB" sz="7200" b="1" dirty="0">
                    <a:solidFill>
                      <a:srgbClr val="002060"/>
                    </a:solidFill>
                  </a:rPr>
                  <a:t>Antilog ( 1/n</a:t>
                </a:r>
                <a:r>
                  <a:rPr lang="en-GB" sz="7200" b="1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</a:t>
                </a:r>
                <a:r>
                  <a:rPr lang="en-GB" sz="7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  <m:r>
                      <a:rPr lang="en-US" sz="7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7200" b="1" i="1" baseline="-25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m:rPr>
                        <m:nor/>
                      </m:rPr>
                      <a:rPr lang="en-US" sz="7200" b="1">
                        <a:solidFill>
                          <a:srgbClr val="002060"/>
                        </a:solidFill>
                      </a:rPr>
                      <m:t>)</m:t>
                    </m:r>
                  </m:oMath>
                </a14:m>
                <a:endParaRPr lang="en-GB" sz="7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519805-908B-4FFA-9A2B-066898A16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20378"/>
                <a:ext cx="10210800" cy="1200329"/>
              </a:xfrm>
              <a:prstGeom prst="rect">
                <a:avLst/>
              </a:prstGeom>
              <a:blipFill>
                <a:blip r:embed="rId3"/>
                <a:stretch>
                  <a:fillRect t="-22449" b="-4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0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8563547" y="2583570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8564616" y="3137398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8498908" y="4903224"/>
            <a:ext cx="1949562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8529064" y="4319975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8531848" y="3755522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8563547" y="2046931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47" y="2046931"/>
                <a:ext cx="1950985" cy="543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E3F62CFB-9A24-4BE3-94C2-F406CABC3005}"/>
              </a:ext>
            </a:extLst>
          </p:cNvPr>
          <p:cNvSpPr/>
          <p:nvPr/>
        </p:nvSpPr>
        <p:spPr>
          <a:xfrm>
            <a:off x="8530485" y="5478162"/>
            <a:ext cx="1949563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84966FE-AD38-4C59-B35F-BE43072F2A00}"/>
              </a:ext>
            </a:extLst>
          </p:cNvPr>
          <p:cNvGrpSpPr/>
          <p:nvPr/>
        </p:nvGrpSpPr>
        <p:grpSpPr>
          <a:xfrm>
            <a:off x="5850719" y="3064410"/>
            <a:ext cx="2739752" cy="791946"/>
            <a:chOff x="-2" y="1600199"/>
            <a:chExt cx="3635456" cy="1127386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0861498-3C6A-4CC7-8FAB-A10239167F50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B785CF-C251-40C9-841F-12EC9077A75E}"/>
                </a:ext>
              </a:extLst>
            </p:cNvPr>
            <p:cNvSpPr txBox="1"/>
            <p:nvPr/>
          </p:nvSpPr>
          <p:spPr>
            <a:xfrm>
              <a:off x="-2" y="1719864"/>
              <a:ext cx="3635456" cy="10077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50-60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0AFE44-8B59-4A3D-86FC-9DDD32A3488D}"/>
              </a:ext>
            </a:extLst>
          </p:cNvPr>
          <p:cNvGrpSpPr/>
          <p:nvPr/>
        </p:nvGrpSpPr>
        <p:grpSpPr>
          <a:xfrm>
            <a:off x="5856430" y="3622173"/>
            <a:ext cx="2681211" cy="707886"/>
            <a:chOff x="10051" y="1491194"/>
            <a:chExt cx="3535860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B361DA-6AEF-43C5-8DE4-073A59304991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A42B48-2468-4E31-9B5D-5D52507B9F1A}"/>
                </a:ext>
              </a:extLst>
            </p:cNvPr>
            <p:cNvSpPr txBox="1"/>
            <p:nvPr/>
          </p:nvSpPr>
          <p:spPr>
            <a:xfrm>
              <a:off x="10051" y="1491194"/>
              <a:ext cx="3535860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60-70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E6315E-3D16-4E69-9633-A1E6EEE71798}"/>
              </a:ext>
            </a:extLst>
          </p:cNvPr>
          <p:cNvGrpSpPr/>
          <p:nvPr/>
        </p:nvGrpSpPr>
        <p:grpSpPr>
          <a:xfrm>
            <a:off x="5911920" y="4806908"/>
            <a:ext cx="2733923" cy="707886"/>
            <a:chOff x="19990" y="1491194"/>
            <a:chExt cx="3633237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444E122-E858-470C-8A60-B6D31B3EB31C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998486-E6D8-4AD2-93CC-AF4841F81091}"/>
                </a:ext>
              </a:extLst>
            </p:cNvPr>
            <p:cNvSpPr txBox="1"/>
            <p:nvPr/>
          </p:nvSpPr>
          <p:spPr>
            <a:xfrm>
              <a:off x="19990" y="1491194"/>
              <a:ext cx="3633237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80-90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1BDEEC-0F4E-4390-B7E8-31154398C5DD}"/>
              </a:ext>
            </a:extLst>
          </p:cNvPr>
          <p:cNvGrpSpPr/>
          <p:nvPr/>
        </p:nvGrpSpPr>
        <p:grpSpPr>
          <a:xfrm>
            <a:off x="5836735" y="1992998"/>
            <a:ext cx="2690835" cy="707886"/>
            <a:chOff x="-1" y="1576461"/>
            <a:chExt cx="350519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E05B66A-11D8-4C09-855D-ADB6FCB80C78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B3EEA4-3532-4A16-88E3-7529726C5CEA}"/>
                </a:ext>
              </a:extLst>
            </p:cNvPr>
            <p:cNvSpPr txBox="1"/>
            <p:nvPr/>
          </p:nvSpPr>
          <p:spPr>
            <a:xfrm>
              <a:off x="520261" y="1576461"/>
              <a:ext cx="2496832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C I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CD586E-805C-4787-884D-539CAB3B7FDA}"/>
              </a:ext>
            </a:extLst>
          </p:cNvPr>
          <p:cNvGrpSpPr/>
          <p:nvPr/>
        </p:nvGrpSpPr>
        <p:grpSpPr>
          <a:xfrm>
            <a:off x="5906314" y="4197308"/>
            <a:ext cx="2621203" cy="707886"/>
            <a:chOff x="1772928" y="2543575"/>
            <a:chExt cx="2621203" cy="70788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2EC1BBC-FD48-4109-A82C-671F9C503538}"/>
                </a:ext>
              </a:extLst>
            </p:cNvPr>
            <p:cNvSpPr/>
            <p:nvPr/>
          </p:nvSpPr>
          <p:spPr>
            <a:xfrm>
              <a:off x="1772928" y="2598360"/>
              <a:ext cx="2621203" cy="6049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04FA04-6E50-4684-B959-006F798817A2}"/>
                </a:ext>
              </a:extLst>
            </p:cNvPr>
            <p:cNvSpPr txBox="1"/>
            <p:nvPr/>
          </p:nvSpPr>
          <p:spPr>
            <a:xfrm>
              <a:off x="1796269" y="2543575"/>
              <a:ext cx="2523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70-80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5DE56A-4D0C-4306-B013-85046499AAD2}"/>
              </a:ext>
            </a:extLst>
          </p:cNvPr>
          <p:cNvGrpSpPr/>
          <p:nvPr/>
        </p:nvGrpSpPr>
        <p:grpSpPr>
          <a:xfrm>
            <a:off x="5517016" y="2555373"/>
            <a:ext cx="3134760" cy="707886"/>
            <a:chOff x="-424246" y="1576461"/>
            <a:chExt cx="415960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A2F08D-AC3E-4475-BB8C-A892A37EC28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D5A8AFF-71C1-462F-9005-826843F60A1C}"/>
                </a:ext>
              </a:extLst>
            </p:cNvPr>
            <p:cNvSpPr txBox="1"/>
            <p:nvPr/>
          </p:nvSpPr>
          <p:spPr>
            <a:xfrm>
              <a:off x="-424246" y="1576461"/>
              <a:ext cx="4159609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40-50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E6D326-C67B-4EBF-8178-B048A6555A6A}"/>
              </a:ext>
            </a:extLst>
          </p:cNvPr>
          <p:cNvGrpSpPr/>
          <p:nvPr/>
        </p:nvGrpSpPr>
        <p:grpSpPr>
          <a:xfrm>
            <a:off x="5857305" y="5464314"/>
            <a:ext cx="2690835" cy="707886"/>
            <a:chOff x="-1" y="1590612"/>
            <a:chExt cx="350519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B2F5F6E-6FFB-4BAB-A980-3866B9F0A8A2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3832662-57BB-463B-BB5B-BCA466484318}"/>
                </a:ext>
              </a:extLst>
            </p:cNvPr>
            <p:cNvSpPr txBox="1"/>
            <p:nvPr/>
          </p:nvSpPr>
          <p:spPr>
            <a:xfrm>
              <a:off x="57163" y="1590612"/>
              <a:ext cx="3375305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90-100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23BC8D2-45A4-49B2-BA4A-C253DD33E958}"/>
              </a:ext>
            </a:extLst>
          </p:cNvPr>
          <p:cNvSpPr txBox="1"/>
          <p:nvPr/>
        </p:nvSpPr>
        <p:spPr>
          <a:xfrm>
            <a:off x="3278381" y="306247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নিম্নোক্ত</a:t>
            </a:r>
            <a:r>
              <a:rPr lang="en-US" sz="54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তথ্যসারির</a:t>
            </a:r>
            <a:r>
              <a:rPr lang="en-US" sz="5400" b="1" dirty="0">
                <a:solidFill>
                  <a:srgbClr val="7030A0"/>
                </a:solidFill>
                <a:latin typeface="Arial Black" panose="020B0A04020102020204" pitchFamily="34" charset="0"/>
              </a:rPr>
              <a:t> জ্যামিতিক </a:t>
            </a:r>
            <a:r>
              <a:rPr lang="en-US" sz="5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গড়</a:t>
            </a:r>
            <a:r>
              <a:rPr lang="en-US" sz="54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নির্ণয়</a:t>
            </a:r>
            <a:r>
              <a:rPr lang="en-US" sz="54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কর</a:t>
            </a:r>
            <a:r>
              <a:rPr lang="en-US" sz="5400" b="1" dirty="0">
                <a:solidFill>
                  <a:srgbClr val="7030A0"/>
                </a:solidFill>
                <a:latin typeface="Arial Black" panose="020B0A04020102020204" pitchFamily="34" charset="0"/>
              </a:rPr>
              <a:t> :</a:t>
            </a:r>
            <a:endParaRPr lang="en-GB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1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73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59785-AB88-4B70-9B44-4D82031F27F4}"/>
              </a:ext>
            </a:extLst>
          </p:cNvPr>
          <p:cNvGrpSpPr/>
          <p:nvPr/>
        </p:nvGrpSpPr>
        <p:grpSpPr>
          <a:xfrm>
            <a:off x="5404981" y="1665931"/>
            <a:ext cx="1692586" cy="707886"/>
            <a:chOff x="-1" y="1576461"/>
            <a:chExt cx="3505199" cy="1124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67392A-1267-48B3-9F75-95CF74220BB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93A717-8F3E-48C0-9BF4-DA38EC5346C0}"/>
                </a:ext>
              </a:extLst>
            </p:cNvPr>
            <p:cNvSpPr txBox="1"/>
            <p:nvPr/>
          </p:nvSpPr>
          <p:spPr>
            <a:xfrm>
              <a:off x="520260" y="1576461"/>
              <a:ext cx="2496832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38CE2C-4433-4F56-B089-25823496B761}"/>
              </a:ext>
            </a:extLst>
          </p:cNvPr>
          <p:cNvGrpSpPr/>
          <p:nvPr/>
        </p:nvGrpSpPr>
        <p:grpSpPr>
          <a:xfrm>
            <a:off x="5391918" y="2199331"/>
            <a:ext cx="1692588" cy="707886"/>
            <a:chOff x="-1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0D2FF-63C5-4451-AC78-4605D3F3284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45D667-4A56-49D8-AF34-4D8BB7ED0AA7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397B14-DDE2-4B71-B6EE-0E64C729D61E}"/>
              </a:ext>
            </a:extLst>
          </p:cNvPr>
          <p:cNvGrpSpPr/>
          <p:nvPr/>
        </p:nvGrpSpPr>
        <p:grpSpPr>
          <a:xfrm>
            <a:off x="5381427" y="2732731"/>
            <a:ext cx="1703080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FBDB6-F5D8-429F-8055-910EC9559965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4CC8DB-D3AA-40AD-A5A0-B9044EAE2CC7}"/>
                </a:ext>
              </a:extLst>
            </p:cNvPr>
            <p:cNvSpPr txBox="1"/>
            <p:nvPr/>
          </p:nvSpPr>
          <p:spPr>
            <a:xfrm>
              <a:off x="489722" y="1491194"/>
              <a:ext cx="2496834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49CB4F-5937-462E-9243-7DAF136783AD}"/>
              </a:ext>
            </a:extLst>
          </p:cNvPr>
          <p:cNvGrpSpPr/>
          <p:nvPr/>
        </p:nvGrpSpPr>
        <p:grpSpPr>
          <a:xfrm>
            <a:off x="5391918" y="3266131"/>
            <a:ext cx="1679527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24E0CC-E127-47D5-94EF-2E0145D973FF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9C32-6A9A-4008-912B-9547EDEB3D7E}"/>
                </a:ext>
              </a:extLst>
            </p:cNvPr>
            <p:cNvSpPr txBox="1"/>
            <p:nvPr/>
          </p:nvSpPr>
          <p:spPr>
            <a:xfrm>
              <a:off x="489723" y="1491194"/>
              <a:ext cx="2496832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1B1F34-42BD-46C7-889F-C0D3E0FAD4A2}"/>
              </a:ext>
            </a:extLst>
          </p:cNvPr>
          <p:cNvGrpSpPr/>
          <p:nvPr/>
        </p:nvGrpSpPr>
        <p:grpSpPr>
          <a:xfrm>
            <a:off x="5381426" y="3867052"/>
            <a:ext cx="1690019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125DCF-8C15-4485-9AF8-1536FC474DC4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5CFCB65-DDA9-4DF0-9FAA-80DF7F52AF35}"/>
                </a:ext>
              </a:extLst>
            </p:cNvPr>
            <p:cNvSpPr txBox="1"/>
            <p:nvPr/>
          </p:nvSpPr>
          <p:spPr>
            <a:xfrm>
              <a:off x="489723" y="1491194"/>
              <a:ext cx="2496833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85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7150771" y="1592970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7151840" y="2146798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7086132" y="3912624"/>
            <a:ext cx="1949562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7116288" y="3329375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7119072" y="2764922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F364BB-F5A4-4A2C-94B5-2CF5FEDDF0CB}"/>
              </a:ext>
            </a:extLst>
          </p:cNvPr>
          <p:cNvGrpSpPr/>
          <p:nvPr/>
        </p:nvGrpSpPr>
        <p:grpSpPr>
          <a:xfrm>
            <a:off x="5412744" y="1001640"/>
            <a:ext cx="1692586" cy="707886"/>
            <a:chOff x="-1" y="1477312"/>
            <a:chExt cx="3505199" cy="112448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9501C74-F047-458E-9783-014B9A39D91E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/>
                <p:nvPr/>
              </p:nvSpPr>
              <p:spPr>
                <a:xfrm>
                  <a:off x="514399" y="1477312"/>
                  <a:ext cx="2496832" cy="11244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rgbClr val="FFC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  <a:latin typeface="Arial Black" panose="020B0A040201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  <a:latin typeface="Arial Black" panose="020B0A04020102020204" pitchFamily="34" charset="0"/>
                        </a:rPr>
                        <m:t>i</m:t>
                      </m:r>
                    </m:oMath>
                  </a14:m>
                  <a:endParaRPr lang="en-US" sz="4000" b="1" baseline="-25000" dirty="0">
                    <a:solidFill>
                      <a:srgbClr val="FFC000"/>
                    </a:solidFill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99" y="1477312"/>
                  <a:ext cx="2496832" cy="11244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7150771" y="1056331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71" y="1056331"/>
                <a:ext cx="1950985" cy="543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703AE554-0AD5-4680-8427-378B5245F59D}"/>
              </a:ext>
            </a:extLst>
          </p:cNvPr>
          <p:cNvGrpSpPr/>
          <p:nvPr/>
        </p:nvGrpSpPr>
        <p:grpSpPr>
          <a:xfrm>
            <a:off x="5168649" y="4454869"/>
            <a:ext cx="1902796" cy="707886"/>
            <a:chOff x="503796" y="1433356"/>
            <a:chExt cx="3085023" cy="110623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147280-D83E-45BB-97FD-7EEFFFC90D45}"/>
                </a:ext>
              </a:extLst>
            </p:cNvPr>
            <p:cNvSpPr/>
            <p:nvPr/>
          </p:nvSpPr>
          <p:spPr>
            <a:xfrm>
              <a:off x="835029" y="1581755"/>
              <a:ext cx="2690160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10FD08B-BB6C-487B-A07D-4421764004EE}"/>
                </a:ext>
              </a:extLst>
            </p:cNvPr>
            <p:cNvSpPr txBox="1"/>
            <p:nvPr/>
          </p:nvSpPr>
          <p:spPr>
            <a:xfrm>
              <a:off x="503796" y="1433356"/>
              <a:ext cx="3085023" cy="110623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95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3F62CFB-9A24-4BE3-94C2-F406CABC3005}"/>
              </a:ext>
            </a:extLst>
          </p:cNvPr>
          <p:cNvSpPr/>
          <p:nvPr/>
        </p:nvSpPr>
        <p:spPr>
          <a:xfrm>
            <a:off x="7117709" y="4487562"/>
            <a:ext cx="1949563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84966FE-AD38-4C59-B35F-BE43072F2A00}"/>
              </a:ext>
            </a:extLst>
          </p:cNvPr>
          <p:cNvGrpSpPr/>
          <p:nvPr/>
        </p:nvGrpSpPr>
        <p:grpSpPr>
          <a:xfrm>
            <a:off x="2619703" y="2133233"/>
            <a:ext cx="2739752" cy="791946"/>
            <a:chOff x="-2" y="1600199"/>
            <a:chExt cx="3635456" cy="1127386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0861498-3C6A-4CC7-8FAB-A10239167F50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B785CF-C251-40C9-841F-12EC9077A75E}"/>
                </a:ext>
              </a:extLst>
            </p:cNvPr>
            <p:cNvSpPr txBox="1"/>
            <p:nvPr/>
          </p:nvSpPr>
          <p:spPr>
            <a:xfrm>
              <a:off x="-2" y="1719864"/>
              <a:ext cx="3635456" cy="10077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50-60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0AFE44-8B59-4A3D-86FC-9DDD32A3488D}"/>
              </a:ext>
            </a:extLst>
          </p:cNvPr>
          <p:cNvGrpSpPr/>
          <p:nvPr/>
        </p:nvGrpSpPr>
        <p:grpSpPr>
          <a:xfrm>
            <a:off x="2625414" y="2690996"/>
            <a:ext cx="2681211" cy="707886"/>
            <a:chOff x="10051" y="1491194"/>
            <a:chExt cx="3535860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B361DA-6AEF-43C5-8DE4-073A59304991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A42B48-2468-4E31-9B5D-5D52507B9F1A}"/>
                </a:ext>
              </a:extLst>
            </p:cNvPr>
            <p:cNvSpPr txBox="1"/>
            <p:nvPr/>
          </p:nvSpPr>
          <p:spPr>
            <a:xfrm>
              <a:off x="10051" y="1491194"/>
              <a:ext cx="3535860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60-70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E6315E-3D16-4E69-9633-A1E6EEE71798}"/>
              </a:ext>
            </a:extLst>
          </p:cNvPr>
          <p:cNvGrpSpPr/>
          <p:nvPr/>
        </p:nvGrpSpPr>
        <p:grpSpPr>
          <a:xfrm>
            <a:off x="2680904" y="3875731"/>
            <a:ext cx="2733923" cy="707886"/>
            <a:chOff x="19990" y="1491194"/>
            <a:chExt cx="3633237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444E122-E858-470C-8A60-B6D31B3EB31C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998486-E6D8-4AD2-93CC-AF4841F81091}"/>
                </a:ext>
              </a:extLst>
            </p:cNvPr>
            <p:cNvSpPr txBox="1"/>
            <p:nvPr/>
          </p:nvSpPr>
          <p:spPr>
            <a:xfrm>
              <a:off x="19990" y="1491194"/>
              <a:ext cx="3633237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80-90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1BDEEC-0F4E-4390-B7E8-31154398C5DD}"/>
              </a:ext>
            </a:extLst>
          </p:cNvPr>
          <p:cNvGrpSpPr/>
          <p:nvPr/>
        </p:nvGrpSpPr>
        <p:grpSpPr>
          <a:xfrm>
            <a:off x="2605719" y="1061821"/>
            <a:ext cx="2690835" cy="707886"/>
            <a:chOff x="-1" y="1576461"/>
            <a:chExt cx="350519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E05B66A-11D8-4C09-855D-ADB6FCB80C78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B3EEA4-3532-4A16-88E3-7529726C5CEA}"/>
                </a:ext>
              </a:extLst>
            </p:cNvPr>
            <p:cNvSpPr txBox="1"/>
            <p:nvPr/>
          </p:nvSpPr>
          <p:spPr>
            <a:xfrm>
              <a:off x="520261" y="1576461"/>
              <a:ext cx="2496832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C I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CD586E-805C-4787-884D-539CAB3B7FDA}"/>
              </a:ext>
            </a:extLst>
          </p:cNvPr>
          <p:cNvGrpSpPr/>
          <p:nvPr/>
        </p:nvGrpSpPr>
        <p:grpSpPr>
          <a:xfrm>
            <a:off x="2675298" y="3266131"/>
            <a:ext cx="2621203" cy="707886"/>
            <a:chOff x="1772928" y="2543575"/>
            <a:chExt cx="2621203" cy="70788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2EC1BBC-FD48-4109-A82C-671F9C503538}"/>
                </a:ext>
              </a:extLst>
            </p:cNvPr>
            <p:cNvSpPr/>
            <p:nvPr/>
          </p:nvSpPr>
          <p:spPr>
            <a:xfrm>
              <a:off x="1772928" y="2598360"/>
              <a:ext cx="2621203" cy="6049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04FA04-6E50-4684-B959-006F798817A2}"/>
                </a:ext>
              </a:extLst>
            </p:cNvPr>
            <p:cNvSpPr txBox="1"/>
            <p:nvPr/>
          </p:nvSpPr>
          <p:spPr>
            <a:xfrm>
              <a:off x="1796269" y="2543575"/>
              <a:ext cx="2523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70-80</a:t>
              </a: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39DFB81-BAE6-4030-9ABA-091C285A3230}"/>
              </a:ext>
            </a:extLst>
          </p:cNvPr>
          <p:cNvSpPr/>
          <p:nvPr/>
        </p:nvSpPr>
        <p:spPr>
          <a:xfrm>
            <a:off x="9200931" y="1722713"/>
            <a:ext cx="2506698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1.65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A8ED2DB-9CF8-4CD5-8DB5-2F02D3BC9D75}"/>
              </a:ext>
            </a:extLst>
          </p:cNvPr>
          <p:cNvSpPr/>
          <p:nvPr/>
        </p:nvSpPr>
        <p:spPr>
          <a:xfrm>
            <a:off x="9164547" y="2348912"/>
            <a:ext cx="2506697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1.74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ADC4DA2-8574-4A90-ABF5-1CD99123A130}"/>
              </a:ext>
            </a:extLst>
          </p:cNvPr>
          <p:cNvSpPr/>
          <p:nvPr/>
        </p:nvSpPr>
        <p:spPr>
          <a:xfrm>
            <a:off x="9225285" y="4030684"/>
            <a:ext cx="2504869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1.93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A23F11C-E522-49A5-93B5-1A39E9B11764}"/>
              </a:ext>
            </a:extLst>
          </p:cNvPr>
          <p:cNvSpPr/>
          <p:nvPr/>
        </p:nvSpPr>
        <p:spPr>
          <a:xfrm>
            <a:off x="9200948" y="3436141"/>
            <a:ext cx="2506697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1.88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8F898E-074A-4C59-9492-F5E53D4E152C}"/>
              </a:ext>
            </a:extLst>
          </p:cNvPr>
          <p:cNvSpPr/>
          <p:nvPr/>
        </p:nvSpPr>
        <p:spPr>
          <a:xfrm>
            <a:off x="9201999" y="2809941"/>
            <a:ext cx="2503860" cy="54259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1.81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5299FD-D83A-40AC-B988-E73552AB89F7}"/>
                  </a:ext>
                </a:extLst>
              </p:cNvPr>
              <p:cNvSpPr/>
              <p:nvPr/>
            </p:nvSpPr>
            <p:spPr>
              <a:xfrm>
                <a:off x="9189649" y="1133713"/>
                <a:ext cx="2506698" cy="56099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Arial Black" panose="020B0A040201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Arial Black" panose="020B0A04020102020204" pitchFamily="34" charset="0"/>
                        </a:rPr>
                        <m:t>ogx</m:t>
                      </m:r>
                      <m:r>
                        <m:rPr>
                          <m:nor/>
                        </m:rPr>
                        <a:rPr lang="en-US" sz="4000" b="1" baseline="-25000">
                          <a:latin typeface="Arial Black" panose="020B0A04020102020204" pitchFamily="34" charset="0"/>
                        </a:rPr>
                        <m:t>i</m:t>
                      </m:r>
                    </m:oMath>
                  </m:oMathPara>
                </a14:m>
                <a:endParaRPr lang="en-US" sz="4000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5299FD-D83A-40AC-B988-E73552AB8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649" y="1133713"/>
                <a:ext cx="2506698" cy="560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AE5DE56A-4D0C-4306-B013-85046499AAD2}"/>
              </a:ext>
            </a:extLst>
          </p:cNvPr>
          <p:cNvGrpSpPr/>
          <p:nvPr/>
        </p:nvGrpSpPr>
        <p:grpSpPr>
          <a:xfrm>
            <a:off x="2286000" y="1624196"/>
            <a:ext cx="3134760" cy="707886"/>
            <a:chOff x="-424246" y="1576461"/>
            <a:chExt cx="415960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A2F08D-AC3E-4475-BB8C-A892A37EC28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D5A8AFF-71C1-462F-9005-826843F60A1C}"/>
                </a:ext>
              </a:extLst>
            </p:cNvPr>
            <p:cNvSpPr txBox="1"/>
            <p:nvPr/>
          </p:nvSpPr>
          <p:spPr>
            <a:xfrm>
              <a:off x="-424246" y="1576461"/>
              <a:ext cx="4159609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40-50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E6D326-C67B-4EBF-8178-B048A6555A6A}"/>
              </a:ext>
            </a:extLst>
          </p:cNvPr>
          <p:cNvGrpSpPr/>
          <p:nvPr/>
        </p:nvGrpSpPr>
        <p:grpSpPr>
          <a:xfrm>
            <a:off x="2626289" y="4533137"/>
            <a:ext cx="2690835" cy="707886"/>
            <a:chOff x="-1" y="1590612"/>
            <a:chExt cx="350519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B2F5F6E-6FFB-4BAB-A980-3866B9F0A8A2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3832662-57BB-463B-BB5B-BCA466484318}"/>
                </a:ext>
              </a:extLst>
            </p:cNvPr>
            <p:cNvSpPr txBox="1"/>
            <p:nvPr/>
          </p:nvSpPr>
          <p:spPr>
            <a:xfrm>
              <a:off x="57163" y="1590612"/>
              <a:ext cx="3375305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90-100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E6FE83-6896-4271-8CA2-E59A3539EB84}"/>
              </a:ext>
            </a:extLst>
          </p:cNvPr>
          <p:cNvGrpSpPr/>
          <p:nvPr/>
        </p:nvGrpSpPr>
        <p:grpSpPr>
          <a:xfrm>
            <a:off x="9139036" y="4626114"/>
            <a:ext cx="2591118" cy="707886"/>
            <a:chOff x="8721398" y="6739015"/>
            <a:chExt cx="2016690" cy="70788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3ED1EA-37D2-4DC2-8E13-037CA253A305}"/>
                </a:ext>
              </a:extLst>
            </p:cNvPr>
            <p:cNvSpPr/>
            <p:nvPr/>
          </p:nvSpPr>
          <p:spPr>
            <a:xfrm>
              <a:off x="8721398" y="6779076"/>
              <a:ext cx="2016690" cy="55382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2147DB-4B10-42B3-B3C8-60D012B108A1}"/>
                </a:ext>
              </a:extLst>
            </p:cNvPr>
            <p:cNvSpPr txBox="1"/>
            <p:nvPr/>
          </p:nvSpPr>
          <p:spPr>
            <a:xfrm>
              <a:off x="8773651" y="6739015"/>
              <a:ext cx="18685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 Black" panose="020B0A04020102020204" pitchFamily="34" charset="0"/>
                </a:rPr>
                <a:t>1.98</a:t>
              </a:r>
              <a:endParaRPr lang="en-GB" sz="4000" b="1" dirty="0">
                <a:latin typeface="Arial Black" panose="020B0A040201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80980B8-17DE-4ACB-9025-DE989159146B}"/>
                  </a:ext>
                </a:extLst>
              </p:cNvPr>
              <p:cNvSpPr txBox="1"/>
              <p:nvPr/>
            </p:nvSpPr>
            <p:spPr>
              <a:xfrm>
                <a:off x="3005108" y="1725918"/>
                <a:ext cx="9016115" cy="2118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GM = G =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Antilog (1/N 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  <a:sym typeface="Symbol" panose="05050102010706020507" pitchFamily="18" charset="2"/>
                  </a:rPr>
                  <a:t>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6000" b="1" kern="12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f</a:t>
                </a:r>
                <a:r>
                  <a:rPr lang="en-US" sz="6000" b="1" kern="1200" baseline="-250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6000" b="1" kern="12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𝒍𝒐𝒈𝒙</m:t>
                    </m:r>
                  </m:oMath>
                </a14:m>
                <a:r>
                  <a:rPr lang="en-US" sz="6000" b="1" kern="1200" baseline="-25000" dirty="0" err="1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)</a:t>
                </a:r>
                <a:endParaRPr lang="en-GB" sz="6000" b="1" dirty="0">
                  <a:solidFill>
                    <a:srgbClr val="7030A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80980B8-17DE-4ACB-9025-DE9891591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08" y="1725918"/>
                <a:ext cx="9016115" cy="2118722"/>
              </a:xfrm>
              <a:prstGeom prst="rect">
                <a:avLst/>
              </a:prstGeom>
              <a:blipFill>
                <a:blip r:embed="rId6"/>
                <a:stretch>
                  <a:fillRect l="-4124" t="-7759" r="-3516" b="-18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27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73" grpId="0" animBg="1"/>
      <p:bldP spid="78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89" grpId="0"/>
      <p:bldP spid="8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8EE16-96C2-4471-9E55-7AEBD848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174" r="45" b="6423"/>
          <a:stretch/>
        </p:blipFill>
        <p:spPr>
          <a:xfrm>
            <a:off x="5542" y="-76200"/>
            <a:ext cx="12186458" cy="701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FBA40-EA56-48BA-BB3D-333299B265C4}"/>
              </a:ext>
            </a:extLst>
          </p:cNvPr>
          <p:cNvSpPr txBox="1"/>
          <p:nvPr/>
        </p:nvSpPr>
        <p:spPr>
          <a:xfrm rot="16200000">
            <a:off x="1045696" y="2614881"/>
            <a:ext cx="3810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Log (</a:t>
            </a:r>
            <a:endParaRPr lang="en-US" dirty="0"/>
          </a:p>
          <a:p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2E0D2-A857-4A04-93CA-4DF427DFC145}"/>
              </a:ext>
            </a:extLst>
          </p:cNvPr>
          <p:cNvSpPr txBox="1"/>
          <p:nvPr/>
        </p:nvSpPr>
        <p:spPr>
          <a:xfrm rot="16200000">
            <a:off x="2313370" y="3971835"/>
            <a:ext cx="121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  <a:endParaRPr lang="en-GB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6CFED-95BF-4857-B7BB-F66196C290EA}"/>
              </a:ext>
            </a:extLst>
          </p:cNvPr>
          <p:cNvSpPr txBox="1"/>
          <p:nvPr/>
        </p:nvSpPr>
        <p:spPr>
          <a:xfrm rot="16035779">
            <a:off x="1300328" y="276877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1.653212</a:t>
            </a:r>
            <a:endParaRPr lang="en-GB" sz="6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32CD9A-2016-4B29-93EF-798CEBFD8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45382"/>
            <a:ext cx="1319787" cy="16701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F126AB-4FDD-4B16-8304-A40701998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22" y="7783426"/>
            <a:ext cx="1319787" cy="1670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211DEE-6B95-4C94-A071-33FA2622EC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66" y="7880464"/>
            <a:ext cx="1319787" cy="16701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E63A79-B952-482B-B940-658E24BAC90D}"/>
              </a:ext>
            </a:extLst>
          </p:cNvPr>
          <p:cNvSpPr txBox="1"/>
          <p:nvPr/>
        </p:nvSpPr>
        <p:spPr>
          <a:xfrm rot="16200000">
            <a:off x="2168065" y="3193522"/>
            <a:ext cx="768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  <a:endParaRPr lang="en-GB" sz="6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0C31CE-C629-4235-8422-82C4D6F0E034}"/>
              </a:ext>
            </a:extLst>
          </p:cNvPr>
          <p:cNvSpPr txBox="1"/>
          <p:nvPr/>
        </p:nvSpPr>
        <p:spPr>
          <a:xfrm rot="15917242">
            <a:off x="2168065" y="2751703"/>
            <a:ext cx="768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  <a:endParaRPr lang="en-GB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20B6E2-239E-4035-922F-9CB23B5FA29C}"/>
              </a:ext>
            </a:extLst>
          </p:cNvPr>
          <p:cNvSpPr txBox="1"/>
          <p:nvPr/>
        </p:nvSpPr>
        <p:spPr>
          <a:xfrm rot="16200000">
            <a:off x="2322865" y="2307393"/>
            <a:ext cx="766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)</a:t>
            </a:r>
            <a:endParaRPr lang="en-GB" sz="6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C961E8-D5D3-4ECC-8B52-3C118CEF5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14" y="6575590"/>
            <a:ext cx="1319787" cy="16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6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7 -0.5074 L 0.28515 -0.8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9 -4.07407E-6 L 0.40859 -0.77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-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0.01019 L 0.40013 -0.45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41745 -0.59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41 -0.15671 L 0.11432 -0.7486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5 0.00903 L 0.35182 -0.937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9" y="-4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8EE16-96C2-4471-9E55-7AEBD848F7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174" r="45" b="6423"/>
          <a:stretch/>
        </p:blipFill>
        <p:spPr>
          <a:xfrm>
            <a:off x="5542" y="-76200"/>
            <a:ext cx="12186458" cy="7010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16E9EC-CD55-4ED8-B044-6BAF657BCEEC}"/>
              </a:ext>
            </a:extLst>
          </p:cNvPr>
          <p:cNvCxnSpPr>
            <a:cxnSpLocks/>
          </p:cNvCxnSpPr>
          <p:nvPr/>
        </p:nvCxnSpPr>
        <p:spPr>
          <a:xfrm flipH="1" flipV="1">
            <a:off x="4648200" y="5105400"/>
            <a:ext cx="2971800" cy="1295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F49469-0908-42E6-8AD2-2FC5C69C4442}"/>
              </a:ext>
            </a:extLst>
          </p:cNvPr>
          <p:cNvCxnSpPr>
            <a:cxnSpLocks/>
          </p:cNvCxnSpPr>
          <p:nvPr/>
        </p:nvCxnSpPr>
        <p:spPr>
          <a:xfrm flipH="1" flipV="1">
            <a:off x="6093229" y="2362200"/>
            <a:ext cx="5031971" cy="4305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DD1691-243A-4F26-9859-B33C11D6EF00}"/>
              </a:ext>
            </a:extLst>
          </p:cNvPr>
          <p:cNvSpPr txBox="1"/>
          <p:nvPr/>
        </p:nvSpPr>
        <p:spPr>
          <a:xfrm rot="16200000">
            <a:off x="1751215" y="1676851"/>
            <a:ext cx="4035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10</a:t>
            </a:r>
            <a:endParaRPr lang="en-US" sz="7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GB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37829-4528-4672-ABF4-FA185DCEEC2A}"/>
              </a:ext>
            </a:extLst>
          </p:cNvPr>
          <p:cNvSpPr txBox="1"/>
          <p:nvPr/>
        </p:nvSpPr>
        <p:spPr>
          <a:xfrm rot="16200000">
            <a:off x="1837058" y="2226507"/>
            <a:ext cx="3185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65.66</a:t>
            </a:r>
            <a:endParaRPr lang="en-GB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56645-5739-4AA0-90DE-5FB1D89C2AA6}"/>
              </a:ext>
            </a:extLst>
          </p:cNvPr>
          <p:cNvSpPr txBox="1"/>
          <p:nvPr/>
        </p:nvSpPr>
        <p:spPr>
          <a:xfrm rot="16352211">
            <a:off x="1803616" y="3140633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1.8173 </a:t>
            </a:r>
            <a:endParaRPr lang="en-GB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6C719-7B81-433A-95DA-71C3FF6F2584}"/>
              </a:ext>
            </a:extLst>
          </p:cNvPr>
          <p:cNvSpPr txBox="1"/>
          <p:nvPr/>
        </p:nvSpPr>
        <p:spPr>
          <a:xfrm rot="16014472">
            <a:off x="2466107" y="3800971"/>
            <a:ext cx="1612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92105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5093371" y="841439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5094440" y="1395267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5028732" y="3161093"/>
            <a:ext cx="1949562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5058888" y="2577844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5061672" y="2013391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/>
              <p:nvPr/>
            </p:nvSpPr>
            <p:spPr>
              <a:xfrm>
                <a:off x="9653264" y="323995"/>
                <a:ext cx="2033849" cy="5657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m:t>logx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m:t>i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264" y="323995"/>
                <a:ext cx="2033849" cy="565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48D00E9-72E0-4B69-A5FC-32C0AA8D1130}"/>
              </a:ext>
            </a:extLst>
          </p:cNvPr>
          <p:cNvSpPr/>
          <p:nvPr/>
        </p:nvSpPr>
        <p:spPr>
          <a:xfrm>
            <a:off x="9675807" y="1465604"/>
            <a:ext cx="2018312" cy="5657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8.70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2FE7E7-75E9-4758-97AF-BA605440B82E}"/>
              </a:ext>
            </a:extLst>
          </p:cNvPr>
          <p:cNvSpPr/>
          <p:nvPr/>
        </p:nvSpPr>
        <p:spPr>
          <a:xfrm>
            <a:off x="9653264" y="2030542"/>
            <a:ext cx="2026080" cy="56574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21.72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630071-9430-4778-B01D-918ADDB2DAFC}"/>
              </a:ext>
            </a:extLst>
          </p:cNvPr>
          <p:cNvSpPr/>
          <p:nvPr/>
        </p:nvSpPr>
        <p:spPr>
          <a:xfrm>
            <a:off x="9638947" y="2593113"/>
            <a:ext cx="2063003" cy="56574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7.52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AE594E-E9E3-458C-9999-6885A9E550D4}"/>
              </a:ext>
            </a:extLst>
          </p:cNvPr>
          <p:cNvSpPr/>
          <p:nvPr/>
        </p:nvSpPr>
        <p:spPr>
          <a:xfrm>
            <a:off x="9670264" y="3176809"/>
            <a:ext cx="2063006" cy="56574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9.65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5093371" y="304800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71" y="304800"/>
                <a:ext cx="1950985" cy="543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DDC2F0ED-0BAD-4910-A114-68CA501DA861}"/>
              </a:ext>
            </a:extLst>
          </p:cNvPr>
          <p:cNvSpPr/>
          <p:nvPr/>
        </p:nvSpPr>
        <p:spPr>
          <a:xfrm>
            <a:off x="9668800" y="902231"/>
            <a:ext cx="2018313" cy="56574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4.95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3F62CFB-9A24-4BE3-94C2-F406CABC3005}"/>
              </a:ext>
            </a:extLst>
          </p:cNvPr>
          <p:cNvSpPr/>
          <p:nvPr/>
        </p:nvSpPr>
        <p:spPr>
          <a:xfrm>
            <a:off x="5060309" y="3736031"/>
            <a:ext cx="1949563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9486C67-90A3-47B2-BBD6-38756864E344}"/>
              </a:ext>
            </a:extLst>
          </p:cNvPr>
          <p:cNvSpPr/>
          <p:nvPr/>
        </p:nvSpPr>
        <p:spPr>
          <a:xfrm>
            <a:off x="9678312" y="3760511"/>
            <a:ext cx="2056488" cy="582889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1.98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39DFB81-BAE6-4030-9ABA-091C285A3230}"/>
              </a:ext>
            </a:extLst>
          </p:cNvPr>
          <p:cNvSpPr/>
          <p:nvPr/>
        </p:nvSpPr>
        <p:spPr>
          <a:xfrm>
            <a:off x="7143531" y="971182"/>
            <a:ext cx="2506698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1.65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A8ED2DB-9CF8-4CD5-8DB5-2F02D3BC9D75}"/>
              </a:ext>
            </a:extLst>
          </p:cNvPr>
          <p:cNvSpPr/>
          <p:nvPr/>
        </p:nvSpPr>
        <p:spPr>
          <a:xfrm>
            <a:off x="7107147" y="1597381"/>
            <a:ext cx="2506697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1.74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ADC4DA2-8574-4A90-ABF5-1CD99123A130}"/>
              </a:ext>
            </a:extLst>
          </p:cNvPr>
          <p:cNvSpPr/>
          <p:nvPr/>
        </p:nvSpPr>
        <p:spPr>
          <a:xfrm>
            <a:off x="7167885" y="3279153"/>
            <a:ext cx="2504869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1.93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A23F11C-E522-49A5-93B5-1A39E9B11764}"/>
              </a:ext>
            </a:extLst>
          </p:cNvPr>
          <p:cNvSpPr/>
          <p:nvPr/>
        </p:nvSpPr>
        <p:spPr>
          <a:xfrm>
            <a:off x="7143548" y="2684610"/>
            <a:ext cx="2506697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1.88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8F898E-074A-4C59-9492-F5E53D4E152C}"/>
              </a:ext>
            </a:extLst>
          </p:cNvPr>
          <p:cNvSpPr/>
          <p:nvPr/>
        </p:nvSpPr>
        <p:spPr>
          <a:xfrm>
            <a:off x="7144599" y="2058410"/>
            <a:ext cx="2503860" cy="54259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1.81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5299FD-D83A-40AC-B988-E73552AB89F7}"/>
                  </a:ext>
                </a:extLst>
              </p:cNvPr>
              <p:cNvSpPr/>
              <p:nvPr/>
            </p:nvSpPr>
            <p:spPr>
              <a:xfrm>
                <a:off x="7132249" y="382182"/>
                <a:ext cx="2506698" cy="56099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Arial Black" panose="020B0A040201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Arial Black" panose="020B0A04020102020204" pitchFamily="34" charset="0"/>
                        </a:rPr>
                        <m:t>ogx</m:t>
                      </m:r>
                      <m:r>
                        <m:rPr>
                          <m:nor/>
                        </m:rPr>
                        <a:rPr lang="en-US" sz="4000" b="1" baseline="-25000">
                          <a:latin typeface="Arial Black" panose="020B0A04020102020204" pitchFamily="34" charset="0"/>
                        </a:rPr>
                        <m:t>i</m:t>
                      </m:r>
                    </m:oMath>
                  </m:oMathPara>
                </a14:m>
                <a:endParaRPr lang="en-US" sz="4000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5299FD-D83A-40AC-B988-E73552AB8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249" y="382182"/>
                <a:ext cx="2506698" cy="560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7E6FE83-6896-4271-8CA2-E59A3539EB84}"/>
              </a:ext>
            </a:extLst>
          </p:cNvPr>
          <p:cNvGrpSpPr/>
          <p:nvPr/>
        </p:nvGrpSpPr>
        <p:grpSpPr>
          <a:xfrm>
            <a:off x="7101978" y="3760505"/>
            <a:ext cx="2591118" cy="707886"/>
            <a:chOff x="8721398" y="6739015"/>
            <a:chExt cx="2016690" cy="70788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3ED1EA-37D2-4DC2-8E13-037CA253A305}"/>
                </a:ext>
              </a:extLst>
            </p:cNvPr>
            <p:cNvSpPr/>
            <p:nvPr/>
          </p:nvSpPr>
          <p:spPr>
            <a:xfrm>
              <a:off x="8721398" y="6779076"/>
              <a:ext cx="2016690" cy="55382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2147DB-4B10-42B3-B3C8-60D012B108A1}"/>
                </a:ext>
              </a:extLst>
            </p:cNvPr>
            <p:cNvSpPr txBox="1"/>
            <p:nvPr/>
          </p:nvSpPr>
          <p:spPr>
            <a:xfrm>
              <a:off x="8773651" y="6739015"/>
              <a:ext cx="18685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 Black" panose="020B0A04020102020204" pitchFamily="34" charset="0"/>
                </a:rPr>
                <a:t>1.98</a:t>
              </a:r>
              <a:endParaRPr lang="en-GB" sz="4000" b="1" dirty="0">
                <a:latin typeface="Arial Black" panose="020B0A040201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159866-3EFD-4624-B9C4-2A058D139E97}"/>
                  </a:ext>
                </a:extLst>
              </p:cNvPr>
              <p:cNvSpPr/>
              <p:nvPr/>
            </p:nvSpPr>
            <p:spPr>
              <a:xfrm>
                <a:off x="7101978" y="4342952"/>
                <a:ext cx="4662195" cy="8584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chemeClr val="tx1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4000" b="1" baseline="-25000">
                        <a:solidFill>
                          <a:schemeClr val="tx1"/>
                        </a:solidFill>
                      </a:rPr>
                      <m:t>i</m:t>
                    </m:r>
                  </m:oMath>
                </a14:m>
                <a:r>
                  <a:rPr lang="en-GB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= 54.52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159866-3EFD-4624-B9C4-2A058D139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978" y="4342952"/>
                <a:ext cx="4662195" cy="858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8E4D96-BA8D-4044-B451-68F8138CA393}"/>
                  </a:ext>
                </a:extLst>
              </p:cNvPr>
              <p:cNvSpPr/>
              <p:nvPr/>
            </p:nvSpPr>
            <p:spPr>
              <a:xfrm>
                <a:off x="4558614" y="4305748"/>
                <a:ext cx="2489136" cy="85848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N = 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>
                        <a:solidFill>
                          <a:schemeClr val="tx1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3200" b="1" baseline="-25000">
                        <a:solidFill>
                          <a:schemeClr val="tx1"/>
                        </a:solidFill>
                      </a:rPr>
                      <m:t>i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= 30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8E4D96-BA8D-4044-B451-68F8138CA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14" y="4305748"/>
                <a:ext cx="2489136" cy="858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035EFA-F7E6-42B9-B132-9C38EF8353A9}"/>
                  </a:ext>
                </a:extLst>
              </p:cNvPr>
              <p:cNvSpPr txBox="1"/>
              <p:nvPr/>
            </p:nvSpPr>
            <p:spPr>
              <a:xfrm>
                <a:off x="2819400" y="662208"/>
                <a:ext cx="9544359" cy="2118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GM = G =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Antilog (1/N 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  <a:sym typeface="Symbol" panose="05050102010706020507" pitchFamily="18" charset="2"/>
                  </a:rPr>
                  <a:t>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6000" b="1" kern="12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f</a:t>
                </a:r>
                <a:r>
                  <a:rPr lang="en-US" sz="6000" b="1" kern="1200" baseline="-250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6000" b="1" kern="12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𝒍𝒐𝒈𝒙</m:t>
                    </m:r>
                  </m:oMath>
                </a14:m>
                <a:r>
                  <a:rPr lang="en-US" sz="6000" b="1" kern="1200" baseline="-25000" dirty="0" err="1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)</a:t>
                </a:r>
                <a:endParaRPr lang="en-GB" sz="6000" b="1" dirty="0">
                  <a:solidFill>
                    <a:srgbClr val="7030A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035EFA-F7E6-42B9-B132-9C38EF835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62208"/>
                <a:ext cx="9544359" cy="2118722"/>
              </a:xfrm>
              <a:prstGeom prst="rect">
                <a:avLst/>
              </a:prstGeom>
              <a:blipFill>
                <a:blip r:embed="rId8"/>
                <a:stretch>
                  <a:fillRect l="-3898" t="-8069" b="-19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79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8" grpId="0" animBg="1"/>
      <p:bldP spid="78" grpId="1" animBg="1"/>
      <p:bldP spid="79" grpId="0" animBg="1"/>
      <p:bldP spid="79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80" grpId="0" animBg="1"/>
      <p:bldP spid="83" grpId="0" animBg="1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59785-AB88-4B70-9B44-4D82031F27F4}"/>
              </a:ext>
            </a:extLst>
          </p:cNvPr>
          <p:cNvGrpSpPr/>
          <p:nvPr/>
        </p:nvGrpSpPr>
        <p:grpSpPr>
          <a:xfrm>
            <a:off x="3347581" y="914400"/>
            <a:ext cx="1692586" cy="707886"/>
            <a:chOff x="-1" y="1576461"/>
            <a:chExt cx="3505199" cy="1124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67392A-1267-48B3-9F75-95CF74220BB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93A717-8F3E-48C0-9BF4-DA38EC5346C0}"/>
                </a:ext>
              </a:extLst>
            </p:cNvPr>
            <p:cNvSpPr txBox="1"/>
            <p:nvPr/>
          </p:nvSpPr>
          <p:spPr>
            <a:xfrm>
              <a:off x="520260" y="1576461"/>
              <a:ext cx="2496832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38CE2C-4433-4F56-B089-25823496B761}"/>
              </a:ext>
            </a:extLst>
          </p:cNvPr>
          <p:cNvGrpSpPr/>
          <p:nvPr/>
        </p:nvGrpSpPr>
        <p:grpSpPr>
          <a:xfrm>
            <a:off x="3334518" y="1447800"/>
            <a:ext cx="1692588" cy="707886"/>
            <a:chOff x="-1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0D2FF-63C5-4451-AC78-4605D3F3284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45D667-4A56-49D8-AF34-4D8BB7ED0AA7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397B14-DDE2-4B71-B6EE-0E64C729D61E}"/>
              </a:ext>
            </a:extLst>
          </p:cNvPr>
          <p:cNvGrpSpPr/>
          <p:nvPr/>
        </p:nvGrpSpPr>
        <p:grpSpPr>
          <a:xfrm>
            <a:off x="3324027" y="1981200"/>
            <a:ext cx="1703080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FBDB6-F5D8-429F-8055-910EC9559965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4CC8DB-D3AA-40AD-A5A0-B9044EAE2CC7}"/>
                </a:ext>
              </a:extLst>
            </p:cNvPr>
            <p:cNvSpPr txBox="1"/>
            <p:nvPr/>
          </p:nvSpPr>
          <p:spPr>
            <a:xfrm>
              <a:off x="489722" y="1491194"/>
              <a:ext cx="2496834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49CB4F-5937-462E-9243-7DAF136783AD}"/>
              </a:ext>
            </a:extLst>
          </p:cNvPr>
          <p:cNvGrpSpPr/>
          <p:nvPr/>
        </p:nvGrpSpPr>
        <p:grpSpPr>
          <a:xfrm>
            <a:off x="3334518" y="2514600"/>
            <a:ext cx="1679527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24E0CC-E127-47D5-94EF-2E0145D973FF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9C32-6A9A-4008-912B-9547EDEB3D7E}"/>
                </a:ext>
              </a:extLst>
            </p:cNvPr>
            <p:cNvSpPr txBox="1"/>
            <p:nvPr/>
          </p:nvSpPr>
          <p:spPr>
            <a:xfrm>
              <a:off x="489723" y="1491194"/>
              <a:ext cx="2496832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1B1F34-42BD-46C7-889F-C0D3E0FAD4A2}"/>
              </a:ext>
            </a:extLst>
          </p:cNvPr>
          <p:cNvGrpSpPr/>
          <p:nvPr/>
        </p:nvGrpSpPr>
        <p:grpSpPr>
          <a:xfrm>
            <a:off x="3324026" y="3115521"/>
            <a:ext cx="1690019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125DCF-8C15-4485-9AF8-1536FC474DC4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5CFCB65-DDA9-4DF0-9FAA-80DF7F52AF35}"/>
                </a:ext>
              </a:extLst>
            </p:cNvPr>
            <p:cNvSpPr txBox="1"/>
            <p:nvPr/>
          </p:nvSpPr>
          <p:spPr>
            <a:xfrm>
              <a:off x="489723" y="1491194"/>
              <a:ext cx="2496833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85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5093371" y="841439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5094440" y="1395267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5028732" y="3161093"/>
            <a:ext cx="1949562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5058888" y="2577844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5061672" y="2013391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/>
              <p:nvPr/>
            </p:nvSpPr>
            <p:spPr>
              <a:xfrm>
                <a:off x="9653264" y="323995"/>
                <a:ext cx="2033849" cy="5657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m:t>logx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m:t>i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264" y="323995"/>
                <a:ext cx="2033849" cy="565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48D00E9-72E0-4B69-A5FC-32C0AA8D1130}"/>
              </a:ext>
            </a:extLst>
          </p:cNvPr>
          <p:cNvSpPr/>
          <p:nvPr/>
        </p:nvSpPr>
        <p:spPr>
          <a:xfrm>
            <a:off x="9675807" y="1465604"/>
            <a:ext cx="2018312" cy="5657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8.70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2FE7E7-75E9-4758-97AF-BA605440B82E}"/>
              </a:ext>
            </a:extLst>
          </p:cNvPr>
          <p:cNvSpPr/>
          <p:nvPr/>
        </p:nvSpPr>
        <p:spPr>
          <a:xfrm>
            <a:off x="9653264" y="2030542"/>
            <a:ext cx="2026080" cy="56574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21.72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630071-9430-4778-B01D-918ADDB2DAFC}"/>
              </a:ext>
            </a:extLst>
          </p:cNvPr>
          <p:cNvSpPr/>
          <p:nvPr/>
        </p:nvSpPr>
        <p:spPr>
          <a:xfrm>
            <a:off x="9638947" y="2593113"/>
            <a:ext cx="2063003" cy="56574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7.52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AE594E-E9E3-458C-9999-6885A9E550D4}"/>
              </a:ext>
            </a:extLst>
          </p:cNvPr>
          <p:cNvSpPr/>
          <p:nvPr/>
        </p:nvSpPr>
        <p:spPr>
          <a:xfrm>
            <a:off x="9670264" y="3176809"/>
            <a:ext cx="2063006" cy="56574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9.65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F364BB-F5A4-4A2C-94B5-2CF5FEDDF0CB}"/>
              </a:ext>
            </a:extLst>
          </p:cNvPr>
          <p:cNvGrpSpPr/>
          <p:nvPr/>
        </p:nvGrpSpPr>
        <p:grpSpPr>
          <a:xfrm>
            <a:off x="3355344" y="250109"/>
            <a:ext cx="1692586" cy="707886"/>
            <a:chOff x="-1" y="1477312"/>
            <a:chExt cx="3505199" cy="112448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9501C74-F047-458E-9783-014B9A39D91E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/>
                <p:nvPr/>
              </p:nvSpPr>
              <p:spPr>
                <a:xfrm>
                  <a:off x="514399" y="1477312"/>
                  <a:ext cx="2496832" cy="11244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rgbClr val="FFC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  <a:latin typeface="Arial Black" panose="020B0A040201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  <a:latin typeface="Arial Black" panose="020B0A04020102020204" pitchFamily="34" charset="0"/>
                        </a:rPr>
                        <m:t>i</m:t>
                      </m:r>
                    </m:oMath>
                  </a14:m>
                  <a:endParaRPr lang="en-US" sz="4000" b="1" baseline="-25000" dirty="0">
                    <a:solidFill>
                      <a:srgbClr val="FFC000"/>
                    </a:solidFill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99" y="1477312"/>
                  <a:ext cx="2496832" cy="11244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5093371" y="304800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71" y="304800"/>
                <a:ext cx="1950985" cy="543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DDC2F0ED-0BAD-4910-A114-68CA501DA861}"/>
              </a:ext>
            </a:extLst>
          </p:cNvPr>
          <p:cNvSpPr/>
          <p:nvPr/>
        </p:nvSpPr>
        <p:spPr>
          <a:xfrm>
            <a:off x="9668800" y="902231"/>
            <a:ext cx="2018313" cy="56574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4.95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3AE554-0AD5-4680-8427-378B5245F59D}"/>
              </a:ext>
            </a:extLst>
          </p:cNvPr>
          <p:cNvGrpSpPr/>
          <p:nvPr/>
        </p:nvGrpSpPr>
        <p:grpSpPr>
          <a:xfrm>
            <a:off x="3111249" y="3703338"/>
            <a:ext cx="1902796" cy="707886"/>
            <a:chOff x="503796" y="1433356"/>
            <a:chExt cx="3085023" cy="110623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147280-D83E-45BB-97FD-7EEFFFC90D45}"/>
                </a:ext>
              </a:extLst>
            </p:cNvPr>
            <p:cNvSpPr/>
            <p:nvPr/>
          </p:nvSpPr>
          <p:spPr>
            <a:xfrm>
              <a:off x="835029" y="1581755"/>
              <a:ext cx="2690160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10FD08B-BB6C-487B-A07D-4421764004EE}"/>
                </a:ext>
              </a:extLst>
            </p:cNvPr>
            <p:cNvSpPr txBox="1"/>
            <p:nvPr/>
          </p:nvSpPr>
          <p:spPr>
            <a:xfrm>
              <a:off x="503796" y="1433356"/>
              <a:ext cx="3085023" cy="110623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95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3F62CFB-9A24-4BE3-94C2-F406CABC3005}"/>
              </a:ext>
            </a:extLst>
          </p:cNvPr>
          <p:cNvSpPr/>
          <p:nvPr/>
        </p:nvSpPr>
        <p:spPr>
          <a:xfrm>
            <a:off x="5060309" y="3736031"/>
            <a:ext cx="1949563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9486C67-90A3-47B2-BBD6-38756864E344}"/>
              </a:ext>
            </a:extLst>
          </p:cNvPr>
          <p:cNvSpPr/>
          <p:nvPr/>
        </p:nvSpPr>
        <p:spPr>
          <a:xfrm>
            <a:off x="9678312" y="3760511"/>
            <a:ext cx="2056488" cy="582889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1.98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84966FE-AD38-4C59-B35F-BE43072F2A00}"/>
              </a:ext>
            </a:extLst>
          </p:cNvPr>
          <p:cNvGrpSpPr/>
          <p:nvPr/>
        </p:nvGrpSpPr>
        <p:grpSpPr>
          <a:xfrm>
            <a:off x="562303" y="1381702"/>
            <a:ext cx="2739752" cy="791946"/>
            <a:chOff x="-2" y="1600199"/>
            <a:chExt cx="3635456" cy="1127386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0861498-3C6A-4CC7-8FAB-A10239167F50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B785CF-C251-40C9-841F-12EC9077A75E}"/>
                </a:ext>
              </a:extLst>
            </p:cNvPr>
            <p:cNvSpPr txBox="1"/>
            <p:nvPr/>
          </p:nvSpPr>
          <p:spPr>
            <a:xfrm>
              <a:off x="-2" y="1719864"/>
              <a:ext cx="3635456" cy="10077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50-60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0AFE44-8B59-4A3D-86FC-9DDD32A3488D}"/>
              </a:ext>
            </a:extLst>
          </p:cNvPr>
          <p:cNvGrpSpPr/>
          <p:nvPr/>
        </p:nvGrpSpPr>
        <p:grpSpPr>
          <a:xfrm>
            <a:off x="568014" y="1939465"/>
            <a:ext cx="2681211" cy="707886"/>
            <a:chOff x="10051" y="1491194"/>
            <a:chExt cx="3535860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B361DA-6AEF-43C5-8DE4-073A59304991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A42B48-2468-4E31-9B5D-5D52507B9F1A}"/>
                </a:ext>
              </a:extLst>
            </p:cNvPr>
            <p:cNvSpPr txBox="1"/>
            <p:nvPr/>
          </p:nvSpPr>
          <p:spPr>
            <a:xfrm>
              <a:off x="10051" y="1491194"/>
              <a:ext cx="3535860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60-70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E6315E-3D16-4E69-9633-A1E6EEE71798}"/>
              </a:ext>
            </a:extLst>
          </p:cNvPr>
          <p:cNvGrpSpPr/>
          <p:nvPr/>
        </p:nvGrpSpPr>
        <p:grpSpPr>
          <a:xfrm>
            <a:off x="623504" y="3124200"/>
            <a:ext cx="2733923" cy="707886"/>
            <a:chOff x="19990" y="1491194"/>
            <a:chExt cx="3633237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444E122-E858-470C-8A60-B6D31B3EB31C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998486-E6D8-4AD2-93CC-AF4841F81091}"/>
                </a:ext>
              </a:extLst>
            </p:cNvPr>
            <p:cNvSpPr txBox="1"/>
            <p:nvPr/>
          </p:nvSpPr>
          <p:spPr>
            <a:xfrm>
              <a:off x="19990" y="1491194"/>
              <a:ext cx="3633237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80-90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1BDEEC-0F4E-4390-B7E8-31154398C5DD}"/>
              </a:ext>
            </a:extLst>
          </p:cNvPr>
          <p:cNvGrpSpPr/>
          <p:nvPr/>
        </p:nvGrpSpPr>
        <p:grpSpPr>
          <a:xfrm>
            <a:off x="548319" y="310290"/>
            <a:ext cx="2690835" cy="707886"/>
            <a:chOff x="-1" y="1576461"/>
            <a:chExt cx="350519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E05B66A-11D8-4C09-855D-ADB6FCB80C78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B3EEA4-3532-4A16-88E3-7529726C5CEA}"/>
                </a:ext>
              </a:extLst>
            </p:cNvPr>
            <p:cNvSpPr txBox="1"/>
            <p:nvPr/>
          </p:nvSpPr>
          <p:spPr>
            <a:xfrm>
              <a:off x="520261" y="1576461"/>
              <a:ext cx="2496832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C I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CD586E-805C-4787-884D-539CAB3B7FDA}"/>
              </a:ext>
            </a:extLst>
          </p:cNvPr>
          <p:cNvGrpSpPr/>
          <p:nvPr/>
        </p:nvGrpSpPr>
        <p:grpSpPr>
          <a:xfrm>
            <a:off x="617898" y="2514600"/>
            <a:ext cx="2621203" cy="707886"/>
            <a:chOff x="1772928" y="2543575"/>
            <a:chExt cx="2621203" cy="70788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2EC1BBC-FD48-4109-A82C-671F9C503538}"/>
                </a:ext>
              </a:extLst>
            </p:cNvPr>
            <p:cNvSpPr/>
            <p:nvPr/>
          </p:nvSpPr>
          <p:spPr>
            <a:xfrm>
              <a:off x="1772928" y="2598360"/>
              <a:ext cx="2621203" cy="6049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04FA04-6E50-4684-B959-006F798817A2}"/>
                </a:ext>
              </a:extLst>
            </p:cNvPr>
            <p:cNvSpPr txBox="1"/>
            <p:nvPr/>
          </p:nvSpPr>
          <p:spPr>
            <a:xfrm>
              <a:off x="1796269" y="2543575"/>
              <a:ext cx="2523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70-80</a:t>
              </a: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39DFB81-BAE6-4030-9ABA-091C285A3230}"/>
              </a:ext>
            </a:extLst>
          </p:cNvPr>
          <p:cNvSpPr/>
          <p:nvPr/>
        </p:nvSpPr>
        <p:spPr>
          <a:xfrm>
            <a:off x="7143531" y="971182"/>
            <a:ext cx="2506698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1.65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A8ED2DB-9CF8-4CD5-8DB5-2F02D3BC9D75}"/>
              </a:ext>
            </a:extLst>
          </p:cNvPr>
          <p:cNvSpPr/>
          <p:nvPr/>
        </p:nvSpPr>
        <p:spPr>
          <a:xfrm>
            <a:off x="7107147" y="1597381"/>
            <a:ext cx="2506697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1.74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ADC4DA2-8574-4A90-ABF5-1CD99123A130}"/>
              </a:ext>
            </a:extLst>
          </p:cNvPr>
          <p:cNvSpPr/>
          <p:nvPr/>
        </p:nvSpPr>
        <p:spPr>
          <a:xfrm>
            <a:off x="7167885" y="3279153"/>
            <a:ext cx="2504869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1.93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A23F11C-E522-49A5-93B5-1A39E9B11764}"/>
              </a:ext>
            </a:extLst>
          </p:cNvPr>
          <p:cNvSpPr/>
          <p:nvPr/>
        </p:nvSpPr>
        <p:spPr>
          <a:xfrm>
            <a:off x="7143548" y="2684610"/>
            <a:ext cx="2506697" cy="55382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1.88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8F898E-074A-4C59-9492-F5E53D4E152C}"/>
              </a:ext>
            </a:extLst>
          </p:cNvPr>
          <p:cNvSpPr/>
          <p:nvPr/>
        </p:nvSpPr>
        <p:spPr>
          <a:xfrm>
            <a:off x="7144599" y="2058410"/>
            <a:ext cx="2503860" cy="542597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1.81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5299FD-D83A-40AC-B988-E73552AB89F7}"/>
                  </a:ext>
                </a:extLst>
              </p:cNvPr>
              <p:cNvSpPr/>
              <p:nvPr/>
            </p:nvSpPr>
            <p:spPr>
              <a:xfrm>
                <a:off x="7132249" y="382182"/>
                <a:ext cx="2506698" cy="56099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Arial Black" panose="020B0A040201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Arial Black" panose="020B0A04020102020204" pitchFamily="34" charset="0"/>
                        </a:rPr>
                        <m:t>ogx</m:t>
                      </m:r>
                      <m:r>
                        <m:rPr>
                          <m:nor/>
                        </m:rPr>
                        <a:rPr lang="en-US" sz="4000" b="1" baseline="-25000">
                          <a:latin typeface="Arial Black" panose="020B0A04020102020204" pitchFamily="34" charset="0"/>
                        </a:rPr>
                        <m:t>i</m:t>
                      </m:r>
                    </m:oMath>
                  </m:oMathPara>
                </a14:m>
                <a:endParaRPr lang="en-US" sz="4000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5299FD-D83A-40AC-B988-E73552AB8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249" y="382182"/>
                <a:ext cx="2506698" cy="560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AE5DE56A-4D0C-4306-B013-85046499AAD2}"/>
              </a:ext>
            </a:extLst>
          </p:cNvPr>
          <p:cNvGrpSpPr/>
          <p:nvPr/>
        </p:nvGrpSpPr>
        <p:grpSpPr>
          <a:xfrm>
            <a:off x="228600" y="872665"/>
            <a:ext cx="3134760" cy="707886"/>
            <a:chOff x="-424246" y="1576461"/>
            <a:chExt cx="415960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A2F08D-AC3E-4475-BB8C-A892A37EC28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D5A8AFF-71C1-462F-9005-826843F60A1C}"/>
                </a:ext>
              </a:extLst>
            </p:cNvPr>
            <p:cNvSpPr txBox="1"/>
            <p:nvPr/>
          </p:nvSpPr>
          <p:spPr>
            <a:xfrm>
              <a:off x="-424246" y="1576461"/>
              <a:ext cx="4159609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40-50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E6D326-C67B-4EBF-8178-B048A6555A6A}"/>
              </a:ext>
            </a:extLst>
          </p:cNvPr>
          <p:cNvGrpSpPr/>
          <p:nvPr/>
        </p:nvGrpSpPr>
        <p:grpSpPr>
          <a:xfrm>
            <a:off x="568889" y="3781606"/>
            <a:ext cx="2690835" cy="707886"/>
            <a:chOff x="-1" y="1590612"/>
            <a:chExt cx="350519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B2F5F6E-6FFB-4BAB-A980-3866B9F0A8A2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3832662-57BB-463B-BB5B-BCA466484318}"/>
                </a:ext>
              </a:extLst>
            </p:cNvPr>
            <p:cNvSpPr txBox="1"/>
            <p:nvPr/>
          </p:nvSpPr>
          <p:spPr>
            <a:xfrm>
              <a:off x="57163" y="1590612"/>
              <a:ext cx="3375305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90-100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E6FE83-6896-4271-8CA2-E59A3539EB84}"/>
              </a:ext>
            </a:extLst>
          </p:cNvPr>
          <p:cNvGrpSpPr/>
          <p:nvPr/>
        </p:nvGrpSpPr>
        <p:grpSpPr>
          <a:xfrm>
            <a:off x="7101978" y="3760505"/>
            <a:ext cx="2591118" cy="707886"/>
            <a:chOff x="8721398" y="6739015"/>
            <a:chExt cx="2016690" cy="70788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3ED1EA-37D2-4DC2-8E13-037CA253A305}"/>
                </a:ext>
              </a:extLst>
            </p:cNvPr>
            <p:cNvSpPr/>
            <p:nvPr/>
          </p:nvSpPr>
          <p:spPr>
            <a:xfrm>
              <a:off x="8721398" y="6779076"/>
              <a:ext cx="2016690" cy="55382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2147DB-4B10-42B3-B3C8-60D012B108A1}"/>
                </a:ext>
              </a:extLst>
            </p:cNvPr>
            <p:cNvSpPr txBox="1"/>
            <p:nvPr/>
          </p:nvSpPr>
          <p:spPr>
            <a:xfrm>
              <a:off x="8773651" y="6739015"/>
              <a:ext cx="18685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 Black" panose="020B0A04020102020204" pitchFamily="34" charset="0"/>
                </a:rPr>
                <a:t>1.98</a:t>
              </a:r>
              <a:endParaRPr lang="en-GB" sz="4000" b="1" dirty="0">
                <a:latin typeface="Arial Black" panose="020B0A040201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159866-3EFD-4624-B9C4-2A058D139E97}"/>
                  </a:ext>
                </a:extLst>
              </p:cNvPr>
              <p:cNvSpPr/>
              <p:nvPr/>
            </p:nvSpPr>
            <p:spPr>
              <a:xfrm>
                <a:off x="7101978" y="4342952"/>
                <a:ext cx="4662195" cy="8584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chemeClr val="tx1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4000" b="1" baseline="-25000">
                        <a:solidFill>
                          <a:schemeClr val="tx1"/>
                        </a:solidFill>
                      </a:rPr>
                      <m:t>i</m:t>
                    </m:r>
                  </m:oMath>
                </a14:m>
                <a:r>
                  <a:rPr lang="en-GB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= 54.52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159866-3EFD-4624-B9C4-2A058D139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978" y="4342952"/>
                <a:ext cx="4662195" cy="858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8E4D96-BA8D-4044-B451-68F8138CA393}"/>
                  </a:ext>
                </a:extLst>
              </p:cNvPr>
              <p:cNvSpPr/>
              <p:nvPr/>
            </p:nvSpPr>
            <p:spPr>
              <a:xfrm>
                <a:off x="4558614" y="4305748"/>
                <a:ext cx="2489136" cy="85848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N = 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>
                        <a:solidFill>
                          <a:schemeClr val="tx1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3200" b="1" baseline="-25000">
                        <a:solidFill>
                          <a:schemeClr val="tx1"/>
                        </a:solidFill>
                      </a:rPr>
                      <m:t>i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= 30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8E4D96-BA8D-4044-B451-68F8138CA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14" y="4305748"/>
                <a:ext cx="2489136" cy="858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6DBA396-D16E-4E43-B7FC-0BAC5E988746}"/>
                  </a:ext>
                </a:extLst>
              </p:cNvPr>
              <p:cNvSpPr txBox="1"/>
              <p:nvPr/>
            </p:nvSpPr>
            <p:spPr>
              <a:xfrm>
                <a:off x="2553053" y="248134"/>
                <a:ext cx="12297573" cy="716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GM = G = Antilog (1/N </a:t>
                </a:r>
                <a:r>
                  <a:rPr lang="en-US" sz="4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  <a:sym typeface="Symbol" panose="05050102010706020507" pitchFamily="18" charset="2"/>
                  </a:rPr>
                  <a:t></a:t>
                </a:r>
                <a:r>
                  <a:rPr lang="en-US" sz="4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kern="12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f</a:t>
                </a:r>
                <a:r>
                  <a:rPr lang="en-US" sz="4000" b="1" kern="1200" baseline="-250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4000" b="1" kern="1200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𝒍𝒐𝒈𝒙</m:t>
                    </m:r>
                  </m:oMath>
                </a14:m>
                <a:r>
                  <a:rPr lang="en-US" sz="4000" b="1" kern="1200" baseline="-25000" dirty="0" err="1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r>
                  <a:rPr lang="en-US" sz="4000" b="1" dirty="0">
                    <a:solidFill>
                      <a:srgbClr val="7030A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)</a:t>
                </a:r>
                <a:endParaRPr lang="en-GB" sz="4000" b="1" dirty="0">
                  <a:solidFill>
                    <a:srgbClr val="7030A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6DBA396-D16E-4E43-B7FC-0BAC5E98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53" y="248134"/>
                <a:ext cx="12297573" cy="716286"/>
              </a:xfrm>
              <a:prstGeom prst="rect">
                <a:avLst/>
              </a:prstGeom>
              <a:blipFill>
                <a:blip r:embed="rId9"/>
                <a:stretch>
                  <a:fillRect l="-1785" t="-17094" b="-36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93480B0-9925-48C3-A5A5-B4B5166F596B}"/>
              </a:ext>
            </a:extLst>
          </p:cNvPr>
          <p:cNvSpPr txBox="1"/>
          <p:nvPr/>
        </p:nvSpPr>
        <p:spPr>
          <a:xfrm>
            <a:off x="4469795" y="947496"/>
            <a:ext cx="578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=Antilog(</a:t>
            </a:r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1/30 x 54.52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  <a:endParaRPr lang="en-GB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7714D-284F-49DB-B8AA-AF720B948FE9}"/>
              </a:ext>
            </a:extLst>
          </p:cNvPr>
          <p:cNvSpPr txBox="1"/>
          <p:nvPr/>
        </p:nvSpPr>
        <p:spPr>
          <a:xfrm>
            <a:off x="4660640" y="1899467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Antilog </a:t>
            </a:r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(1.82)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2B572-5407-43E2-933B-64F68D4200B4}"/>
              </a:ext>
            </a:extLst>
          </p:cNvPr>
          <p:cNvSpPr txBox="1"/>
          <p:nvPr/>
        </p:nvSpPr>
        <p:spPr>
          <a:xfrm>
            <a:off x="5923570" y="3007120"/>
            <a:ext cx="5354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=65.66 (</a:t>
            </a:r>
            <a:r>
              <a:rPr lang="en-US" sz="6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প্রায়</a:t>
            </a:r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en-GB" sz="6000" dirty="0"/>
          </a:p>
          <a:p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65418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/>
      <p:bldP spid="61" grpId="1" animBg="1"/>
      <p:bldP spid="62" grpId="1" animBg="1"/>
      <p:bldP spid="63" grpId="1" animBg="1"/>
      <p:bldP spid="64" grpId="1" animBg="1"/>
      <p:bldP spid="65" grpId="1" animBg="1"/>
      <p:bldP spid="66" grpId="1" animBg="1"/>
      <p:bldP spid="67" grpId="1" animBg="1"/>
      <p:bldP spid="68" grpId="1" animBg="1"/>
      <p:bldP spid="69" grpId="1" animBg="1"/>
      <p:bldP spid="73" grpId="1" animBg="1"/>
      <p:bldP spid="74" grpId="1" animBg="1"/>
      <p:bldP spid="78" grpId="1" animBg="1"/>
      <p:bldP spid="79" grpId="1" animBg="1"/>
      <p:bldP spid="124" grpId="1" animBg="1"/>
      <p:bldP spid="125" grpId="1" animBg="1"/>
      <p:bldP spid="126" grpId="1" animBg="1"/>
      <p:bldP spid="127" grpId="1" animBg="1"/>
      <p:bldP spid="128" grpId="1" animBg="1"/>
      <p:bldP spid="129" grpId="1" animBg="1"/>
      <p:bldP spid="80" grpId="0" animBg="1"/>
      <p:bldP spid="83" grpId="0" animBg="1"/>
      <p:bldP spid="8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70502-EB84-4370-A5EB-61989E4D2AFC}"/>
              </a:ext>
            </a:extLst>
          </p:cNvPr>
          <p:cNvSpPr txBox="1"/>
          <p:nvPr/>
        </p:nvSpPr>
        <p:spPr>
          <a:xfrm>
            <a:off x="2514600" y="1545980"/>
            <a:ext cx="5417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rgbClr val="002060"/>
                </a:solidFill>
              </a:rPr>
              <a:t>কখন</a:t>
            </a:r>
            <a:r>
              <a:rPr lang="en-US" sz="3600" b="1" dirty="0">
                <a:solidFill>
                  <a:srgbClr val="002060"/>
                </a:solidFill>
              </a:rPr>
              <a:t> জ্যামিতিক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নির্ণয়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যায়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না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802D-A683-4990-95DF-084C5923C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92" y="786397"/>
            <a:ext cx="4372351" cy="3695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7D3E2-7880-461D-AA86-B7BDCCAB1F06}"/>
              </a:ext>
            </a:extLst>
          </p:cNvPr>
          <p:cNvSpPr txBox="1"/>
          <p:nvPr/>
        </p:nvSpPr>
        <p:spPr>
          <a:xfrm>
            <a:off x="3429000" y="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DF0B48"/>
                </a:solidFill>
              </a:rPr>
              <a:t>জোড়ায়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কাজ</a:t>
            </a:r>
            <a:r>
              <a:rPr lang="en-US" sz="6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D53AD-BABD-4201-86A1-528B5D476A42}"/>
              </a:ext>
            </a:extLst>
          </p:cNvPr>
          <p:cNvSpPr txBox="1"/>
          <p:nvPr/>
        </p:nvSpPr>
        <p:spPr>
          <a:xfrm>
            <a:off x="2424534" y="2746309"/>
            <a:ext cx="5417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7030A0"/>
                </a:solidFill>
              </a:rPr>
              <a:t>১। </a:t>
            </a:r>
            <a:r>
              <a:rPr lang="en-US" sz="3600" b="1" dirty="0" err="1">
                <a:solidFill>
                  <a:srgbClr val="7030A0"/>
                </a:solidFill>
              </a:rPr>
              <a:t>কোন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তথ্য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সারির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একটি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মান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শূণ্য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হলে</a:t>
            </a:r>
            <a:r>
              <a:rPr lang="en-US" sz="3600" b="1" dirty="0">
                <a:solidFill>
                  <a:srgbClr val="7030A0"/>
                </a:solidFill>
              </a:rPr>
              <a:t> জ্যামিতিক </a:t>
            </a:r>
            <a:r>
              <a:rPr lang="en-US" sz="3600" b="1" dirty="0" err="1">
                <a:solidFill>
                  <a:srgbClr val="7030A0"/>
                </a:solidFill>
              </a:rPr>
              <a:t>গড়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নির্ণয়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করা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যায়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না</a:t>
            </a:r>
            <a:r>
              <a:rPr lang="en-US" sz="3600" b="1" dirty="0">
                <a:solidFill>
                  <a:srgbClr val="7030A0"/>
                </a:solidFill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0FD25F-A012-4714-AA9B-7D2585CCFAB6}"/>
              </a:ext>
            </a:extLst>
          </p:cNvPr>
          <p:cNvSpPr txBox="1"/>
          <p:nvPr/>
        </p:nvSpPr>
        <p:spPr>
          <a:xfrm>
            <a:off x="2514600" y="4668594"/>
            <a:ext cx="9326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2060"/>
                </a:solidFill>
              </a:rPr>
              <a:t>২। </a:t>
            </a:r>
            <a:r>
              <a:rPr lang="en-US" sz="3600" b="1" dirty="0" err="1">
                <a:solidFill>
                  <a:srgbClr val="002060"/>
                </a:solidFill>
              </a:rPr>
              <a:t>আর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কোন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সারির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মান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ঋণাত্মক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হলে</a:t>
            </a:r>
            <a:r>
              <a:rPr lang="en-US" sz="3600" b="1" dirty="0">
                <a:solidFill>
                  <a:srgbClr val="002060"/>
                </a:solidFill>
              </a:rPr>
              <a:t>  জ্যামিতিক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নির্ণয়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যায়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না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946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" y="1858603"/>
            <a:ext cx="12191996" cy="188636"/>
          </a:xfrm>
          <a:prstGeom prst="rect">
            <a:avLst/>
          </a:prstGeom>
          <a:solidFill>
            <a:srgbClr val="B01513"/>
          </a:solidFill>
          <a:ln w="19046" cap="rnd">
            <a:solidFill>
              <a:srgbClr val="800C0B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dirty="0">
                <a:solidFill>
                  <a:srgbClr val="FFFFFF"/>
                </a:solidFill>
                <a:latin typeface="Century Gothic"/>
                <a:ea typeface=""/>
                <a:cs typeface=""/>
              </a:rPr>
              <a:t>                                                                                                                                </a:t>
            </a:r>
          </a:p>
        </p:txBody>
      </p:sp>
      <p:sp>
        <p:nvSpPr>
          <p:cNvPr id="99" name="TextBox 116"/>
          <p:cNvSpPr txBox="1"/>
          <p:nvPr/>
        </p:nvSpPr>
        <p:spPr>
          <a:xfrm>
            <a:off x="12179968" y="5264054"/>
            <a:ext cx="6164550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dirty="0" err="1">
                <a:solidFill>
                  <a:srgbClr val="00B0F0"/>
                </a:solidFill>
                <a:latin typeface="Century Gothic"/>
                <a:ea typeface=""/>
                <a:cs typeface=""/>
              </a:rPr>
              <a:t>মোহাম্মদ</a:t>
            </a:r>
            <a:r>
              <a:rPr lang="en-US" sz="3000" b="1" dirty="0">
                <a:solidFill>
                  <a:srgbClr val="00B0F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Century Gothic"/>
                <a:ea typeface=""/>
                <a:cs typeface=""/>
              </a:rPr>
              <a:t>নঈমউদ্দীন</a:t>
            </a:r>
            <a:r>
              <a:rPr lang="en-US" sz="3000" b="1" dirty="0">
                <a:solidFill>
                  <a:srgbClr val="00B0F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Century Gothic"/>
                <a:ea typeface=""/>
                <a:cs typeface=""/>
              </a:rPr>
              <a:t>হাসান</a:t>
            </a:r>
            <a:r>
              <a:rPr lang="en-US" sz="3000" b="1" dirty="0">
                <a:solidFill>
                  <a:srgbClr val="00B0F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Century Gothic"/>
                <a:ea typeface=""/>
                <a:cs typeface=""/>
              </a:rPr>
              <a:t>তিবরিজী</a:t>
            </a:r>
            <a:endParaRPr lang="en-US" sz="3000" b="1" dirty="0">
              <a:solidFill>
                <a:srgbClr val="00B0F0"/>
              </a:solidFill>
              <a:latin typeface="Century Gothic"/>
              <a:ea typeface=""/>
              <a:cs typeface=""/>
            </a:endParaRPr>
          </a:p>
        </p:txBody>
      </p:sp>
      <p:sp>
        <p:nvSpPr>
          <p:cNvPr id="100" name="TextBox 117"/>
          <p:cNvSpPr txBox="1"/>
          <p:nvPr/>
        </p:nvSpPr>
        <p:spPr>
          <a:xfrm>
            <a:off x="12196011" y="5791200"/>
            <a:ext cx="5638803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সহকারী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অধ্যাপক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, পরিসংখ্যান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বিভাগ</a:t>
            </a:r>
            <a:endParaRPr lang="en-GB" sz="2400" b="1" dirty="0">
              <a:solidFill>
                <a:srgbClr val="FFC000"/>
              </a:solidFill>
              <a:latin typeface="Century Gothic"/>
              <a:ea typeface=""/>
              <a:cs typeface=""/>
            </a:endParaRPr>
          </a:p>
        </p:txBody>
      </p:sp>
      <p:sp>
        <p:nvSpPr>
          <p:cNvPr id="101" name="TextBox 118"/>
          <p:cNvSpPr txBox="1"/>
          <p:nvPr/>
        </p:nvSpPr>
        <p:spPr>
          <a:xfrm>
            <a:off x="3048000" y="381001"/>
            <a:ext cx="6553200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ফতেয়াবাদ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সিটি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কর্পোরেশন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ডিগ্রি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কলেজ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চট্টগ্রাম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।</a:t>
            </a:r>
            <a:endParaRPr lang="en-GB" sz="3600" b="1" dirty="0">
              <a:solidFill>
                <a:srgbClr val="FFC000"/>
              </a:solidFill>
              <a:latin typeface="Century Gothic"/>
              <a:ea typeface=""/>
              <a:cs typeface="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DA78842-303F-45AA-9F82-83DFD34D0810}"/>
              </a:ext>
            </a:extLst>
          </p:cNvPr>
          <p:cNvGrpSpPr/>
          <p:nvPr/>
        </p:nvGrpSpPr>
        <p:grpSpPr>
          <a:xfrm>
            <a:off x="21684207" y="1582987"/>
            <a:ext cx="1237336" cy="3217026"/>
            <a:chOff x="6427946" y="2529141"/>
            <a:chExt cx="1237336" cy="3217026"/>
          </a:xfrm>
          <a:solidFill>
            <a:srgbClr val="00B0F0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D59B66D-BC04-4949-9AE8-DADEA75A1A8A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1BCEA4E-38EA-46DE-BA26-0ADFE34A37A8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11717F-D9B4-41C4-B1D7-FC0B16182D9A}"/>
                </a:ext>
              </a:extLst>
            </p:cNvPr>
            <p:cNvSpPr txBox="1"/>
            <p:nvPr/>
          </p:nvSpPr>
          <p:spPr>
            <a:xfrm>
              <a:off x="6591185" y="4618766"/>
              <a:ext cx="8439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‍গ</a:t>
              </a: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BC7368EC-6402-4E31-B235-0E2F5D6A2296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>
              <a:extLst>
                <a:ext uri="{FF2B5EF4-FFF2-40B4-BE49-F238E27FC236}">
                  <a16:creationId xmlns:a16="http://schemas.microsoft.com/office/drawing/2014/main" id="{DE2BBDBE-BC75-4715-85F2-8447D36E971B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>
              <a:extLst>
                <a:ext uri="{FF2B5EF4-FFF2-40B4-BE49-F238E27FC236}">
                  <a16:creationId xmlns:a16="http://schemas.microsoft.com/office/drawing/2014/main" id="{E2A41134-74B8-42D6-B833-D2FEF5D14FFB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>
              <a:extLst>
                <a:ext uri="{FF2B5EF4-FFF2-40B4-BE49-F238E27FC236}">
                  <a16:creationId xmlns:a16="http://schemas.microsoft.com/office/drawing/2014/main" id="{4C62269C-28B1-49DB-A28E-D8A61DD6FD69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>
              <a:extLst>
                <a:ext uri="{FF2B5EF4-FFF2-40B4-BE49-F238E27FC236}">
                  <a16:creationId xmlns:a16="http://schemas.microsoft.com/office/drawing/2014/main" id="{124D8B07-8C89-4C0F-B864-C188D742BFC5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>
              <a:extLst>
                <a:ext uri="{FF2B5EF4-FFF2-40B4-BE49-F238E27FC236}">
                  <a16:creationId xmlns:a16="http://schemas.microsoft.com/office/drawing/2014/main" id="{2BA386BE-DB31-4E1F-A0B0-17F88F2F8780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>
              <a:extLst>
                <a:ext uri="{FF2B5EF4-FFF2-40B4-BE49-F238E27FC236}">
                  <a16:creationId xmlns:a16="http://schemas.microsoft.com/office/drawing/2014/main" id="{630A2D2D-6DD1-4BC6-96C5-EA3A8371CA41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>
              <a:extLst>
                <a:ext uri="{FF2B5EF4-FFF2-40B4-BE49-F238E27FC236}">
                  <a16:creationId xmlns:a16="http://schemas.microsoft.com/office/drawing/2014/main" id="{0D893DE1-EB22-49EA-B2D5-6FB240BE2438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B0ACB13-E614-4EA3-AD57-B8D9CF043114}"/>
              </a:ext>
            </a:extLst>
          </p:cNvPr>
          <p:cNvGrpSpPr/>
          <p:nvPr/>
        </p:nvGrpSpPr>
        <p:grpSpPr>
          <a:xfrm>
            <a:off x="20103941" y="1598830"/>
            <a:ext cx="1237336" cy="3217026"/>
            <a:chOff x="6427946" y="2529141"/>
            <a:chExt cx="1237336" cy="3217026"/>
          </a:xfrm>
          <a:solidFill>
            <a:schemeClr val="accent6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6AFB083-00E9-4B6B-9A97-31AA7C2E0EA0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2E3CD09-ED69-4678-89E3-C8BAC67659E0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7C3DB40-A53A-4EF2-8410-F79829E2DB12}"/>
                </a:ext>
              </a:extLst>
            </p:cNvPr>
            <p:cNvSpPr txBox="1"/>
            <p:nvPr/>
          </p:nvSpPr>
          <p:spPr>
            <a:xfrm>
              <a:off x="6564779" y="4654341"/>
              <a:ext cx="8439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স্বা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5" name="Flowchart: Connector 134">
              <a:extLst>
                <a:ext uri="{FF2B5EF4-FFF2-40B4-BE49-F238E27FC236}">
                  <a16:creationId xmlns:a16="http://schemas.microsoft.com/office/drawing/2014/main" id="{7DB7DD8B-1687-489A-88FF-012AC8891A0E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>
              <a:extLst>
                <a:ext uri="{FF2B5EF4-FFF2-40B4-BE49-F238E27FC236}">
                  <a16:creationId xmlns:a16="http://schemas.microsoft.com/office/drawing/2014/main" id="{0D53024E-348B-4C21-8ED0-7BC1DB6CE066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36">
              <a:extLst>
                <a:ext uri="{FF2B5EF4-FFF2-40B4-BE49-F238E27FC236}">
                  <a16:creationId xmlns:a16="http://schemas.microsoft.com/office/drawing/2014/main" id="{A40BF89A-B2FB-4163-BDA2-4929043D7D92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37">
              <a:extLst>
                <a:ext uri="{FF2B5EF4-FFF2-40B4-BE49-F238E27FC236}">
                  <a16:creationId xmlns:a16="http://schemas.microsoft.com/office/drawing/2014/main" id="{ECC172EE-0F23-49A2-9801-786740FC4F82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38">
              <a:extLst>
                <a:ext uri="{FF2B5EF4-FFF2-40B4-BE49-F238E27FC236}">
                  <a16:creationId xmlns:a16="http://schemas.microsoft.com/office/drawing/2014/main" id="{CA7BABE9-5E49-4539-B180-8AA04592B2B3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>
              <a:extLst>
                <a:ext uri="{FF2B5EF4-FFF2-40B4-BE49-F238E27FC236}">
                  <a16:creationId xmlns:a16="http://schemas.microsoft.com/office/drawing/2014/main" id="{3D3B29A4-0755-4DB4-AD00-5445CF84CEDB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40">
              <a:extLst>
                <a:ext uri="{FF2B5EF4-FFF2-40B4-BE49-F238E27FC236}">
                  <a16:creationId xmlns:a16="http://schemas.microsoft.com/office/drawing/2014/main" id="{CFA7C35D-ECCF-4A11-85DC-4B40BE5DE06E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141">
              <a:extLst>
                <a:ext uri="{FF2B5EF4-FFF2-40B4-BE49-F238E27FC236}">
                  <a16:creationId xmlns:a16="http://schemas.microsoft.com/office/drawing/2014/main" id="{AB9209D6-4F95-4AFC-A35C-5A2DEE96C7E5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34476B3-C9F4-484C-9843-B126A38854C1}"/>
              </a:ext>
            </a:extLst>
          </p:cNvPr>
          <p:cNvGrpSpPr/>
          <p:nvPr/>
        </p:nvGrpSpPr>
        <p:grpSpPr>
          <a:xfrm>
            <a:off x="23278738" y="1579156"/>
            <a:ext cx="1237336" cy="3217026"/>
            <a:chOff x="6427946" y="2529141"/>
            <a:chExt cx="1237336" cy="3217026"/>
          </a:xfrm>
          <a:solidFill>
            <a:srgbClr val="7030A0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CC446B-E301-4267-9C4C-DF87CAE41F51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A2D278BA-45BB-47F4-8849-C3FEA0D28FA9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CFC39A8-F2DC-471A-B475-C9B8C86C65F7}"/>
                </a:ext>
              </a:extLst>
            </p:cNvPr>
            <p:cNvSpPr txBox="1"/>
            <p:nvPr/>
          </p:nvSpPr>
          <p:spPr>
            <a:xfrm>
              <a:off x="6624632" y="4654854"/>
              <a:ext cx="8439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‍ত</a:t>
              </a:r>
            </a:p>
          </p:txBody>
        </p:sp>
        <p:sp>
          <p:nvSpPr>
            <p:cNvPr id="159" name="Flowchart: Connector 158">
              <a:extLst>
                <a:ext uri="{FF2B5EF4-FFF2-40B4-BE49-F238E27FC236}">
                  <a16:creationId xmlns:a16="http://schemas.microsoft.com/office/drawing/2014/main" id="{2B88E962-EEA9-45C5-989F-EE11EA06D6CA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54C599A8-5C57-4FF1-8361-EE22BCF94D28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1A1BA385-DCB4-4175-B0E1-2286AA5F57F4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id="{D707C77F-CE3A-472F-AD96-397C569BF18A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162">
              <a:extLst>
                <a:ext uri="{FF2B5EF4-FFF2-40B4-BE49-F238E27FC236}">
                  <a16:creationId xmlns:a16="http://schemas.microsoft.com/office/drawing/2014/main" id="{735C1606-9CE0-492C-9788-C027E6EEAA0D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163">
              <a:extLst>
                <a:ext uri="{FF2B5EF4-FFF2-40B4-BE49-F238E27FC236}">
                  <a16:creationId xmlns:a16="http://schemas.microsoft.com/office/drawing/2014/main" id="{F93CA090-FD65-4AB4-B48D-BDAB05FA223C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164">
              <a:extLst>
                <a:ext uri="{FF2B5EF4-FFF2-40B4-BE49-F238E27FC236}">
                  <a16:creationId xmlns:a16="http://schemas.microsoft.com/office/drawing/2014/main" id="{D968645B-08DC-4139-9860-DBE4B6654D23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Connector 165">
              <a:extLst>
                <a:ext uri="{FF2B5EF4-FFF2-40B4-BE49-F238E27FC236}">
                  <a16:creationId xmlns:a16="http://schemas.microsoft.com/office/drawing/2014/main" id="{0BE96960-7B53-4B2E-A328-27A0C8EB9425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C4E4036-319B-4F6C-BB01-DFD4A3AA0919}"/>
              </a:ext>
            </a:extLst>
          </p:cNvPr>
          <p:cNvGrpSpPr/>
          <p:nvPr/>
        </p:nvGrpSpPr>
        <p:grpSpPr>
          <a:xfrm>
            <a:off x="18625722" y="1598830"/>
            <a:ext cx="1237336" cy="3217026"/>
            <a:chOff x="1899610" y="2369273"/>
            <a:chExt cx="1237336" cy="3217026"/>
          </a:xfrm>
          <a:solidFill>
            <a:schemeClr val="tx1"/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42B618E-0C99-469B-A94F-21C51904B522}"/>
                </a:ext>
              </a:extLst>
            </p:cNvPr>
            <p:cNvSpPr/>
            <p:nvPr/>
          </p:nvSpPr>
          <p:spPr>
            <a:xfrm>
              <a:off x="2145129" y="2369273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9AC2F639-A898-4958-AFCF-01DC47796CEC}"/>
                </a:ext>
              </a:extLst>
            </p:cNvPr>
            <p:cNvSpPr/>
            <p:nvPr/>
          </p:nvSpPr>
          <p:spPr>
            <a:xfrm rot="2579153">
              <a:off x="1899610" y="4419337"/>
              <a:ext cx="1237336" cy="1166962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7" name="Flowchart: Connector 146">
              <a:extLst>
                <a:ext uri="{FF2B5EF4-FFF2-40B4-BE49-F238E27FC236}">
                  <a16:creationId xmlns:a16="http://schemas.microsoft.com/office/drawing/2014/main" id="{A797D973-9D57-49FB-8FF8-67EB1126718D}"/>
                </a:ext>
              </a:extLst>
            </p:cNvPr>
            <p:cNvSpPr/>
            <p:nvPr/>
          </p:nvSpPr>
          <p:spPr>
            <a:xfrm>
              <a:off x="2413500" y="31383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147">
              <a:extLst>
                <a:ext uri="{FF2B5EF4-FFF2-40B4-BE49-F238E27FC236}">
                  <a16:creationId xmlns:a16="http://schemas.microsoft.com/office/drawing/2014/main" id="{5121CF6B-488C-4949-B621-BAF2BAFFBF61}"/>
                </a:ext>
              </a:extLst>
            </p:cNvPr>
            <p:cNvSpPr/>
            <p:nvPr/>
          </p:nvSpPr>
          <p:spPr>
            <a:xfrm>
              <a:off x="2413500" y="32907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148">
              <a:extLst>
                <a:ext uri="{FF2B5EF4-FFF2-40B4-BE49-F238E27FC236}">
                  <a16:creationId xmlns:a16="http://schemas.microsoft.com/office/drawing/2014/main" id="{9187F2F3-D861-4B18-8FA6-E804631F039B}"/>
                </a:ext>
              </a:extLst>
            </p:cNvPr>
            <p:cNvSpPr/>
            <p:nvPr/>
          </p:nvSpPr>
          <p:spPr>
            <a:xfrm>
              <a:off x="2413500" y="34431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149">
              <a:extLst>
                <a:ext uri="{FF2B5EF4-FFF2-40B4-BE49-F238E27FC236}">
                  <a16:creationId xmlns:a16="http://schemas.microsoft.com/office/drawing/2014/main" id="{EB33CB06-BE4F-484C-951B-FE9668B52EBF}"/>
                </a:ext>
              </a:extLst>
            </p:cNvPr>
            <p:cNvSpPr/>
            <p:nvPr/>
          </p:nvSpPr>
          <p:spPr>
            <a:xfrm>
              <a:off x="2413500" y="35955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39CFB6AC-ACAE-42E6-BFC4-FD67E6DEF270}"/>
                </a:ext>
              </a:extLst>
            </p:cNvPr>
            <p:cNvSpPr/>
            <p:nvPr/>
          </p:nvSpPr>
          <p:spPr>
            <a:xfrm>
              <a:off x="2413500" y="37479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id="{7A5D8A90-DC74-4290-B9D7-D3E70560EA82}"/>
                </a:ext>
              </a:extLst>
            </p:cNvPr>
            <p:cNvSpPr/>
            <p:nvPr/>
          </p:nvSpPr>
          <p:spPr>
            <a:xfrm>
              <a:off x="2413500" y="39003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152">
              <a:extLst>
                <a:ext uri="{FF2B5EF4-FFF2-40B4-BE49-F238E27FC236}">
                  <a16:creationId xmlns:a16="http://schemas.microsoft.com/office/drawing/2014/main" id="{BB630F06-131C-4AC7-9584-0EFDE9651B74}"/>
                </a:ext>
              </a:extLst>
            </p:cNvPr>
            <p:cNvSpPr/>
            <p:nvPr/>
          </p:nvSpPr>
          <p:spPr>
            <a:xfrm>
              <a:off x="2413500" y="40527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Connector 153">
              <a:extLst>
                <a:ext uri="{FF2B5EF4-FFF2-40B4-BE49-F238E27FC236}">
                  <a16:creationId xmlns:a16="http://schemas.microsoft.com/office/drawing/2014/main" id="{64C19B50-F090-4EBD-BD3B-15E8BA7B93F1}"/>
                </a:ext>
              </a:extLst>
            </p:cNvPr>
            <p:cNvSpPr/>
            <p:nvPr/>
          </p:nvSpPr>
          <p:spPr>
            <a:xfrm>
              <a:off x="2438400" y="4267200"/>
              <a:ext cx="118989" cy="142298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1DB91DB9-7292-45B3-9D51-696D57C34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62" t="21689" r="33281" b="53336"/>
            <a:stretch/>
          </p:blipFill>
          <p:spPr>
            <a:xfrm>
              <a:off x="2032431" y="4296467"/>
              <a:ext cx="998212" cy="104906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34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25 -2.59259E-6 L -1.20625 0.0060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57 -0.00139 L -0.69557 -0.00625 " pathEditMode="relative" rAng="0" ptsTypes="AA">
                                      <p:cBhvr>
                                        <p:cTn id="9" dur="1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39 0.0125 L -0.65039 0.0125 " pathEditMode="relative" rAng="0" ptsTypes="AA">
                                      <p:cBhvr>
                                        <p:cTn id="12" dur="1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36 -2.59259E-6 L -1.21836 -2.59259E-6 " pathEditMode="relative" rAng="0" ptsTypes="AA">
                                      <p:cBhvr>
                                        <p:cTn id="15" dur="1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93 2.22222E-6 L -1.2293 2.22222E-6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878 -4.81481E-6 L -1.22878 -4.81481E-6 " pathEditMode="relative" rAng="0" ptsTypes="AA">
                                      <p:cBhvr>
                                        <p:cTn id="21" dur="1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70502-EB84-4370-A5EB-61989E4D2AFC}"/>
              </a:ext>
            </a:extLst>
          </p:cNvPr>
          <p:cNvSpPr txBox="1"/>
          <p:nvPr/>
        </p:nvSpPr>
        <p:spPr>
          <a:xfrm>
            <a:off x="2317166" y="685800"/>
            <a:ext cx="75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rgbClr val="002060"/>
                </a:solidFill>
              </a:rPr>
              <a:t>কখন</a:t>
            </a:r>
            <a:r>
              <a:rPr lang="en-US" sz="3600" b="1" dirty="0">
                <a:solidFill>
                  <a:srgbClr val="002060"/>
                </a:solidFill>
              </a:rPr>
              <a:t> জ্যামিতিক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গাণিতিক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অপেক্ষা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শ্রেয়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802D-A683-4990-95DF-084C5923C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786398"/>
            <a:ext cx="2392643" cy="2022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2D53AD-BABD-4201-86A1-528B5D476A42}"/>
              </a:ext>
            </a:extLst>
          </p:cNvPr>
          <p:cNvSpPr txBox="1"/>
          <p:nvPr/>
        </p:nvSpPr>
        <p:spPr>
          <a:xfrm>
            <a:off x="942857" y="1470355"/>
            <a:ext cx="893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7030A0"/>
                </a:solidFill>
              </a:rPr>
              <a:t>১। </a:t>
            </a:r>
            <a:r>
              <a:rPr lang="en-US" sz="3600" b="1" dirty="0" err="1">
                <a:solidFill>
                  <a:srgbClr val="7030A0"/>
                </a:solidFill>
              </a:rPr>
              <a:t>তথ্যসারির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মানগুলো</a:t>
            </a:r>
            <a:r>
              <a:rPr lang="en-US" sz="3600" b="1" dirty="0">
                <a:solidFill>
                  <a:srgbClr val="7030A0"/>
                </a:solidFill>
              </a:rPr>
              <a:t> জ্যামিতিক </a:t>
            </a:r>
            <a:r>
              <a:rPr lang="en-US" sz="3600" b="1" dirty="0" err="1">
                <a:solidFill>
                  <a:srgbClr val="7030A0"/>
                </a:solidFill>
              </a:rPr>
              <a:t>প্রগমন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বা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ধারাভূক্ত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হলে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গাণিতিক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গড়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অপেক্ষা</a:t>
            </a:r>
            <a:r>
              <a:rPr lang="en-US" sz="3600" b="1" dirty="0">
                <a:solidFill>
                  <a:srgbClr val="7030A0"/>
                </a:solidFill>
              </a:rPr>
              <a:t> জ্যামিতিক </a:t>
            </a:r>
            <a:r>
              <a:rPr lang="en-US" sz="3600" b="1" dirty="0" err="1">
                <a:solidFill>
                  <a:srgbClr val="7030A0"/>
                </a:solidFill>
              </a:rPr>
              <a:t>গড়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শ্রেয়</a:t>
            </a:r>
            <a:r>
              <a:rPr lang="en-US" sz="3600" b="1" dirty="0">
                <a:solidFill>
                  <a:srgbClr val="7030A0"/>
                </a:solidFill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0FD25F-A012-4714-AA9B-7D2585CCFAB6}"/>
              </a:ext>
            </a:extLst>
          </p:cNvPr>
          <p:cNvSpPr txBox="1"/>
          <p:nvPr/>
        </p:nvSpPr>
        <p:spPr>
          <a:xfrm>
            <a:off x="2667000" y="2808908"/>
            <a:ext cx="9160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2060"/>
                </a:solidFill>
              </a:rPr>
              <a:t>২। </a:t>
            </a:r>
            <a:r>
              <a:rPr lang="en-US" sz="3600" b="1" dirty="0" err="1">
                <a:solidFill>
                  <a:srgbClr val="002060"/>
                </a:solidFill>
              </a:rPr>
              <a:t>চক্রবৃদ্ধি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সুদের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হার</a:t>
            </a:r>
            <a:r>
              <a:rPr lang="en-US" sz="3600" b="1" dirty="0">
                <a:solidFill>
                  <a:srgbClr val="002060"/>
                </a:solidFill>
              </a:rPr>
              <a:t> , </a:t>
            </a:r>
            <a:r>
              <a:rPr lang="en-US" sz="3600" b="1" dirty="0" err="1">
                <a:solidFill>
                  <a:srgbClr val="002060"/>
                </a:solidFill>
              </a:rPr>
              <a:t>জনসংখ্যার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অনুপাত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ইত্যাদি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সম্পর্কিত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তথ্যাবলীর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প্রকৃত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নির্ণয়ে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গাণিতিক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অপেক্ষা</a:t>
            </a:r>
            <a:r>
              <a:rPr lang="en-US" sz="3600" b="1" dirty="0">
                <a:solidFill>
                  <a:srgbClr val="002060"/>
                </a:solidFill>
              </a:rPr>
              <a:t> জ্যামিতিক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শ্রেয়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85DE3-3269-4E68-8AFA-AB7CE8972501}"/>
              </a:ext>
            </a:extLst>
          </p:cNvPr>
          <p:cNvSpPr txBox="1"/>
          <p:nvPr/>
        </p:nvSpPr>
        <p:spPr>
          <a:xfrm>
            <a:off x="2788233" y="4434551"/>
            <a:ext cx="9160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</a:rPr>
              <a:t>৩। </a:t>
            </a:r>
            <a:r>
              <a:rPr lang="en-US" sz="3600" b="1" dirty="0" err="1">
                <a:solidFill>
                  <a:srgbClr val="FF0000"/>
                </a:solidFill>
              </a:rPr>
              <a:t>যে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সকল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অনুপাত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শতকরায়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প্রকাশিত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হয়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</a:rPr>
              <a:t>যেমন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সূচক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সংখ্যা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নির্ণয়ে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গাণিতিক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গড়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অপেক্ষা</a:t>
            </a:r>
            <a:r>
              <a:rPr lang="en-US" sz="3600" b="1" dirty="0">
                <a:solidFill>
                  <a:srgbClr val="FF0000"/>
                </a:solidFill>
              </a:rPr>
              <a:t> জ্যামিতিক </a:t>
            </a:r>
            <a:r>
              <a:rPr lang="en-US" sz="3600" b="1" dirty="0" err="1">
                <a:solidFill>
                  <a:srgbClr val="FF0000"/>
                </a:solidFill>
              </a:rPr>
              <a:t>গড়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শ্রেয়</a:t>
            </a:r>
            <a:r>
              <a:rPr lang="en-US" sz="3600" b="1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518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70502-EB84-4370-A5EB-61989E4D2AFC}"/>
              </a:ext>
            </a:extLst>
          </p:cNvPr>
          <p:cNvSpPr txBox="1"/>
          <p:nvPr/>
        </p:nvSpPr>
        <p:spPr>
          <a:xfrm>
            <a:off x="5410200" y="2110627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নিচে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একটি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বিচ্ছিন্ন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নিবেশন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দেওয়া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হলো</a:t>
            </a:r>
            <a:r>
              <a:rPr lang="en-US" sz="4800" b="1" dirty="0">
                <a:solidFill>
                  <a:srgbClr val="002060"/>
                </a:solidFill>
              </a:rPr>
              <a:t>। </a:t>
            </a:r>
            <a:r>
              <a:rPr lang="en-US" sz="48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নিবেশনটির</a:t>
            </a:r>
            <a:r>
              <a:rPr lang="en-US" sz="4800" b="1" dirty="0">
                <a:solidFill>
                  <a:srgbClr val="002060"/>
                </a:solidFill>
              </a:rPr>
              <a:t> জ্যামিতিক </a:t>
            </a:r>
            <a:r>
              <a:rPr lang="en-US" sz="4800" b="1" dirty="0" err="1">
                <a:solidFill>
                  <a:srgbClr val="002060"/>
                </a:solidFill>
              </a:rPr>
              <a:t>গড়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নির্ণয়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কর</a:t>
            </a:r>
            <a:r>
              <a:rPr lang="en-US" sz="4800" b="1" dirty="0">
                <a:solidFill>
                  <a:srgbClr val="002060"/>
                </a:solidFill>
              </a:rPr>
              <a:t>।</a:t>
            </a:r>
          </a:p>
          <a:p>
            <a:r>
              <a:rPr lang="en-US" sz="4800" b="1" dirty="0">
                <a:solidFill>
                  <a:srgbClr val="002060"/>
                </a:solidFill>
              </a:rPr>
              <a:t>10, 12, 15, 20, 25, 32, 40, 45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B3430-232C-4EEB-961D-2EBAE4686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81" y="152934"/>
            <a:ext cx="3750519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C76B4B-2FD9-4230-BF3A-8520442065A5}"/>
              </a:ext>
            </a:extLst>
          </p:cNvPr>
          <p:cNvSpPr txBox="1"/>
          <p:nvPr/>
        </p:nvSpPr>
        <p:spPr>
          <a:xfrm>
            <a:off x="5410200" y="1043272"/>
            <a:ext cx="4976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দলীয়</a:t>
            </a:r>
            <a:r>
              <a:rPr lang="en-US" sz="6600" b="1" dirty="0"/>
              <a:t> </a:t>
            </a:r>
            <a:r>
              <a:rPr lang="en-US" sz="6600" b="1" dirty="0" err="1">
                <a:solidFill>
                  <a:srgbClr val="00B050"/>
                </a:solidFill>
              </a:rPr>
              <a:t>কাজ</a:t>
            </a:r>
            <a:r>
              <a:rPr lang="en-US" sz="6600" b="1" dirty="0">
                <a:solidFill>
                  <a:srgbClr val="00B050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9877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90448-8E1A-4C46-90F9-851A7C4C8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4191" r="-16216" b="-14191"/>
          <a:stretch/>
        </p:blipFill>
        <p:spPr>
          <a:xfrm>
            <a:off x="4114800" y="-337457"/>
            <a:ext cx="7162800" cy="358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45D62-7532-45E7-8147-4E2B2CB7F39F}"/>
              </a:ext>
            </a:extLst>
          </p:cNvPr>
          <p:cNvSpPr txBox="1"/>
          <p:nvPr/>
        </p:nvSpPr>
        <p:spPr>
          <a:xfrm>
            <a:off x="6705600" y="443023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</a:rPr>
              <a:t>বা</a:t>
            </a:r>
            <a:r>
              <a:rPr lang="en-US" sz="6000" b="1" dirty="0" err="1">
                <a:solidFill>
                  <a:srgbClr val="C00000"/>
                </a:solidFill>
              </a:rPr>
              <a:t>ড়ি</a:t>
            </a:r>
            <a:r>
              <a:rPr lang="en-US" sz="6000" b="1" dirty="0" err="1">
                <a:solidFill>
                  <a:srgbClr val="FFC000"/>
                </a:solidFill>
              </a:rPr>
              <a:t>র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কা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জ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41B81-EE0E-41C4-822A-BC3139A4F754}"/>
              </a:ext>
            </a:extLst>
          </p:cNvPr>
          <p:cNvSpPr txBox="1"/>
          <p:nvPr/>
        </p:nvSpPr>
        <p:spPr>
          <a:xfrm>
            <a:off x="2895600" y="2853212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</a:rPr>
              <a:t>নিচের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নিবেশনের</a:t>
            </a:r>
            <a:r>
              <a:rPr lang="en-US" sz="3200" b="1" dirty="0">
                <a:solidFill>
                  <a:srgbClr val="002060"/>
                </a:solidFill>
              </a:rPr>
              <a:t> জ্যামিতিক </a:t>
            </a:r>
            <a:r>
              <a:rPr lang="en-US" sz="3200" b="1" dirty="0" err="1">
                <a:solidFill>
                  <a:srgbClr val="002060"/>
                </a:solidFill>
              </a:rPr>
              <a:t>গড়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নির্ণয়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</a:t>
            </a:r>
            <a:r>
              <a:rPr lang="en-US" sz="3200" b="1" dirty="0">
                <a:solidFill>
                  <a:srgbClr val="002060"/>
                </a:solidFill>
              </a:rPr>
              <a:t>।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AE97F50-8A95-45B6-BEBF-8388A90DA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94791"/>
              </p:ext>
            </p:extLst>
          </p:nvPr>
        </p:nvGraphicFramePr>
        <p:xfrm>
          <a:off x="3632199" y="3653583"/>
          <a:ext cx="812800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1">
                  <a:extLst>
                    <a:ext uri="{9D8B030D-6E8A-4147-A177-3AD203B41FA5}">
                      <a16:colId xmlns:a16="http://schemas.microsoft.com/office/drawing/2014/main" val="391520065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6928027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03893401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19260143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675631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9656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Arial Black" panose="020B0A04020102020204" pitchFamily="34" charset="0"/>
                        </a:rPr>
                        <a:t>শ্রেণি</a:t>
                      </a:r>
                      <a:endParaRPr lang="en-US" sz="4000" b="1" dirty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4000" b="1" dirty="0" err="1">
                          <a:latin typeface="Arial Black" panose="020B0A04020102020204" pitchFamily="34" charset="0"/>
                        </a:rPr>
                        <a:t>ব্যাপ্তি</a:t>
                      </a:r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 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20-30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30-40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40-50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50-60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60-70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18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Arial Black" panose="020B0A04020102020204" pitchFamily="34" charset="0"/>
                        </a:rPr>
                        <a:t>গণসংখ্যা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5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12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15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9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Black" panose="020B0A04020102020204" pitchFamily="34" charset="0"/>
                        </a:rPr>
                        <a:t>4</a:t>
                      </a:r>
                      <a:endParaRPr lang="en-GB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4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27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DF31D-94E0-4288-AA73-BA895866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29462-BB98-45C1-9B5B-59A48D7C5EC3}"/>
              </a:ext>
            </a:extLst>
          </p:cNvPr>
          <p:cNvSpPr txBox="1"/>
          <p:nvPr/>
        </p:nvSpPr>
        <p:spPr>
          <a:xfrm>
            <a:off x="501575" y="5376871"/>
            <a:ext cx="1149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2060"/>
                </a:solidFill>
              </a:rPr>
              <a:t>যে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কোন</a:t>
            </a:r>
            <a:r>
              <a:rPr lang="en-US" sz="3600" b="1" i="1" dirty="0">
                <a:solidFill>
                  <a:srgbClr val="002060"/>
                </a:solidFill>
              </a:rPr>
              <a:t>  </a:t>
            </a:r>
            <a:r>
              <a:rPr lang="en-US" sz="3600" b="1" i="1" dirty="0" err="1">
                <a:solidFill>
                  <a:srgbClr val="002060"/>
                </a:solidFill>
              </a:rPr>
              <a:t>অনুসন্ধানের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জন্য</a:t>
            </a:r>
            <a:r>
              <a:rPr lang="en-US" sz="3600" b="1" i="1" dirty="0">
                <a:solidFill>
                  <a:srgbClr val="002060"/>
                </a:solidFill>
              </a:rPr>
              <a:t>   : 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</a:rPr>
              <a:t>tibrijee@gmail.com  , +</a:t>
            </a:r>
            <a:r>
              <a:rPr lang="en-US" sz="3600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8801715836688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4BF882-D1BD-4905-9957-F9C20381AC11}"/>
              </a:ext>
            </a:extLst>
          </p:cNvPr>
          <p:cNvSpPr/>
          <p:nvPr/>
        </p:nvSpPr>
        <p:spPr>
          <a:xfrm>
            <a:off x="1752600" y="4545874"/>
            <a:ext cx="8839200" cy="788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39CFE-BBB3-4A76-92E0-6951E2B58887}"/>
              </a:ext>
            </a:extLst>
          </p:cNvPr>
          <p:cNvSpPr txBox="1"/>
          <p:nvPr/>
        </p:nvSpPr>
        <p:spPr>
          <a:xfrm>
            <a:off x="1626326" y="4503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প্রয়োজনে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88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889820"/>
            <a:ext cx="102489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</a:rPr>
              <a:t>সবাইকে </a:t>
            </a:r>
            <a:r>
              <a:rPr lang="en-US" sz="9600" b="1" dirty="0" err="1">
                <a:solidFill>
                  <a:srgbClr val="002060"/>
                </a:solidFill>
              </a:rPr>
              <a:t>ধন্যবাদ</a:t>
            </a:r>
            <a:r>
              <a:rPr lang="en-US" sz="9600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9268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DC6DF1-0FB6-49A1-8EEB-F351E9CA0907}"/>
              </a:ext>
            </a:extLst>
          </p:cNvPr>
          <p:cNvSpPr txBox="1"/>
          <p:nvPr/>
        </p:nvSpPr>
        <p:spPr>
          <a:xfrm>
            <a:off x="3657600" y="1075805"/>
            <a:ext cx="738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আজকের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আলোচনার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বিষয়</a:t>
            </a:r>
            <a:r>
              <a:rPr lang="en-US" sz="40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2E7B2A6-B868-490D-861E-EF5D557468EF}"/>
              </a:ext>
            </a:extLst>
          </p:cNvPr>
          <p:cNvGrpSpPr/>
          <p:nvPr/>
        </p:nvGrpSpPr>
        <p:grpSpPr>
          <a:xfrm>
            <a:off x="6548168" y="2930874"/>
            <a:ext cx="5026799" cy="755738"/>
            <a:chOff x="6191234" y="-49481"/>
            <a:chExt cx="5938904" cy="1219200"/>
          </a:xfr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6CEBA3C-7BD7-497C-9E8F-1CFB20808214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DA31A0E-4519-462E-AF0B-250B80F18FDF}"/>
                </a:ext>
              </a:extLst>
            </p:cNvPr>
            <p:cNvSpPr txBox="1"/>
            <p:nvPr/>
          </p:nvSpPr>
          <p:spPr>
            <a:xfrm>
              <a:off x="6641229" y="16339"/>
              <a:ext cx="5250116" cy="6368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জ্যামিতিক </a:t>
              </a:r>
              <a:r>
                <a:rPr lang="en-US" sz="3200" b="1" dirty="0" err="1"/>
                <a:t>গড়</a:t>
              </a:r>
              <a:endParaRPr lang="en-US" sz="3200" dirty="0"/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6507C59-527F-4D7F-A75A-B6B5835C7064}"/>
              </a:ext>
            </a:extLst>
          </p:cNvPr>
          <p:cNvSpPr/>
          <p:nvPr/>
        </p:nvSpPr>
        <p:spPr>
          <a:xfrm rot="16200000">
            <a:off x="5767103" y="2322314"/>
            <a:ext cx="798488" cy="1969494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31ED150-79F8-4F36-9ACA-B821EABE92D8}"/>
              </a:ext>
            </a:extLst>
          </p:cNvPr>
          <p:cNvGrpSpPr/>
          <p:nvPr/>
        </p:nvGrpSpPr>
        <p:grpSpPr>
          <a:xfrm>
            <a:off x="6501609" y="2063662"/>
            <a:ext cx="5026799" cy="745044"/>
            <a:chOff x="6191234" y="-49481"/>
            <a:chExt cx="5938904" cy="1219200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C7F148A-8510-4417-9A14-682103F8B63E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DE15F8A-9898-4847-A7D6-EF7D94F569F4}"/>
                </a:ext>
              </a:extLst>
            </p:cNvPr>
            <p:cNvSpPr txBox="1"/>
            <p:nvPr/>
          </p:nvSpPr>
          <p:spPr>
            <a:xfrm>
              <a:off x="6641229" y="16339"/>
              <a:ext cx="5250116" cy="9569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গাণিতিক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গড়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9079D59-15F9-4A09-83D4-451DD8E3E549}"/>
              </a:ext>
            </a:extLst>
          </p:cNvPr>
          <p:cNvSpPr/>
          <p:nvPr/>
        </p:nvSpPr>
        <p:spPr>
          <a:xfrm rot="16200000">
            <a:off x="5782030" y="1443118"/>
            <a:ext cx="755739" cy="1984303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E3D1A20-5886-4F97-A306-4CE51B2A9697}"/>
              </a:ext>
            </a:extLst>
          </p:cNvPr>
          <p:cNvGrpSpPr/>
          <p:nvPr/>
        </p:nvGrpSpPr>
        <p:grpSpPr>
          <a:xfrm>
            <a:off x="5220001" y="2049998"/>
            <a:ext cx="980982" cy="768517"/>
            <a:chOff x="1798069" y="3083785"/>
            <a:chExt cx="718816" cy="699193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1B9ED2A-E58E-43F6-8A1C-551BC10C03DB}"/>
                </a:ext>
              </a:extLst>
            </p:cNvPr>
            <p:cNvSpPr/>
            <p:nvPr/>
          </p:nvSpPr>
          <p:spPr>
            <a:xfrm>
              <a:off x="1798069" y="3097031"/>
              <a:ext cx="580588" cy="685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638EF0D-2F3B-4678-B8A3-899BA5B8C407}"/>
                </a:ext>
              </a:extLst>
            </p:cNvPr>
            <p:cNvSpPr txBox="1"/>
            <p:nvPr/>
          </p:nvSpPr>
          <p:spPr>
            <a:xfrm>
              <a:off x="1936297" y="3083785"/>
              <a:ext cx="580588" cy="690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১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B27E4CC-1475-48EC-A9BE-46A80026A929}"/>
              </a:ext>
            </a:extLst>
          </p:cNvPr>
          <p:cNvGrpSpPr/>
          <p:nvPr/>
        </p:nvGrpSpPr>
        <p:grpSpPr>
          <a:xfrm>
            <a:off x="5257918" y="2889227"/>
            <a:ext cx="893503" cy="789133"/>
            <a:chOff x="1676400" y="3053957"/>
            <a:chExt cx="914400" cy="1041455"/>
          </a:xfr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E62B241-F8C5-4398-8CE7-36864A24DD69}"/>
                </a:ext>
              </a:extLst>
            </p:cNvPr>
            <p:cNvSpPr/>
            <p:nvPr/>
          </p:nvSpPr>
          <p:spPr>
            <a:xfrm>
              <a:off x="1676400" y="3097030"/>
              <a:ext cx="914400" cy="9983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66FB129-DF5A-48DA-B6AD-2CCE0F197053}"/>
                </a:ext>
              </a:extLst>
            </p:cNvPr>
            <p:cNvSpPr txBox="1"/>
            <p:nvPr/>
          </p:nvSpPr>
          <p:spPr>
            <a:xfrm>
              <a:off x="1876010" y="3053957"/>
              <a:ext cx="431236" cy="101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8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9" grpId="0" animBg="1"/>
      <p:bldP spid="9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3" y="762000"/>
            <a:ext cx="9144000" cy="94637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এই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পাঠ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শেষে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শিক্ষার্থীরা</a:t>
            </a:r>
            <a:r>
              <a:rPr lang="en-US" b="1" dirty="0">
                <a:solidFill>
                  <a:srgbClr val="FFC000"/>
                </a:solidFill>
              </a:rPr>
              <a:t>  -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1DBF-FE84-4554-9508-D5DD3E253BAC}"/>
              </a:ext>
            </a:extLst>
          </p:cNvPr>
          <p:cNvSpPr txBox="1"/>
          <p:nvPr/>
        </p:nvSpPr>
        <p:spPr>
          <a:xfrm>
            <a:off x="4343400" y="1574456"/>
            <a:ext cx="75507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B0F0"/>
                </a:solidFill>
              </a:rPr>
              <a:t>জ্যামিতিক </a:t>
            </a:r>
            <a:r>
              <a:rPr lang="en-US" sz="4000" b="1" dirty="0" err="1">
                <a:solidFill>
                  <a:srgbClr val="00B0F0"/>
                </a:solidFill>
              </a:rPr>
              <a:t>গড়</a:t>
            </a:r>
            <a:r>
              <a:rPr lang="en-US" sz="4000" b="1" dirty="0">
                <a:solidFill>
                  <a:srgbClr val="00B0F0"/>
                </a:solidFill>
              </a:rPr>
              <a:t> (Geometric Mean) </a:t>
            </a:r>
            <a:r>
              <a:rPr lang="en-US" sz="4000" b="1" dirty="0" err="1">
                <a:solidFill>
                  <a:srgbClr val="00B0F0"/>
                </a:solidFill>
              </a:rPr>
              <a:t>কি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তা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জানতে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পারবে</a:t>
            </a:r>
            <a:r>
              <a:rPr lang="en-US" sz="4000" b="1" dirty="0">
                <a:solidFill>
                  <a:srgbClr val="00B0F0"/>
                </a:solidFill>
              </a:rPr>
              <a:t>।</a:t>
            </a:r>
          </a:p>
          <a:p>
            <a:endParaRPr lang="en-US" b="1" dirty="0">
              <a:solidFill>
                <a:srgbClr val="CEC6E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/>
              <a:t> জ্যামিতিক </a:t>
            </a:r>
            <a:r>
              <a:rPr lang="en-US" sz="4000" b="1" dirty="0" err="1"/>
              <a:t>গড়</a:t>
            </a:r>
            <a:r>
              <a:rPr lang="en-US" sz="4000" b="1" dirty="0"/>
              <a:t> </a:t>
            </a:r>
            <a:r>
              <a:rPr lang="en-US" sz="4000" b="1" dirty="0" err="1"/>
              <a:t>নির্ণয়</a:t>
            </a:r>
            <a:r>
              <a:rPr lang="en-US" sz="4000" b="1" dirty="0"/>
              <a:t> </a:t>
            </a:r>
            <a:r>
              <a:rPr lang="en-US" sz="4000" b="1" dirty="0" err="1"/>
              <a:t>করতে</a:t>
            </a:r>
            <a:r>
              <a:rPr lang="en-US" sz="4000" b="1" dirty="0"/>
              <a:t> </a:t>
            </a:r>
            <a:r>
              <a:rPr lang="en-US" sz="4000" b="1" dirty="0" err="1"/>
              <a:t>পারবে</a:t>
            </a:r>
            <a:r>
              <a:rPr lang="en-US" sz="4000" b="1" dirty="0"/>
              <a:t>।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সায়েন্টিফিক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ক্যালকুলেটর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ব্যবহার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সম্পর্কে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জানতে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en-US" sz="4000" b="1" dirty="0" err="1">
                <a:solidFill>
                  <a:srgbClr val="FF0000"/>
                </a:solidFill>
              </a:rPr>
              <a:t>পারবে</a:t>
            </a:r>
            <a:r>
              <a:rPr lang="en-US" sz="4000" b="1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395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94364" y="695181"/>
                <a:ext cx="792480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মনেকরি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কোন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চলক</a:t>
                </a:r>
                <a:r>
                  <a:rPr lang="en-US" sz="4400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7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এর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সংখ্যক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মান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64" y="695181"/>
                <a:ext cx="7924800" cy="1877437"/>
              </a:xfrm>
              <a:prstGeom prst="rect">
                <a:avLst/>
              </a:prstGeom>
              <a:blipFill>
                <a:blip r:embed="rId2"/>
                <a:stretch>
                  <a:fillRect l="-3154" t="-12338" b="-16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1DE948-0BB0-4437-89DE-9A0F0B11E348}"/>
                  </a:ext>
                </a:extLst>
              </p:cNvPr>
              <p:cNvSpPr txBox="1"/>
              <p:nvPr/>
            </p:nvSpPr>
            <p:spPr>
              <a:xfrm>
                <a:off x="6449291" y="1558351"/>
                <a:ext cx="473825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2,……,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n,</a:t>
                </a:r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9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1DE948-0BB0-4437-89DE-9A0F0B11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291" y="1558351"/>
                <a:ext cx="4738254" cy="2492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C4A926F-E66C-40B4-8CE7-76CD086C9A44}"/>
              </a:ext>
            </a:extLst>
          </p:cNvPr>
          <p:cNvSpPr txBox="1"/>
          <p:nvPr/>
        </p:nvSpPr>
        <p:spPr>
          <a:xfrm>
            <a:off x="4384964" y="2508771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</a:rPr>
              <a:t>সুতরাং</a:t>
            </a:r>
            <a:r>
              <a:rPr lang="en-US" sz="4000" b="1" dirty="0">
                <a:solidFill>
                  <a:srgbClr val="FFC000"/>
                </a:solidFill>
              </a:rPr>
              <a:t> জ্যামিতিক </a:t>
            </a:r>
            <a:r>
              <a:rPr lang="en-US" sz="4000" b="1" dirty="0" err="1">
                <a:solidFill>
                  <a:srgbClr val="FFC000"/>
                </a:solidFill>
              </a:rPr>
              <a:t>গড়</a:t>
            </a:r>
            <a:r>
              <a:rPr lang="en-US" sz="6000" b="1" dirty="0">
                <a:solidFill>
                  <a:srgbClr val="FFC000"/>
                </a:solidFill>
              </a:rPr>
              <a:t>, </a:t>
            </a:r>
            <a:endParaRPr lang="en-US" sz="6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660960-E350-4A00-BA56-717F9F4A4F9C}"/>
              </a:ext>
            </a:extLst>
          </p:cNvPr>
          <p:cNvSpPr txBox="1"/>
          <p:nvPr/>
        </p:nvSpPr>
        <p:spPr>
          <a:xfrm>
            <a:off x="3654780" y="3589688"/>
            <a:ext cx="1970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GM=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21BDC-D84F-40DC-B7AE-9C179E90E4F8}"/>
              </a:ext>
            </a:extLst>
          </p:cNvPr>
          <p:cNvSpPr txBox="1"/>
          <p:nvPr/>
        </p:nvSpPr>
        <p:spPr>
          <a:xfrm>
            <a:off x="1524000" y="116605"/>
            <a:ext cx="442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জ্যামিতিক </a:t>
            </a:r>
            <a:r>
              <a:rPr lang="en-US" sz="5400" b="1" dirty="0" err="1"/>
              <a:t>গড়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BC532-3E51-4030-A76C-28AD5B95847B}"/>
              </a:ext>
            </a:extLst>
          </p:cNvPr>
          <p:cNvSpPr txBox="1"/>
          <p:nvPr/>
        </p:nvSpPr>
        <p:spPr>
          <a:xfrm>
            <a:off x="5665864" y="518164"/>
            <a:ext cx="632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 </a:t>
            </a:r>
            <a:r>
              <a:rPr lang="en-US" sz="3600" b="1" dirty="0" err="1">
                <a:solidFill>
                  <a:srgbClr val="FF0000"/>
                </a:solidFill>
              </a:rPr>
              <a:t>অশ্রেণিকৃত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তথ্যের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ক্ষেত্রে</a:t>
            </a:r>
            <a:r>
              <a:rPr lang="en-US" sz="3600" b="1" dirty="0">
                <a:solidFill>
                  <a:srgbClr val="FF0000"/>
                </a:solidFill>
              </a:rPr>
              <a:t> 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E64491CA-7A69-4784-9BA9-FA5CE705DD57}"/>
                  </a:ext>
                </a:extLst>
              </p:cNvPr>
              <p:cNvSpPr txBox="1"/>
              <p:nvPr/>
            </p:nvSpPr>
            <p:spPr>
              <a:xfrm>
                <a:off x="5811144" y="3645031"/>
                <a:ext cx="6457055" cy="13214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G =(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1 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.</a:t>
                </a:r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2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. </a:t>
                </a:r>
                <a:r>
                  <a:rPr lang="en-US" sz="5400" b="1" i="1" kern="1200" baseline="30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… 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n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)</a:t>
                </a:r>
                <a:r>
                  <a:rPr lang="en-US" sz="5400" b="1" i="1" kern="1200" baseline="30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1/n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E64491CA-7A69-4784-9BA9-FA5CE705D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44" y="3645031"/>
                <a:ext cx="6457055" cy="1321435"/>
              </a:xfrm>
              <a:prstGeom prst="rect">
                <a:avLst/>
              </a:prstGeom>
              <a:blipFill>
                <a:blip r:embed="rId4"/>
                <a:stretch>
                  <a:fillRect l="-5005" t="-11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CF6E6-4EDF-4277-833B-F8B357169291}"/>
                  </a:ext>
                </a:extLst>
              </p:cNvPr>
              <p:cNvSpPr txBox="1"/>
              <p:nvPr/>
            </p:nvSpPr>
            <p:spPr>
              <a:xfrm>
                <a:off x="4310150" y="4596847"/>
                <a:ext cx="609322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(ᴨ</m:t>
                      </m:r>
                      <m:r>
                        <a:rPr lang="en-US" sz="5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baseline="-250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5400" b="1" i="1" baseline="-250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srgbClr val="00B0F0"/>
                          </a:solidFill>
                        </a:rPr>
                        <m:t>)</m:t>
                      </m:r>
                      <m:r>
                        <m:rPr>
                          <m:nor/>
                        </m:rPr>
                        <a:rPr lang="en-US" sz="5400" b="1" i="0" baseline="30000" smtClean="0">
                          <a:solidFill>
                            <a:srgbClr val="00B0F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5400" b="1" i="0" baseline="30000" smtClean="0">
                          <a:solidFill>
                            <a:srgbClr val="00B0F0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sz="5400" b="1" i="0" baseline="30000" smtClean="0">
                          <a:solidFill>
                            <a:srgbClr val="00B0F0"/>
                          </a:solidFill>
                        </a:rPr>
                        <m:t>n</m:t>
                      </m:r>
                    </m:oMath>
                  </m:oMathPara>
                </a14:m>
                <a:endParaRPr lang="en-GB" sz="5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CF6E6-4EDF-4277-833B-F8B35716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50" y="4596847"/>
                <a:ext cx="609322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32D53B-C1D7-43FF-B956-F79A70447E9A}"/>
                  </a:ext>
                </a:extLst>
              </p:cNvPr>
              <p:cNvSpPr txBox="1"/>
              <p:nvPr/>
            </p:nvSpPr>
            <p:spPr>
              <a:xfrm>
                <a:off x="4520736" y="5416506"/>
                <a:ext cx="736923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b="1" i="1">
                        <a:latin typeface="Cambria Math" panose="02040503050406030204" pitchFamily="18" charset="0"/>
                      </a:rPr>
                      <m:t>ᴨ</m:t>
                    </m:r>
                  </m:oMath>
                </a14:m>
                <a:r>
                  <a:rPr lang="en-GB" sz="5400" dirty="0"/>
                  <a:t> (pie)= sum of product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32D53B-C1D7-43FF-B956-F79A70447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36" y="5416506"/>
                <a:ext cx="7369233" cy="923330"/>
              </a:xfrm>
              <a:prstGeom prst="rect">
                <a:avLst/>
              </a:prstGeom>
              <a:blipFill>
                <a:blip r:embed="rId6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7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81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23B867-BE72-4270-8033-D23B1DE12D47}"/>
                  </a:ext>
                </a:extLst>
              </p:cNvPr>
              <p:cNvSpPr txBox="1"/>
              <p:nvPr/>
            </p:nvSpPr>
            <p:spPr>
              <a:xfrm>
                <a:off x="6305259" y="2085775"/>
                <a:ext cx="43227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b="1" dirty="0">
                    <a:latin typeface="Arial Black" panose="020B0A040201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5400" b="1" i="1">
                        <a:latin typeface="Cambria Math" panose="02040503050406030204" pitchFamily="18" charset="0"/>
                      </a:rPr>
                      <m:t>(ᴨ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baseline="-2500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>
                    <a:latin typeface="Arial Black" panose="020B0A04020102020204" pitchFamily="34" charset="0"/>
                  </a:rPr>
                  <a:t>)</a:t>
                </a:r>
                <a:r>
                  <a:rPr lang="en-US" sz="5400" baseline="30000" dirty="0">
                    <a:latin typeface="Arial Black" panose="020B0A04020102020204" pitchFamily="34" charset="0"/>
                  </a:rPr>
                  <a:t>1/n </a:t>
                </a:r>
                <a:endParaRPr lang="en-GB" sz="54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23B867-BE72-4270-8033-D23B1DE12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59" y="2085775"/>
                <a:ext cx="4322763" cy="923330"/>
              </a:xfrm>
              <a:prstGeom prst="rect">
                <a:avLst/>
              </a:prstGeom>
              <a:blipFill>
                <a:blip r:embed="rId3"/>
                <a:stretch>
                  <a:fillRect l="-747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E7D56E-A917-47B3-B26E-B91B072AE51B}"/>
                  </a:ext>
                </a:extLst>
              </p:cNvPr>
              <p:cNvSpPr txBox="1"/>
              <p:nvPr/>
            </p:nvSpPr>
            <p:spPr>
              <a:xfrm>
                <a:off x="6305259" y="2910893"/>
                <a:ext cx="6896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Arial Black" panose="020B0A04020102020204" pitchFamily="34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latin typeface="Arial Black" panose="020B0A04020102020204" pitchFamily="34" charset="0"/>
                  </a:rPr>
                  <a:t>1 </a:t>
                </a:r>
                <a:r>
                  <a:rPr lang="en-US" sz="5400" b="1" dirty="0">
                    <a:latin typeface="Arial Black" panose="020B0A04020102020204" pitchFamily="34" charset="0"/>
                  </a:rPr>
                  <a:t>.</a:t>
                </a:r>
                <a:r>
                  <a:rPr lang="en-US" sz="5400" b="1" baseline="-25000" dirty="0">
                    <a:latin typeface="Arial Black" panose="020B0A04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latin typeface="Arial Black" panose="020B0A04020102020204" pitchFamily="34" charset="0"/>
                  </a:rPr>
                  <a:t>2</a:t>
                </a:r>
                <a:r>
                  <a:rPr lang="en-US" sz="5400" b="1" dirty="0">
                    <a:latin typeface="Arial Black" panose="020B0A04020102020204" pitchFamily="34" charset="0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latin typeface="Arial Black" panose="020B0A04020102020204" pitchFamily="34" charset="0"/>
                  </a:rPr>
                  <a:t>3</a:t>
                </a:r>
                <a:r>
                  <a:rPr lang="en-US" sz="5400" b="1" dirty="0">
                    <a:latin typeface="Arial Black" panose="020B0A04020102020204" pitchFamily="34" charset="0"/>
                  </a:rPr>
                  <a:t>)</a:t>
                </a:r>
                <a:r>
                  <a:rPr lang="en-US" sz="5400" b="1" baseline="30000" dirty="0">
                    <a:latin typeface="Arial Black" panose="020B0A04020102020204" pitchFamily="34" charset="0"/>
                  </a:rPr>
                  <a:t>1/3</a:t>
                </a:r>
                <a:endParaRPr lang="en-GB" sz="54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E7D56E-A917-47B3-B26E-B91B072A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59" y="2910893"/>
                <a:ext cx="6896100" cy="923330"/>
              </a:xfrm>
              <a:prstGeom prst="rect">
                <a:avLst/>
              </a:prstGeom>
              <a:blipFill>
                <a:blip r:embed="rId4"/>
                <a:stretch>
                  <a:fillRect l="-4682"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784674F-3A0F-427A-9085-F638205C9568}"/>
              </a:ext>
            </a:extLst>
          </p:cNvPr>
          <p:cNvSpPr txBox="1"/>
          <p:nvPr/>
        </p:nvSpPr>
        <p:spPr>
          <a:xfrm>
            <a:off x="6489328" y="3943574"/>
            <a:ext cx="51173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=</a:t>
            </a:r>
            <a:r>
              <a:rPr lang="en-US" sz="5400" dirty="0"/>
              <a:t> </a:t>
            </a:r>
            <a:r>
              <a:rPr lang="en-US" sz="5400" dirty="0">
                <a:latin typeface="Arial Black" panose="020B0A04020102020204" pitchFamily="34" charset="0"/>
              </a:rPr>
              <a:t>(8.3.9)</a:t>
            </a:r>
            <a:r>
              <a:rPr lang="en-US" sz="5400" baseline="30000" dirty="0">
                <a:latin typeface="Arial Black" panose="020B0A04020102020204" pitchFamily="34" charset="0"/>
              </a:rPr>
              <a:t>1/3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</a:t>
            </a:r>
          </a:p>
          <a:p>
            <a:r>
              <a:rPr lang="en-US" sz="5400" dirty="0">
                <a:latin typeface="Arial Black" panose="020B0A04020102020204" pitchFamily="34" charset="0"/>
              </a:rPr>
              <a:t>= (216)</a:t>
            </a:r>
            <a:r>
              <a:rPr lang="en-US" sz="5400" baseline="30000" dirty="0">
                <a:latin typeface="Arial Black" panose="020B0A04020102020204" pitchFamily="34" charset="0"/>
              </a:rPr>
              <a:t>1/3</a:t>
            </a:r>
            <a:r>
              <a:rPr lang="en-US" sz="5400" dirty="0">
                <a:latin typeface="Arial Black" panose="020B0A04020102020204" pitchFamily="34" charset="0"/>
              </a:rPr>
              <a:t> = 6</a:t>
            </a:r>
            <a:endParaRPr lang="en-GB" sz="54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E23C7-F404-432B-A243-B10BF2437705}"/>
              </a:ext>
            </a:extLst>
          </p:cNvPr>
          <p:cNvSpPr txBox="1"/>
          <p:nvPr/>
        </p:nvSpPr>
        <p:spPr>
          <a:xfrm>
            <a:off x="4710618" y="1210700"/>
            <a:ext cx="689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</a:rPr>
              <a:t>আমরা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জানি</a:t>
            </a:r>
            <a:r>
              <a:rPr lang="en-US" sz="4000" b="1" dirty="0">
                <a:solidFill>
                  <a:srgbClr val="FFC000"/>
                </a:solidFill>
              </a:rPr>
              <a:t>, জ্যামিতিক </a:t>
            </a:r>
            <a:r>
              <a:rPr lang="en-US" sz="4000" b="1" dirty="0" err="1">
                <a:solidFill>
                  <a:srgbClr val="FFC000"/>
                </a:solidFill>
              </a:rPr>
              <a:t>গড়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4000" b="1" dirty="0">
                <a:solidFill>
                  <a:srgbClr val="FFC000"/>
                </a:solidFill>
              </a:rPr>
              <a:t>(GM),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endParaRPr lang="en-US" sz="6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F377F2-AC0D-46F7-A3C7-D05CC348FD59}"/>
              </a:ext>
            </a:extLst>
          </p:cNvPr>
          <p:cNvSpPr txBox="1"/>
          <p:nvPr/>
        </p:nvSpPr>
        <p:spPr>
          <a:xfrm>
            <a:off x="4748441" y="2048183"/>
            <a:ext cx="3076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GM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69B6A8-0F26-4496-820D-76AF5869D83A}"/>
              </a:ext>
            </a:extLst>
          </p:cNvPr>
          <p:cNvSpPr txBox="1"/>
          <p:nvPr/>
        </p:nvSpPr>
        <p:spPr>
          <a:xfrm>
            <a:off x="1543724" y="386407"/>
            <a:ext cx="808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নিম্নোক্ত</a:t>
            </a:r>
            <a:r>
              <a:rPr lang="en-US" sz="4000" dirty="0"/>
              <a:t> </a:t>
            </a:r>
            <a:r>
              <a:rPr lang="en-US" sz="4000" dirty="0" err="1"/>
              <a:t>তথ্য</a:t>
            </a:r>
            <a:r>
              <a:rPr lang="en-US" sz="4000" dirty="0"/>
              <a:t> </a:t>
            </a:r>
            <a:r>
              <a:rPr lang="en-US" sz="4000" dirty="0" err="1"/>
              <a:t>সারির</a:t>
            </a:r>
            <a:r>
              <a:rPr lang="en-US" sz="4000" dirty="0"/>
              <a:t> জ্যামিতিক </a:t>
            </a:r>
            <a:r>
              <a:rPr lang="en-US" sz="4000" dirty="0" err="1"/>
              <a:t>গড়</a:t>
            </a:r>
            <a:r>
              <a:rPr lang="en-US" sz="4000" dirty="0"/>
              <a:t> </a:t>
            </a:r>
            <a:r>
              <a:rPr lang="en-US" sz="4000" dirty="0" err="1"/>
              <a:t>নির্ণয়</a:t>
            </a:r>
            <a:r>
              <a:rPr lang="en-US" sz="4000" dirty="0"/>
              <a:t> </a:t>
            </a:r>
            <a:r>
              <a:rPr lang="en-US" sz="4000" dirty="0" err="1"/>
              <a:t>কর</a:t>
            </a:r>
            <a:r>
              <a:rPr lang="en-US" sz="4000" dirty="0"/>
              <a:t>:</a:t>
            </a:r>
            <a:endParaRPr lang="en-GB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CC8F6-7C5D-4046-89A0-94996F3F02FF}"/>
              </a:ext>
            </a:extLst>
          </p:cNvPr>
          <p:cNvSpPr txBox="1"/>
          <p:nvPr/>
        </p:nvSpPr>
        <p:spPr>
          <a:xfrm>
            <a:off x="8286084" y="374729"/>
            <a:ext cx="236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8, 3, 9</a:t>
            </a:r>
            <a:endParaRPr lang="en-GB" sz="4000" dirty="0"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9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364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7" grpId="0"/>
      <p:bldP spid="32" grpId="1"/>
      <p:bldP spid="32" grpId="2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4A926F-E66C-40B4-8CE7-76CD086C9A44}"/>
              </a:ext>
            </a:extLst>
          </p:cNvPr>
          <p:cNvSpPr txBox="1"/>
          <p:nvPr/>
        </p:nvSpPr>
        <p:spPr>
          <a:xfrm>
            <a:off x="3124200" y="179945"/>
            <a:ext cx="820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 জ্যামিতিক </a:t>
            </a:r>
            <a:r>
              <a:rPr lang="en-US" sz="4000" b="1" dirty="0" err="1">
                <a:solidFill>
                  <a:srgbClr val="FFC000"/>
                </a:solidFill>
              </a:rPr>
              <a:t>গড়কে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লগারিদম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দ্বারা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নির্ণয়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করা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যায়</a:t>
            </a:r>
            <a:r>
              <a:rPr lang="en-US" sz="4000" b="1" dirty="0">
                <a:solidFill>
                  <a:srgbClr val="FFC000"/>
                </a:solidFill>
              </a:rPr>
              <a:t>,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660960-E350-4A00-BA56-717F9F4A4F9C}"/>
                  </a:ext>
                </a:extLst>
              </p:cNvPr>
              <p:cNvSpPr txBox="1"/>
              <p:nvPr/>
            </p:nvSpPr>
            <p:spPr>
              <a:xfrm>
                <a:off x="3124200" y="1807005"/>
                <a:ext cx="31242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rgbClr val="00B0F0"/>
                    </a:solidFill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</m:oMath>
                </a14:m>
                <a:r>
                  <a:rPr lang="en-US" sz="6000" b="1" dirty="0">
                    <a:solidFill>
                      <a:srgbClr val="00B0F0"/>
                    </a:solidFill>
                  </a:rPr>
                  <a:t> G </a:t>
                </a:r>
                <a:r>
                  <a:rPr lang="en-US" sz="6000" b="1" dirty="0"/>
                  <a:t>=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660960-E350-4A00-BA56-717F9F4A4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807005"/>
                <a:ext cx="3124200" cy="1015663"/>
              </a:xfrm>
              <a:prstGeom prst="rect">
                <a:avLst/>
              </a:prstGeom>
              <a:blipFill>
                <a:blip r:embed="rId2"/>
                <a:stretch>
                  <a:fillRect t="-17964" r="-781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E64491CA-7A69-4784-9BA9-FA5CE705DD57}"/>
                  </a:ext>
                </a:extLst>
              </p:cNvPr>
              <p:cNvSpPr txBox="1"/>
              <p:nvPr/>
            </p:nvSpPr>
            <p:spPr>
              <a:xfrm>
                <a:off x="5958840" y="1842935"/>
                <a:ext cx="5935286" cy="13214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log(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1 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.</a:t>
                </a:r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2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. </a:t>
                </a:r>
                <a:r>
                  <a:rPr lang="en-US" sz="5400" b="1" i="1" kern="1200" baseline="30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… 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n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)</a:t>
                </a:r>
                <a:r>
                  <a:rPr lang="en-US" sz="5400" b="1" i="1" kern="1200" baseline="30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1/n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E64491CA-7A69-4784-9BA9-FA5CE705D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840" y="1842935"/>
                <a:ext cx="5935286" cy="1321435"/>
              </a:xfrm>
              <a:prstGeom prst="rect">
                <a:avLst/>
              </a:prstGeom>
              <a:blipFill>
                <a:blip r:embed="rId3"/>
                <a:stretch>
                  <a:fillRect l="-5550" t="-11521" r="-1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CF6E6-4EDF-4277-833B-F8B357169291}"/>
                  </a:ext>
                </a:extLst>
              </p:cNvPr>
              <p:cNvSpPr txBox="1"/>
              <p:nvPr/>
            </p:nvSpPr>
            <p:spPr>
              <a:xfrm>
                <a:off x="5460336" y="3517809"/>
                <a:ext cx="733849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</m:oMath>
                </a14:m>
                <a:r>
                  <a:rPr lang="en-US" sz="5400" b="1" dirty="0">
                    <a:solidFill>
                      <a:srgbClr val="00B0F0"/>
                    </a:solidFill>
                  </a:rPr>
                  <a:t> G </a:t>
                </a:r>
                <a:r>
                  <a:rPr lang="en-GB" sz="5400" b="1" dirty="0"/>
                  <a:t>= </a:t>
                </a:r>
                <a:r>
                  <a:rPr lang="en-GB" sz="5400" b="1" dirty="0">
                    <a:solidFill>
                      <a:srgbClr val="FF0000"/>
                    </a:solidFill>
                  </a:rPr>
                  <a:t>1/n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  <a:sym typeface="Symbol" panose="05050102010706020507" pitchFamily="18" charset="2"/>
                      </a:rPr>
                      <m:t>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5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CF6E6-4EDF-4277-833B-F8B35716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336" y="3517809"/>
                <a:ext cx="7338493" cy="923330"/>
              </a:xfrm>
              <a:prstGeom prst="rect">
                <a:avLst/>
              </a:prstGeom>
              <a:blipFill>
                <a:blip r:embed="rId4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B159E1-1602-4B77-988F-1298634FF0E3}"/>
                  </a:ext>
                </a:extLst>
              </p:cNvPr>
              <p:cNvSpPr txBox="1"/>
              <p:nvPr/>
            </p:nvSpPr>
            <p:spPr>
              <a:xfrm>
                <a:off x="3121429" y="2953752"/>
                <a:ext cx="9677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</a:rPr>
                  <a:t> G </a:t>
                </a:r>
                <a:r>
                  <a:rPr lang="en-GB" sz="3600" b="1" dirty="0"/>
                  <a:t>=</a:t>
                </a:r>
                <a:r>
                  <a:rPr lang="en-GB" sz="36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1/n </a:t>
                </a:r>
                <a:r>
                  <a:rPr lang="en-US" sz="36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  <m:r>
                      <a:rPr lang="en-US" sz="3600" b="1" i="1" kern="12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 </m:t>
                    </m:r>
                    <m:r>
                      <a:rPr lang="en-US" sz="36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3600" b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1</a:t>
                </a:r>
                <a:r>
                  <a:rPr lang="en-US" sz="36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+ </a:t>
                </a:r>
                <a:r>
                  <a:rPr lang="en-US" sz="3600" b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36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log</a:t>
                </a:r>
                <a:r>
                  <a:rPr lang="en-US" sz="3600" b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3600" b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36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+…………..+ </a:t>
                </a:r>
                <a:r>
                  <a:rPr lang="en-US" sz="36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log </a:t>
                </a:r>
                <a14:m>
                  <m:oMath xmlns:m="http://schemas.openxmlformats.org/officeDocument/2006/math">
                    <m:r>
                      <a:rPr lang="en-US" sz="36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3600" b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n</a:t>
                </a:r>
                <a:r>
                  <a:rPr lang="en-US" sz="36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)</a:t>
                </a:r>
                <a:endParaRPr lang="en-GB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B159E1-1602-4B77-988F-1298634FF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429" y="2953752"/>
                <a:ext cx="9677400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E5D3AFD4-BF09-4F05-A46C-F5F959D06FE1}"/>
                  </a:ext>
                </a:extLst>
              </p:cNvPr>
              <p:cNvSpPr txBox="1"/>
              <p:nvPr/>
            </p:nvSpPr>
            <p:spPr>
              <a:xfrm>
                <a:off x="4686300" y="944225"/>
                <a:ext cx="7641302" cy="13214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kern="1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G</a:t>
                </a:r>
                <a:r>
                  <a:rPr lang="en-US" sz="54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</a:t>
                </a:r>
                <a:r>
                  <a:rPr lang="en-US" sz="5400" b="1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=</a:t>
                </a:r>
                <a:r>
                  <a:rPr lang="en-US" sz="54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1 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.</a:t>
                </a:r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2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. </a:t>
                </a:r>
                <a:r>
                  <a:rPr lang="en-US" sz="5400" b="1" i="1" kern="1200" baseline="30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… 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rPr>
                      <m:t>𝒙</m:t>
                    </m:r>
                  </m:oMath>
                </a14:m>
                <a:r>
                  <a:rPr lang="en-US" sz="5400" b="1" i="1" kern="1200" baseline="-25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n</a:t>
                </a:r>
                <a:r>
                  <a:rPr lang="en-US" sz="5400" b="1" i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 )</a:t>
                </a:r>
                <a:r>
                  <a:rPr lang="en-US" sz="5400" b="1" i="1" kern="1200" baseline="30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Vrinda" panose="020B0502040204020203" pitchFamily="34" charset="0"/>
                  </a:rPr>
                  <a:t>1/n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E5D3AFD4-BF09-4F05-A46C-F5F959D0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944225"/>
                <a:ext cx="7641302" cy="1321435"/>
              </a:xfrm>
              <a:prstGeom prst="rect">
                <a:avLst/>
              </a:prstGeom>
              <a:blipFill>
                <a:blip r:embed="rId6"/>
                <a:stretch>
                  <a:fillRect l="-4310" t="-11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A422E0-CD91-45BB-B74B-90ED975CB785}"/>
                  </a:ext>
                </a:extLst>
              </p:cNvPr>
              <p:cNvSpPr txBox="1"/>
              <p:nvPr/>
            </p:nvSpPr>
            <p:spPr>
              <a:xfrm>
                <a:off x="4114800" y="4426924"/>
                <a:ext cx="77793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GB" sz="5400" dirty="0">
                    <a:solidFill>
                      <a:srgbClr val="00B0F0"/>
                    </a:solidFill>
                  </a:rPr>
                  <a:t> </a:t>
                </a:r>
                <a:r>
                  <a:rPr lang="en-GB" sz="5400" dirty="0"/>
                  <a:t>=</a:t>
                </a:r>
                <a:r>
                  <a:rPr lang="en-GB" sz="5400" dirty="0">
                    <a:solidFill>
                      <a:srgbClr val="00B0F0"/>
                    </a:solidFill>
                  </a:rPr>
                  <a:t> </a:t>
                </a:r>
                <a:r>
                  <a:rPr lang="en-GB" sz="5400" b="1" dirty="0">
                    <a:solidFill>
                      <a:srgbClr val="FF0000"/>
                    </a:solidFill>
                  </a:rPr>
                  <a:t>Antilog ( 1/n</a:t>
                </a:r>
                <a:r>
                  <a:rPr lang="en-GB" sz="54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</a:t>
                </a:r>
                <a:r>
                  <a:rPr lang="en-GB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endParaRPr lang="en-GB" sz="5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A422E0-CD91-45BB-B74B-90ED975CB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26924"/>
                <a:ext cx="7779326" cy="923330"/>
              </a:xfrm>
              <a:prstGeom prst="rect">
                <a:avLst/>
              </a:prstGeom>
              <a:blipFill>
                <a:blip r:embed="rId7"/>
                <a:stretch>
                  <a:fillRect t="-21711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7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59785-AB88-4B70-9B44-4D82031F27F4}"/>
              </a:ext>
            </a:extLst>
          </p:cNvPr>
          <p:cNvGrpSpPr/>
          <p:nvPr/>
        </p:nvGrpSpPr>
        <p:grpSpPr>
          <a:xfrm>
            <a:off x="6308095" y="2988432"/>
            <a:ext cx="1692586" cy="707886"/>
            <a:chOff x="-1" y="1576461"/>
            <a:chExt cx="3505199" cy="1124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67392A-1267-48B3-9F75-95CF74220BBB}"/>
                </a:ext>
              </a:extLst>
            </p:cNvPr>
            <p:cNvSpPr/>
            <p:nvPr/>
          </p:nvSpPr>
          <p:spPr>
            <a:xfrm>
              <a:off x="-1" y="1600201"/>
              <a:ext cx="3505199" cy="8797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93A717-8F3E-48C0-9BF4-DA38EC5346C0}"/>
                </a:ext>
              </a:extLst>
            </p:cNvPr>
            <p:cNvSpPr txBox="1"/>
            <p:nvPr/>
          </p:nvSpPr>
          <p:spPr>
            <a:xfrm>
              <a:off x="520260" y="1576461"/>
              <a:ext cx="2496832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38CE2C-4433-4F56-B089-25823496B761}"/>
              </a:ext>
            </a:extLst>
          </p:cNvPr>
          <p:cNvGrpSpPr/>
          <p:nvPr/>
        </p:nvGrpSpPr>
        <p:grpSpPr>
          <a:xfrm>
            <a:off x="6337659" y="3554533"/>
            <a:ext cx="1692588" cy="707886"/>
            <a:chOff x="-1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0D2FF-63C5-4451-AC78-4605D3F3284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45D667-4A56-49D8-AF34-4D8BB7ED0AA7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397B14-DDE2-4B71-B6EE-0E64C729D61E}"/>
              </a:ext>
            </a:extLst>
          </p:cNvPr>
          <p:cNvGrpSpPr/>
          <p:nvPr/>
        </p:nvGrpSpPr>
        <p:grpSpPr>
          <a:xfrm>
            <a:off x="6327168" y="4110019"/>
            <a:ext cx="1703080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FBDB6-F5D8-429F-8055-910EC9559965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4CC8DB-D3AA-40AD-A5A0-B9044EAE2CC7}"/>
                </a:ext>
              </a:extLst>
            </p:cNvPr>
            <p:cNvSpPr txBox="1"/>
            <p:nvPr/>
          </p:nvSpPr>
          <p:spPr>
            <a:xfrm>
              <a:off x="489722" y="1491194"/>
              <a:ext cx="2496834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49CB4F-5937-462E-9243-7DAF136783AD}"/>
              </a:ext>
            </a:extLst>
          </p:cNvPr>
          <p:cNvGrpSpPr/>
          <p:nvPr/>
        </p:nvGrpSpPr>
        <p:grpSpPr>
          <a:xfrm>
            <a:off x="6337659" y="4643419"/>
            <a:ext cx="1679527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24E0CC-E127-47D5-94EF-2E0145D973FF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9C32-6A9A-4008-912B-9547EDEB3D7E}"/>
                </a:ext>
              </a:extLst>
            </p:cNvPr>
            <p:cNvSpPr txBox="1"/>
            <p:nvPr/>
          </p:nvSpPr>
          <p:spPr>
            <a:xfrm>
              <a:off x="489723" y="1491194"/>
              <a:ext cx="2496832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20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F364BB-F5A4-4A2C-94B5-2CF5FEDDF0CB}"/>
              </a:ext>
            </a:extLst>
          </p:cNvPr>
          <p:cNvGrpSpPr/>
          <p:nvPr/>
        </p:nvGrpSpPr>
        <p:grpSpPr>
          <a:xfrm>
            <a:off x="6324600" y="2362200"/>
            <a:ext cx="1692586" cy="1323439"/>
            <a:chOff x="-1" y="1502538"/>
            <a:chExt cx="3505199" cy="21023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9501C74-F047-458E-9783-014B9A39D91E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/>
                <p:nvPr/>
              </p:nvSpPr>
              <p:spPr>
                <a:xfrm>
                  <a:off x="476274" y="1502538"/>
                  <a:ext cx="2496832" cy="21023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rgbClr val="FFC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  <a:latin typeface="+mj-lt"/>
                        </a:rPr>
                        <m:t>i</m:t>
                      </m:r>
                    </m:oMath>
                  </a14:m>
                  <a:endParaRPr lang="en-US" sz="4000" dirty="0">
                    <a:solidFill>
                      <a:srgbClr val="FFC000"/>
                    </a:solidFill>
                    <a:latin typeface="+mj-lt"/>
                  </a:endParaRPr>
                </a:p>
                <a:p>
                  <a:pPr algn="ctr"/>
                  <a:endParaRPr lang="en-US" sz="4000" b="1" dirty="0">
                    <a:solidFill>
                      <a:srgbClr val="FFC000"/>
                    </a:solidFill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74" y="1502538"/>
                  <a:ext cx="2496832" cy="21023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21386F-9744-4678-A0B2-071FF62EACC7}"/>
              </a:ext>
            </a:extLst>
          </p:cNvPr>
          <p:cNvSpPr txBox="1"/>
          <p:nvPr/>
        </p:nvSpPr>
        <p:spPr>
          <a:xfrm>
            <a:off x="1311911" y="1172170"/>
            <a:ext cx="1005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err="1">
                <a:solidFill>
                  <a:srgbClr val="FF0000"/>
                </a:solidFill>
              </a:rPr>
              <a:t>নিম্নোক্ত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তথ্যসারির</a:t>
            </a:r>
            <a:r>
              <a:rPr lang="en-US" sz="5400" b="1" dirty="0">
                <a:solidFill>
                  <a:srgbClr val="FF0000"/>
                </a:solidFill>
              </a:rPr>
              <a:t> জ্যামিতিক </a:t>
            </a:r>
            <a:r>
              <a:rPr lang="en-US" sz="5400" b="1" dirty="0" err="1">
                <a:solidFill>
                  <a:srgbClr val="FF0000"/>
                </a:solidFill>
              </a:rPr>
              <a:t>গড়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নির্ণয়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কর</a:t>
            </a:r>
            <a:r>
              <a:rPr lang="en-US" sz="5400" b="1" dirty="0">
                <a:solidFill>
                  <a:srgbClr val="FF0000"/>
                </a:solidFill>
              </a:rPr>
              <a:t>।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59785-AB88-4B70-9B44-4D82031F27F4}"/>
              </a:ext>
            </a:extLst>
          </p:cNvPr>
          <p:cNvGrpSpPr/>
          <p:nvPr/>
        </p:nvGrpSpPr>
        <p:grpSpPr>
          <a:xfrm>
            <a:off x="5358399" y="1472506"/>
            <a:ext cx="1692586" cy="707886"/>
            <a:chOff x="-1" y="1576461"/>
            <a:chExt cx="3505199" cy="1124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67392A-1267-48B3-9F75-95CF74220BBB}"/>
                </a:ext>
              </a:extLst>
            </p:cNvPr>
            <p:cNvSpPr/>
            <p:nvPr/>
          </p:nvSpPr>
          <p:spPr>
            <a:xfrm>
              <a:off x="-1" y="1600201"/>
              <a:ext cx="3505199" cy="8797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93A717-8F3E-48C0-9BF4-DA38EC5346C0}"/>
                </a:ext>
              </a:extLst>
            </p:cNvPr>
            <p:cNvSpPr txBox="1"/>
            <p:nvPr/>
          </p:nvSpPr>
          <p:spPr>
            <a:xfrm>
              <a:off x="520260" y="1576461"/>
              <a:ext cx="2496832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38CE2C-4433-4F56-B089-25823496B761}"/>
              </a:ext>
            </a:extLst>
          </p:cNvPr>
          <p:cNvGrpSpPr/>
          <p:nvPr/>
        </p:nvGrpSpPr>
        <p:grpSpPr>
          <a:xfrm>
            <a:off x="5387963" y="2038607"/>
            <a:ext cx="1692588" cy="707886"/>
            <a:chOff x="-1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0D2FF-63C5-4451-AC78-4605D3F3284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45D667-4A56-49D8-AF34-4D8BB7ED0AA7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397B14-DDE2-4B71-B6EE-0E64C729D61E}"/>
              </a:ext>
            </a:extLst>
          </p:cNvPr>
          <p:cNvGrpSpPr/>
          <p:nvPr/>
        </p:nvGrpSpPr>
        <p:grpSpPr>
          <a:xfrm>
            <a:off x="5377472" y="2594093"/>
            <a:ext cx="1703080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FBDB6-F5D8-429F-8055-910EC9559965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4CC8DB-D3AA-40AD-A5A0-B9044EAE2CC7}"/>
                </a:ext>
              </a:extLst>
            </p:cNvPr>
            <p:cNvSpPr txBox="1"/>
            <p:nvPr/>
          </p:nvSpPr>
          <p:spPr>
            <a:xfrm>
              <a:off x="489722" y="1491194"/>
              <a:ext cx="2496834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49CB4F-5937-462E-9243-7DAF136783AD}"/>
              </a:ext>
            </a:extLst>
          </p:cNvPr>
          <p:cNvGrpSpPr/>
          <p:nvPr/>
        </p:nvGrpSpPr>
        <p:grpSpPr>
          <a:xfrm>
            <a:off x="5387963" y="3127493"/>
            <a:ext cx="1679527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24E0CC-E127-47D5-94EF-2E0145D973FF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9C32-6A9A-4008-912B-9547EDEB3D7E}"/>
                </a:ext>
              </a:extLst>
            </p:cNvPr>
            <p:cNvSpPr txBox="1"/>
            <p:nvPr/>
          </p:nvSpPr>
          <p:spPr>
            <a:xfrm>
              <a:off x="489723" y="1491194"/>
              <a:ext cx="2496832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20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7205872" y="1520560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7146815" y="2077970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1.08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7146815" y="3191561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1.30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7146815" y="2624634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1.18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F364BB-F5A4-4A2C-94B5-2CF5FEDDF0CB}"/>
              </a:ext>
            </a:extLst>
          </p:cNvPr>
          <p:cNvGrpSpPr/>
          <p:nvPr/>
        </p:nvGrpSpPr>
        <p:grpSpPr>
          <a:xfrm>
            <a:off x="5374904" y="846274"/>
            <a:ext cx="1692586" cy="1323439"/>
            <a:chOff x="-1" y="1502538"/>
            <a:chExt cx="3505199" cy="21023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9501C74-F047-458E-9783-014B9A39D91E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/>
                <p:nvPr/>
              </p:nvSpPr>
              <p:spPr>
                <a:xfrm>
                  <a:off x="476274" y="1502538"/>
                  <a:ext cx="2496832" cy="21023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rgbClr val="FFC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  <a:latin typeface="+mj-lt"/>
                        </a:rPr>
                        <m:t>i</m:t>
                      </m:r>
                    </m:oMath>
                  </a14:m>
                  <a:endParaRPr lang="en-US" sz="4000" dirty="0">
                    <a:solidFill>
                      <a:srgbClr val="FFC000"/>
                    </a:solidFill>
                    <a:latin typeface="+mj-lt"/>
                  </a:endParaRPr>
                </a:p>
                <a:p>
                  <a:pPr algn="ctr"/>
                  <a:endParaRPr lang="en-US" sz="4000" b="1" dirty="0">
                    <a:solidFill>
                      <a:srgbClr val="FFC000"/>
                    </a:solidFill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74" y="1502538"/>
                  <a:ext cx="2496832" cy="21023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7146816" y="917693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en-US" sz="4000" b="1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+mj-lt"/>
                      </a:rPr>
                      <m:t>x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+mj-lt"/>
                      </a:rPr>
                      <m:t>i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816" y="917693"/>
                <a:ext cx="1950985" cy="543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72FAECD-789F-421F-BC63-10C610EDFDCD}"/>
                  </a:ext>
                </a:extLst>
              </p:cNvPr>
              <p:cNvSpPr txBox="1"/>
              <p:nvPr/>
            </p:nvSpPr>
            <p:spPr>
              <a:xfrm>
                <a:off x="4405770" y="4576774"/>
                <a:ext cx="77793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GB" sz="5400" dirty="0">
                    <a:solidFill>
                      <a:srgbClr val="00B0F0"/>
                    </a:solidFill>
                  </a:rPr>
                  <a:t> </a:t>
                </a:r>
                <a:r>
                  <a:rPr lang="en-GB" sz="5400" b="1" dirty="0">
                    <a:solidFill>
                      <a:schemeClr val="bg1"/>
                    </a:solidFill>
                  </a:rPr>
                  <a:t>= Antilog ( 1/n</a:t>
                </a:r>
                <a:r>
                  <a:rPr lang="en-GB" sz="54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</a:t>
                </a:r>
                <a:r>
                  <a:rPr lang="en-GB" sz="5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bg1"/>
                        </a:solidFill>
                      </a:rPr>
                      <m:t>)</m:t>
                    </m:r>
                  </m:oMath>
                </a14:m>
                <a:endParaRPr lang="en-GB" sz="5400" b="1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72FAECD-789F-421F-BC63-10C610EDF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70" y="4576774"/>
                <a:ext cx="7779326" cy="923330"/>
              </a:xfrm>
              <a:prstGeom prst="rect">
                <a:avLst/>
              </a:prstGeom>
              <a:blipFill>
                <a:blip r:embed="rId5"/>
                <a:stretch>
                  <a:fillRect t="-21854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32C60AD-EF70-4EFF-BDC7-DAD76DE059A2}"/>
                  </a:ext>
                </a:extLst>
              </p:cNvPr>
              <p:cNvSpPr/>
              <p:nvPr/>
            </p:nvSpPr>
            <p:spPr>
              <a:xfrm>
                <a:off x="7146815" y="3789717"/>
                <a:ext cx="4130786" cy="85848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</a:t>
                </a:r>
                <a:r>
                  <a:rPr lang="en-GB" sz="4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𝒍𝒐𝒈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= 4.56</a:t>
                </a: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32C60AD-EF70-4EFF-BDC7-DAD76DE05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815" y="3789717"/>
                <a:ext cx="4130786" cy="858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FD8D615-93B0-456C-B8F1-92227B500596}"/>
              </a:ext>
            </a:extLst>
          </p:cNvPr>
          <p:cNvSpPr txBox="1"/>
          <p:nvPr/>
        </p:nvSpPr>
        <p:spPr>
          <a:xfrm>
            <a:off x="9399760" y="2810076"/>
            <a:ext cx="2156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n=4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69B3B-56FB-4ECA-9BEF-9620A0C8714F}"/>
              </a:ext>
            </a:extLst>
          </p:cNvPr>
          <p:cNvSpPr txBox="1"/>
          <p:nvPr/>
        </p:nvSpPr>
        <p:spPr>
          <a:xfrm>
            <a:off x="5039659" y="5326559"/>
            <a:ext cx="811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=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Antilog (1/4 X 4.56)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21DB9E0-9CE3-4DC0-A692-EA8506A43B8C}"/>
              </a:ext>
            </a:extLst>
          </p:cNvPr>
          <p:cNvSpPr txBox="1"/>
          <p:nvPr/>
        </p:nvSpPr>
        <p:spPr>
          <a:xfrm>
            <a:off x="3798240" y="5841138"/>
            <a:ext cx="6093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= Antilog (1.14)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15837BA-CDD5-404B-BADB-A67FF192C126}"/>
              </a:ext>
            </a:extLst>
          </p:cNvPr>
          <p:cNvSpPr txBox="1"/>
          <p:nvPr/>
        </p:nvSpPr>
        <p:spPr>
          <a:xfrm>
            <a:off x="8230987" y="5945586"/>
            <a:ext cx="6093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= 13.81 (</a:t>
            </a:r>
            <a:r>
              <a:rPr lang="en-US" sz="4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প্রায়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1386F-9744-4678-A0B2-071FF62EACC7}"/>
              </a:ext>
            </a:extLst>
          </p:cNvPr>
          <p:cNvSpPr txBox="1"/>
          <p:nvPr/>
        </p:nvSpPr>
        <p:spPr>
          <a:xfrm>
            <a:off x="1457283" y="203155"/>
            <a:ext cx="1005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err="1">
                <a:solidFill>
                  <a:srgbClr val="FF0000"/>
                </a:solidFill>
              </a:rPr>
              <a:t>নিম্নোক্ত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তথ্যসারির</a:t>
            </a:r>
            <a:r>
              <a:rPr lang="en-US" sz="5400" b="1" dirty="0">
                <a:solidFill>
                  <a:srgbClr val="FF0000"/>
                </a:solidFill>
              </a:rPr>
              <a:t> জ্যামিতিক </a:t>
            </a:r>
            <a:r>
              <a:rPr lang="en-US" sz="5400" b="1" dirty="0" err="1">
                <a:solidFill>
                  <a:srgbClr val="FF0000"/>
                </a:solidFill>
              </a:rPr>
              <a:t>গড়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নির্ণয়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কর</a:t>
            </a:r>
            <a:r>
              <a:rPr lang="en-US" sz="5400" b="1" dirty="0">
                <a:solidFill>
                  <a:srgbClr val="FF0000"/>
                </a:solidFill>
              </a:rPr>
              <a:t>।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1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  <p:bldP spid="73" grpId="0" animBg="1"/>
      <p:bldP spid="108" grpId="0" animBg="1"/>
      <p:bldP spid="2" grpId="0"/>
      <p:bldP spid="5" grpId="0"/>
      <p:bldP spid="112" grpId="0"/>
      <p:bldP spid="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|9.1|9.5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10658</TotalTime>
  <Words>846</Words>
  <Application>Microsoft Office PowerPoint</Application>
  <PresentationFormat>Widescreen</PresentationFormat>
  <Paragraphs>245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Bahnschrift</vt:lpstr>
      <vt:lpstr>Calibri</vt:lpstr>
      <vt:lpstr>Cambria Math</vt:lpstr>
      <vt:lpstr>Century Gothic</vt:lpstr>
      <vt:lpstr>Corbel</vt:lpstr>
      <vt:lpstr>Nirmala UI</vt:lpstr>
      <vt:lpstr>Shonar Bangla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এই পাঠ শেষে শিক্ষার্থীরা 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Mohammed Naimuddin Hasan Tibrijee</cp:lastModifiedBy>
  <cp:revision>833</cp:revision>
  <dcterms:created xsi:type="dcterms:W3CDTF">2020-07-18T00:51:11Z</dcterms:created>
  <dcterms:modified xsi:type="dcterms:W3CDTF">2021-03-04T00:46:53Z</dcterms:modified>
</cp:coreProperties>
</file>