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56" r:id="rId4"/>
    <p:sldId id="273" r:id="rId5"/>
    <p:sldId id="276" r:id="rId6"/>
    <p:sldId id="257" r:id="rId7"/>
    <p:sldId id="258" r:id="rId8"/>
    <p:sldId id="259" r:id="rId9"/>
    <p:sldId id="260" r:id="rId10"/>
    <p:sldId id="261" r:id="rId11"/>
    <p:sldId id="262" r:id="rId12"/>
    <p:sldId id="263" r:id="rId13"/>
    <p:sldId id="277" r:id="rId14"/>
    <p:sldId id="264" r:id="rId15"/>
    <p:sldId id="265" r:id="rId16"/>
    <p:sldId id="266" r:id="rId17"/>
    <p:sldId id="267" r:id="rId18"/>
    <p:sldId id="268" r:id="rId19"/>
    <p:sldId id="269"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CC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4" d="100"/>
          <a:sy n="64"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3B895-54D4-4183-988A-6D6427959814}" type="datetimeFigureOut">
              <a:rPr lang="en-US" smtClean="0"/>
              <a:t>27-Feb-21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121077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B895-54D4-4183-988A-6D6427959814}" type="datetimeFigureOut">
              <a:rPr lang="en-US" smtClean="0"/>
              <a:t>27-Feb-21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170686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B895-54D4-4183-988A-6D6427959814}" type="datetimeFigureOut">
              <a:rPr lang="en-US" smtClean="0"/>
              <a:t>27-Feb-21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284954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B895-54D4-4183-988A-6D6427959814}" type="datetimeFigureOut">
              <a:rPr lang="en-US" smtClean="0"/>
              <a:t>27-Feb-21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55797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3B895-54D4-4183-988A-6D6427959814}" type="datetimeFigureOut">
              <a:rPr lang="en-US" smtClean="0"/>
              <a:t>27-Feb-21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14462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3B895-54D4-4183-988A-6D6427959814}" type="datetimeFigureOut">
              <a:rPr lang="en-US" smtClean="0"/>
              <a:t>27-Feb-21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294422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3B895-54D4-4183-988A-6D6427959814}" type="datetimeFigureOut">
              <a:rPr lang="en-US" smtClean="0"/>
              <a:t>27-Feb-21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355632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3B895-54D4-4183-988A-6D6427959814}" type="datetimeFigureOut">
              <a:rPr lang="en-US" smtClean="0"/>
              <a:t>27-Feb-21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248381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3B895-54D4-4183-988A-6D6427959814}" type="datetimeFigureOut">
              <a:rPr lang="en-US" smtClean="0"/>
              <a:t>27-Feb-21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164829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B895-54D4-4183-988A-6D6427959814}" type="datetimeFigureOut">
              <a:rPr lang="en-US" smtClean="0"/>
              <a:t>27-Feb-21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210288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B895-54D4-4183-988A-6D6427959814}" type="datetimeFigureOut">
              <a:rPr lang="en-US" smtClean="0"/>
              <a:t>27-Feb-21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35A8-2A45-4A6B-A67B-D32DCC1FB92E}" type="slidenum">
              <a:rPr lang="en-US" smtClean="0"/>
              <a:t>‹#›</a:t>
            </a:fld>
            <a:endParaRPr lang="en-US"/>
          </a:p>
        </p:txBody>
      </p:sp>
    </p:spTree>
    <p:extLst>
      <p:ext uri="{BB962C8B-B14F-4D97-AF65-F5344CB8AC3E}">
        <p14:creationId xmlns:p14="http://schemas.microsoft.com/office/powerpoint/2010/main" val="199921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3B895-54D4-4183-988A-6D6427959814}" type="datetimeFigureOut">
              <a:rPr lang="en-US" smtClean="0"/>
              <a:t>27-Feb-21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935A8-2A45-4A6B-A67B-D32DCC1FB92E}" type="slidenum">
              <a:rPr lang="en-US" smtClean="0"/>
              <a:t>‹#›</a:t>
            </a:fld>
            <a:endParaRPr lang="en-US"/>
          </a:p>
        </p:txBody>
      </p:sp>
    </p:spTree>
    <p:extLst>
      <p:ext uri="{BB962C8B-B14F-4D97-AF65-F5344CB8AC3E}">
        <p14:creationId xmlns:p14="http://schemas.microsoft.com/office/powerpoint/2010/main" val="129845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jpg"/></Relationships>
</file>

<file path=ppt/slides/_rels/slide2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43" y="203200"/>
            <a:ext cx="11785600" cy="6654800"/>
          </a:xfrm>
          <a:prstGeom prst="rect">
            <a:avLst/>
          </a:prstGeom>
        </p:spPr>
      </p:pic>
    </p:spTree>
    <p:extLst>
      <p:ext uri="{BB962C8B-B14F-4D97-AF65-F5344CB8AC3E}">
        <p14:creationId xmlns:p14="http://schemas.microsoft.com/office/powerpoint/2010/main" val="299870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418" y="120883"/>
            <a:ext cx="11794761" cy="6617196"/>
          </a:xfrm>
          <a:prstGeom prst="rect">
            <a:avLst/>
          </a:prstGeom>
        </p:spPr>
        <p:txBody>
          <a:bodyPr wrap="square">
            <a:spAutoFit/>
          </a:bodyPr>
          <a:lstStyle/>
          <a:p>
            <a:pPr algn="ctr"/>
            <a:r>
              <a:rPr lang="bn-IN"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ধুমপানের ক্ষতিকর দিক সমূহঃ</a:t>
            </a:r>
          </a:p>
          <a:p>
            <a:pPr marL="285750" indent="-285750" algn="just">
              <a:buFont typeface="Wingdings" panose="05000000000000000000" pitchFamily="2" charset="2"/>
              <a:buChar char="q"/>
            </a:pPr>
            <a:r>
              <a:rPr lang="bn-IN" sz="3200" dirty="0" smtClean="0"/>
              <a:t> ধূমপায়ীরা অন্যদের তুলনায় বেশি রোগাক্রান্ত হয়</a:t>
            </a:r>
          </a:p>
          <a:p>
            <a:pPr algn="just"/>
            <a:endParaRPr lang="bn-IN" sz="3200" dirty="0" smtClean="0"/>
          </a:p>
          <a:p>
            <a:pPr marL="285750" indent="-285750">
              <a:buFont typeface="Wingdings" panose="05000000000000000000" pitchFamily="2" charset="2"/>
              <a:buChar char="q"/>
            </a:pPr>
            <a:r>
              <a:rPr lang="bn-IN" sz="3200" dirty="0" smtClean="0"/>
              <a:t> ধূমপায়ীরা কোন না কোন রোগে ভোগে যেমনঃ ফুস্ফুস ক্যান্সার , ঠোঁট , মুখ, ল্যারিংক্স, গলা ও মূত্রনালীর ক্যান্সার,ব্রংকাইটিস,পাকস্থলীতে ক্ষত , হৃদযন্ত্র ও রক্তঘটিত রোগ।ফুস্ফুসে ক্যান্সার দেখা দিলে রোগী প্রায় ৫ বছরের মধ্যে মারা যায় ।</a:t>
            </a:r>
          </a:p>
          <a:p>
            <a:pPr marL="285750" indent="-285750">
              <a:buFont typeface="Wingdings" panose="05000000000000000000" pitchFamily="2" charset="2"/>
              <a:buChar char="q"/>
            </a:pPr>
            <a:endParaRPr lang="bn-IN" sz="3200" dirty="0" smtClean="0"/>
          </a:p>
          <a:p>
            <a:pPr marL="285750" indent="-285750" algn="just">
              <a:buFont typeface="Wingdings" panose="05000000000000000000" pitchFamily="2" charset="2"/>
              <a:buChar char="q"/>
            </a:pPr>
            <a:r>
              <a:rPr lang="bn-IN" sz="3200" dirty="0" smtClean="0"/>
              <a:t> সমীক্ষায় দেখা গেছে যারা ধূমপায়ী তাদের আয়ু কমে যায়।</a:t>
            </a:r>
          </a:p>
          <a:p>
            <a:pPr marL="285750" indent="-285750" algn="just">
              <a:buFont typeface="Wingdings" panose="05000000000000000000" pitchFamily="2" charset="2"/>
              <a:buChar char="q"/>
            </a:pPr>
            <a:endParaRPr lang="bn-IN" sz="3200" dirty="0" smtClean="0"/>
          </a:p>
          <a:p>
            <a:pPr marL="285750" indent="-285750" algn="just">
              <a:buFont typeface="Wingdings" panose="05000000000000000000" pitchFamily="2" charset="2"/>
              <a:buChar char="q"/>
            </a:pPr>
            <a:r>
              <a:rPr lang="bn-IN" sz="3200" dirty="0" smtClean="0"/>
              <a:t> অধূমপায়ীরা যদি ধূমপায়িদের কাছাকাছি থাকে তাহলে তাদেরও শারীরিক ক্ষতি হয়। </a:t>
            </a:r>
            <a:endParaRPr lang="bn-IN" sz="3200" dirty="0"/>
          </a:p>
        </p:txBody>
      </p:sp>
    </p:spTree>
    <p:extLst>
      <p:ext uri="{BB962C8B-B14F-4D97-AF65-F5344CB8AC3E}">
        <p14:creationId xmlns:p14="http://schemas.microsoft.com/office/powerpoint/2010/main" val="32688575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47160" cy="6740307"/>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endParaRPr lang="bn-IN" sz="3200" b="1" u="sng" dirty="0" smtClean="0">
              <a:ln w="9525">
                <a:solidFill>
                  <a:schemeClr val="bg1"/>
                </a:solidFill>
                <a:prstDash val="solid"/>
              </a:ln>
              <a:effectLst>
                <a:outerShdw blurRad="12700" dist="38100" dir="2700000" algn="tl" rotWithShape="0">
                  <a:schemeClr val="bg1">
                    <a:lumMod val="50000"/>
                  </a:schemeClr>
                </a:outerShdw>
              </a:effectLst>
            </a:endParaRPr>
          </a:p>
          <a:p>
            <a:pPr algn="ctr"/>
            <a:r>
              <a:rPr lang="bn-IN" sz="4000" b="1" u="sng" dirty="0" smtClean="0">
                <a:ln w="9525">
                  <a:solidFill>
                    <a:schemeClr val="bg1"/>
                  </a:solidFill>
                  <a:prstDash val="solid"/>
                </a:ln>
                <a:effectLst>
                  <a:outerShdw blurRad="12700" dist="38100" dir="2700000" algn="tl" rotWithShape="0">
                    <a:schemeClr val="bg1">
                      <a:lumMod val="50000"/>
                    </a:schemeClr>
                  </a:outerShdw>
                </a:effectLst>
              </a:rPr>
              <a:t>ধুমপান নিয়ন্ত্রণের প্রচেষ্টাসমূহঃ</a:t>
            </a:r>
            <a:endParaRPr lang="en-US"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marL="457200" indent="-457200">
              <a:buFont typeface="Wingdings" panose="05000000000000000000" pitchFamily="2" charset="2"/>
              <a:buChar char="v"/>
            </a:pPr>
            <a:r>
              <a:rPr lang="bn-IN" sz="2800" dirty="0" smtClean="0">
                <a:ln w="0"/>
                <a:effectLst>
                  <a:outerShdw blurRad="38100" dist="19050" dir="2700000" algn="tl" rotWithShape="0">
                    <a:schemeClr val="dk1">
                      <a:alpha val="40000"/>
                    </a:schemeClr>
                  </a:outerShdw>
                </a:effectLst>
              </a:rPr>
              <a:t>বাস , রেলওয়ে ,খোলাস্থানে ,রেস্তোরাঁয় , অফিস,হাসপাতাল প্রভৃতি এলাকায় ধূমপান করা নিষিদ্ধ করা হয়েছে। যেখানে সেখানে ধূমপান আইনত দন্ডনীয় অপরাধ। কিন্তু আইনের সঠিক  প্রয়োগ না থাকায়  মানুষ যত্র তত্র ধূমপান করে আশে পাশের পরিবেশ দূষিত করে যাচ্ছে। এজন্য সরকারকে কঠোর পদক্ষেপ নিতে হবে।</a:t>
            </a:r>
          </a:p>
          <a:p>
            <a:pPr marL="457200" indent="-457200">
              <a:buFont typeface="Wingdings" panose="05000000000000000000" pitchFamily="2" charset="2"/>
              <a:buChar char="v"/>
            </a:pPr>
            <a:r>
              <a:rPr lang="bn-IN" sz="2800" dirty="0" smtClean="0">
                <a:ln w="0"/>
                <a:effectLst>
                  <a:outerShdw blurRad="38100" dist="19050" dir="2700000" algn="tl" rotWithShape="0">
                    <a:schemeClr val="dk1">
                      <a:alpha val="40000"/>
                    </a:schemeClr>
                  </a:outerShdw>
                </a:effectLst>
              </a:rPr>
              <a:t>বিক্রয়যোগ্য তামাকজাত পদার্থের মোড়কে “ধূমপানে বিষপান” বা “ধূমপান শরীরের জন্য ক্ষতিকর” কথাগুলো ছাপানো বাধ্যতামূলক করা হয়েছে । </a:t>
            </a:r>
          </a:p>
          <a:p>
            <a:pPr marL="457200" indent="-457200">
              <a:buFont typeface="Wingdings" panose="05000000000000000000" pitchFamily="2" charset="2"/>
              <a:buChar char="v"/>
            </a:pPr>
            <a:r>
              <a:rPr lang="bn-IN" sz="2800" dirty="0" smtClean="0">
                <a:ln w="0"/>
                <a:effectLst>
                  <a:outerShdw blurRad="38100" dist="19050" dir="2700000" algn="tl" rotWithShape="0">
                    <a:schemeClr val="dk1">
                      <a:alpha val="40000"/>
                    </a:schemeClr>
                  </a:outerShdw>
                </a:effectLst>
              </a:rPr>
              <a:t>তামাক ও তামাকজাত দ্রব্যের বিজ্ঞাপন প্রচারের ওপর নিষেধাজ্ঞা জারি করা হয়েছে।</a:t>
            </a:r>
          </a:p>
          <a:p>
            <a:pPr marL="457200" indent="-457200">
              <a:buFont typeface="Wingdings" panose="05000000000000000000" pitchFamily="2" charset="2"/>
              <a:buChar char="v"/>
            </a:pPr>
            <a:r>
              <a:rPr lang="bn-IN" sz="2800" dirty="0" smtClean="0">
                <a:ln w="0"/>
                <a:effectLst>
                  <a:outerShdw blurRad="38100" dist="19050" dir="2700000" algn="tl" rotWithShape="0">
                    <a:schemeClr val="dk1">
                      <a:alpha val="40000"/>
                    </a:schemeClr>
                  </a:outerShdw>
                </a:effectLst>
              </a:rPr>
              <a:t>স্কুল , কলেজ ও অন্যান্য শিক্ষাপ্রতিষ্ঠানের নিকটে সিগারেট ও তামাক জাত দ্রব্যের বিজ্ঞাপন ও বিক্রয় সম্পূর্ণভাবে নিষিদ্ধ করা প্রয়োজন। </a:t>
            </a:r>
          </a:p>
          <a:p>
            <a:endParaRPr lang="bn-IN" sz="2800" dirty="0" smtClean="0"/>
          </a:p>
          <a:p>
            <a:endParaRPr lang="en-US" sz="2400" dirty="0"/>
          </a:p>
        </p:txBody>
      </p:sp>
    </p:spTree>
    <p:extLst>
      <p:ext uri="{BB962C8B-B14F-4D97-AF65-F5344CB8AC3E}">
        <p14:creationId xmlns:p14="http://schemas.microsoft.com/office/powerpoint/2010/main" val="1625548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844" y="141370"/>
            <a:ext cx="11952156" cy="5970865"/>
          </a:xfrm>
          <a:prstGeom prst="rect">
            <a:avLst/>
          </a:prstGeom>
          <a:solidFill>
            <a:srgbClr val="FFCC66"/>
          </a:solidFill>
          <a:effectLst>
            <a:glow rad="228600">
              <a:schemeClr val="accent4">
                <a:satMod val="175000"/>
                <a:alpha val="40000"/>
              </a:schemeClr>
            </a:glow>
          </a:effectLst>
        </p:spPr>
        <p:txBody>
          <a:bodyPr wrap="square">
            <a:spAutoFit/>
          </a:bodyPr>
          <a:lstStyle/>
          <a:p>
            <a:pPr algn="ctr"/>
            <a:endParaRPr lang="en-US" b="1" dirty="0" smtClean="0">
              <a:ln w="9525">
                <a:solidFill>
                  <a:schemeClr val="bg1"/>
                </a:solidFill>
                <a:prstDash val="solid"/>
              </a:ln>
            </a:endParaRPr>
          </a:p>
          <a:p>
            <a:pPr algn="ctr"/>
            <a:r>
              <a:rPr lang="bn-IN" sz="4000" b="1" dirty="0" smtClean="0">
                <a:ln w="9525">
                  <a:solidFill>
                    <a:schemeClr val="bg1"/>
                  </a:solidFill>
                  <a:prstDash val="solid"/>
                </a:ln>
                <a:solidFill>
                  <a:schemeClr val="accent3">
                    <a:lumMod val="20000"/>
                    <a:lumOff val="80000"/>
                  </a:schemeClr>
                </a:solidFill>
                <a:effectLst>
                  <a:glow rad="228600">
                    <a:schemeClr val="accent5">
                      <a:satMod val="175000"/>
                      <a:alpha val="40000"/>
                    </a:schemeClr>
                  </a:glow>
                </a:effectLst>
              </a:rPr>
              <a:t>ড্রাগ নির্ভরতা বা মাদকাসক্তঃ</a:t>
            </a:r>
            <a:endParaRPr lang="en-US" sz="4000" b="1" dirty="0" smtClean="0">
              <a:ln w="9525">
                <a:solidFill>
                  <a:schemeClr val="bg1"/>
                </a:solidFill>
                <a:prstDash val="solid"/>
              </a:ln>
              <a:solidFill>
                <a:schemeClr val="accent3">
                  <a:lumMod val="20000"/>
                  <a:lumOff val="80000"/>
                </a:schemeClr>
              </a:solidFill>
              <a:effectLst>
                <a:glow rad="228600">
                  <a:schemeClr val="accent5">
                    <a:satMod val="175000"/>
                    <a:alpha val="40000"/>
                  </a:schemeClr>
                </a:glow>
              </a:effectLst>
            </a:endParaRPr>
          </a:p>
          <a:p>
            <a:pPr algn="ctr"/>
            <a:endParaRPr lang="bn-IN" b="1" dirty="0" smtClean="0">
              <a:ln w="9525">
                <a:solidFill>
                  <a:schemeClr val="bg1"/>
                </a:solidFill>
                <a:prstDash val="solid"/>
              </a:ln>
            </a:endParaRPr>
          </a:p>
          <a:p>
            <a:pPr algn="just"/>
            <a:r>
              <a:rPr lang="bn-IN" sz="3200" b="1" dirty="0" smtClean="0">
                <a:ln w="9525">
                  <a:solidFill>
                    <a:schemeClr val="bg1"/>
                  </a:solidFill>
                  <a:prstDash val="solid"/>
                </a:ln>
              </a:rPr>
              <a:t>ড্রাগ কে সাধারণত মাদক বলা হয় । ক্রমাগত সেবনের ফলে এমন অবস্থা সৃষ্টি হয় যে মাদকদ্রব্যের সাথে মানুষের এক ধরনের দৈহিক ও মানসিক সম্পর্ক গড়ে ওঠে এবং নিয়মিত মাদক গ্রহণ না করলে শারীরিক ও মানসিক সমস্যায় পড়ে , তখন তাকে মাদকাসক্ত বা ড্রাগ নির্ভরতা বলে।</a:t>
            </a:r>
            <a:endParaRPr lang="en-US" sz="3200" b="1" dirty="0" smtClean="0">
              <a:ln w="9525">
                <a:solidFill>
                  <a:schemeClr val="bg1"/>
                </a:solidFill>
                <a:prstDash val="solid"/>
              </a:ln>
            </a:endParaRPr>
          </a:p>
          <a:p>
            <a:pPr algn="just"/>
            <a:endParaRPr lang="bn-IN" sz="3200" b="1" dirty="0" smtClean="0">
              <a:ln w="9525">
                <a:solidFill>
                  <a:schemeClr val="bg1"/>
                </a:solidFill>
                <a:prstDash val="solid"/>
              </a:ln>
            </a:endParaRPr>
          </a:p>
          <a:p>
            <a:pPr algn="just"/>
            <a:r>
              <a:rPr lang="bn-IN" sz="3200" b="1" dirty="0" smtClean="0">
                <a:ln w="9525">
                  <a:solidFill>
                    <a:schemeClr val="bg1"/>
                  </a:solidFill>
                  <a:prstDash val="solid"/>
                </a:ln>
              </a:rPr>
              <a:t>বিশ্ব স্বাস্থ্য সংস্থা (</a:t>
            </a:r>
            <a:r>
              <a:rPr lang="en-US" sz="3200" b="1" dirty="0" smtClean="0">
                <a:ln w="9525">
                  <a:solidFill>
                    <a:schemeClr val="bg1"/>
                  </a:solidFill>
                  <a:prstDash val="solid"/>
                </a:ln>
              </a:rPr>
              <a:t> WHO</a:t>
            </a:r>
            <a:r>
              <a:rPr lang="bn-IN" sz="3200" b="1" dirty="0" smtClean="0">
                <a:ln w="9525">
                  <a:solidFill>
                    <a:schemeClr val="bg1"/>
                  </a:solidFill>
                  <a:prstDash val="solid"/>
                </a:ln>
              </a:rPr>
              <a:t> ) এর মতে ,ড্রাগ এমন কিছু পদার্থ ,যা জীবিত প্রাণী গ্রহণ করলে তার এক বা একাধিক স্বাভাবিক আচরণের  পরিবর্তণ ঘটে।</a:t>
            </a:r>
            <a:endParaRPr lang="bn-IN" b="1" dirty="0" smtClean="0">
              <a:ln w="9525">
                <a:solidFill>
                  <a:schemeClr val="bg1"/>
                </a:solidFill>
                <a:prstDash val="solid"/>
              </a:ln>
            </a:endParaRPr>
          </a:p>
          <a:p>
            <a:pPr algn="ctr"/>
            <a:r>
              <a:rPr lang="bn-IN" b="1" dirty="0" smtClean="0">
                <a:ln w="9525">
                  <a:solidFill>
                    <a:schemeClr val="bg1"/>
                  </a:solidFill>
                  <a:prstDash val="solid"/>
                </a:ln>
              </a:rPr>
              <a:t> </a:t>
            </a:r>
            <a:endParaRPr lang="en-US" b="1" dirty="0">
              <a:ln w="9525">
                <a:solidFill>
                  <a:schemeClr val="bg1"/>
                </a:solidFill>
                <a:prstDash val="solid"/>
              </a:ln>
              <a:solidFill>
                <a:schemeClr val="accent5"/>
              </a:solidFill>
            </a:endParaRPr>
          </a:p>
        </p:txBody>
      </p:sp>
    </p:spTree>
    <p:extLst>
      <p:ext uri="{BB962C8B-B14F-4D97-AF65-F5344CB8AC3E}">
        <p14:creationId xmlns:p14="http://schemas.microsoft.com/office/powerpoint/2010/main" val="4914510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479" y="569626"/>
            <a:ext cx="9998441" cy="769441"/>
          </a:xfrm>
          <a:prstGeom prst="rect">
            <a:avLst/>
          </a:prstGeom>
          <a:solidFill>
            <a:srgbClr val="009900"/>
          </a:solidFill>
        </p:spPr>
        <p:txBody>
          <a:bodyPr wrap="square">
            <a:spAutoFit/>
          </a:bodyPr>
          <a:lstStyle/>
          <a:p>
            <a:r>
              <a:rPr lang="bn-IN" sz="4400" u="sng" dirty="0">
                <a:solidFill>
                  <a:schemeClr val="accent4">
                    <a:lumMod val="60000"/>
                    <a:lumOff val="40000"/>
                  </a:schemeClr>
                </a:solidFill>
              </a:rPr>
              <a:t>ড্রাগ </a:t>
            </a:r>
            <a:r>
              <a:rPr lang="bn-IN" sz="4400" u="sng" dirty="0" smtClean="0">
                <a:solidFill>
                  <a:schemeClr val="accent4">
                    <a:lumMod val="60000"/>
                    <a:lumOff val="40000"/>
                  </a:schemeClr>
                </a:solidFill>
              </a:rPr>
              <a:t>আসক্তির জন্য যে পদার্থ গুলো দায়ীঃ </a:t>
            </a:r>
            <a:endParaRPr lang="en-US" sz="4400" dirty="0">
              <a:solidFill>
                <a:schemeClr val="accent4">
                  <a:lumMod val="60000"/>
                  <a:lumOff val="40000"/>
                </a:schemeClr>
              </a:solidFill>
            </a:endParaRPr>
          </a:p>
        </p:txBody>
      </p:sp>
      <p:sp>
        <p:nvSpPr>
          <p:cNvPr id="3" name="Rectangle 2"/>
          <p:cNvSpPr/>
          <p:nvPr/>
        </p:nvSpPr>
        <p:spPr>
          <a:xfrm>
            <a:off x="224852" y="2713220"/>
            <a:ext cx="11827240" cy="28007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a:spAutoFit/>
          </a:bodyPr>
          <a:lstStyle/>
          <a:p>
            <a:r>
              <a:rPr lang="bn-IN" sz="4400" dirty="0" smtClean="0"/>
              <a:t>বিড়ি , সিগারেট ,আফিম  ও আফিমজাত পদার্থ , হেরোইন ,মদ ,পেথিড্রিন ,বারবিচুরেট ,কোকেন , ভাং , চরস , ম্যারিজুয়ানা, এলএসডি , ইত্যাদি । এগুলোর মধ্যে হেরোইন একটি মারাত্মক ড্রাগ ।   </a:t>
            </a:r>
            <a:endParaRPr lang="en-US" sz="4400" dirty="0"/>
          </a:p>
        </p:txBody>
      </p:sp>
    </p:spTree>
    <p:extLst>
      <p:ext uri="{BB962C8B-B14F-4D97-AF65-F5344CB8AC3E}">
        <p14:creationId xmlns:p14="http://schemas.microsoft.com/office/powerpoint/2010/main" val="375338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66312" cy="667875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a:spAutoFit/>
          </a:bodyPr>
          <a:lstStyle/>
          <a:p>
            <a:pPr algn="ctr"/>
            <a:r>
              <a:rPr lang="bn-IN" sz="4400" b="1" u="sng" dirty="0" smtClean="0">
                <a:ln w="9525">
                  <a:solidFill>
                    <a:schemeClr val="bg1"/>
                  </a:solidFill>
                  <a:prstDash val="solid"/>
                </a:ln>
                <a:effectLst>
                  <a:outerShdw blurRad="12700" dist="38100" dir="2700000" algn="tl" rotWithShape="0">
                    <a:schemeClr val="bg1">
                      <a:lumMod val="50000"/>
                    </a:schemeClr>
                  </a:outerShdw>
                </a:effectLst>
              </a:rPr>
              <a:t>মাদকাসক্তির লক্ষণ সমূহঃ</a:t>
            </a:r>
            <a:endParaRPr lang="en-US" sz="4400" b="1" u="sng"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endParaRPr lang="bn-IN" sz="3200" dirty="0" smtClean="0">
              <a:ln w="0"/>
              <a:effectLst>
                <a:outerShdw blurRad="38100" dist="19050" dir="2700000" algn="tl" rotWithShape="0">
                  <a:schemeClr val="dk1">
                    <a:alpha val="40000"/>
                  </a:schemeClr>
                </a:outerShdw>
              </a:effectLst>
            </a:endParaRPr>
          </a:p>
          <a:p>
            <a:r>
              <a:rPr lang="en-US" sz="3200" dirty="0" err="1" smtClean="0">
                <a:ln w="0"/>
                <a:effectLst>
                  <a:outerShdw blurRad="38100" dist="19050" dir="2700000" algn="tl" rotWithShape="0">
                    <a:schemeClr val="dk1">
                      <a:alpha val="40000"/>
                    </a:schemeClr>
                  </a:outerShdw>
                </a:effectLst>
              </a:rPr>
              <a:t>মাদকাসক্ত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ব্যক্তিরা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স্বাভাবিক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মানুষের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মতো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আচরণ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না</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তাদের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মধ্যে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কিছু</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ব্যতিক্রমধর্মী</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লক্ষণ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প্রকাশ</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পায়</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যথাঃ</a:t>
            </a:r>
            <a:r>
              <a:rPr lang="en-US" sz="3200" dirty="0" smtClean="0">
                <a:ln w="0"/>
                <a:effectLst>
                  <a:outerShdw blurRad="38100" dist="19050" dir="2700000" algn="tl" rotWithShape="0">
                    <a:schemeClr val="dk1">
                      <a:alpha val="40000"/>
                    </a:schemeClr>
                  </a:outerShdw>
                </a:effectLst>
              </a:rPr>
              <a:t> </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খাওয়ার প্রতি আকর্ষণ কমে যাওয়া</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সবসময় অগোছালো ভাবে থাকা</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দৃষ্টিতে অস্বচ্ছতা এবং চোখ লাল হওয়া</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কোন কিছুতে আগ্রহ না থাকা এবং ঘুম না হওয়া</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কর্মবিমূখিতা ও হতাশ হওয়া</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শরীরে অত্যধিক ঘাম নিঃসরণ</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সবসময় নিজেকে সবার থেকে দূরে রাখা</a:t>
            </a:r>
          </a:p>
          <a:p>
            <a:pPr marL="285750" indent="-285750">
              <a:buFont typeface="Wingdings" panose="05000000000000000000" pitchFamily="2" charset="2"/>
              <a:buChar char="ü"/>
            </a:pPr>
            <a:r>
              <a:rPr lang="bn-IN" sz="3200" dirty="0" smtClean="0">
                <a:ln w="0"/>
                <a:effectLst>
                  <a:outerShdw blurRad="38100" dist="19050" dir="2700000" algn="tl" rotWithShape="0">
                    <a:schemeClr val="dk1">
                      <a:alpha val="40000"/>
                    </a:schemeClr>
                  </a:outerShdw>
                </a:effectLst>
              </a:rPr>
              <a:t>মনঃসংযোগ না থাকা ,টাকা-পয়সা চুরি করা এমনকি বাড়র জিনিসপ্ত্র সরিয়ে গোপনে বিক্রি করা ইত্যাদি।</a:t>
            </a:r>
            <a:r>
              <a:rPr lang="en-US" sz="3200" dirty="0" smtClean="0">
                <a:ln w="0"/>
                <a:effectLst>
                  <a:outerShdw blurRad="38100" dist="19050" dir="2700000" algn="tl" rotWithShape="0">
                    <a:schemeClr val="dk1">
                      <a:alpha val="40000"/>
                    </a:schemeClr>
                  </a:outerShdw>
                </a:effectLst>
              </a:rPr>
              <a:t> </a:t>
            </a:r>
          </a:p>
        </p:txBody>
      </p:sp>
    </p:spTree>
    <p:extLst>
      <p:ext uri="{BB962C8B-B14F-4D97-AF65-F5344CB8AC3E}">
        <p14:creationId xmlns:p14="http://schemas.microsoft.com/office/powerpoint/2010/main" val="23292690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0784" y="0"/>
            <a:ext cx="5011307" cy="584775"/>
          </a:xfrm>
          <a:prstGeom prst="rect">
            <a:avLst/>
          </a:prstGeom>
        </p:spPr>
        <p:txBody>
          <a:bodyPr wrap="none">
            <a:spAutoFit/>
          </a:bodyPr>
          <a:lstStyle/>
          <a:p>
            <a:pPr algn="ctr"/>
            <a:r>
              <a:rPr lang="bn-IN" sz="3200" b="1" u="sng" dirty="0" smtClean="0">
                <a:ln w="9525">
                  <a:solidFill>
                    <a:schemeClr val="bg1"/>
                  </a:solidFill>
                  <a:prstDash val="solid"/>
                </a:ln>
                <a:effectLst>
                  <a:outerShdw blurRad="12700" dist="38100" dir="2700000" algn="tl" rotWithShape="0">
                    <a:schemeClr val="bg1">
                      <a:lumMod val="50000"/>
                    </a:schemeClr>
                  </a:outerShdw>
                </a:effectLst>
              </a:rPr>
              <a:t>মাদকাসক্তির কারণ সমূহঃ</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993434188"/>
              </p:ext>
            </p:extLst>
          </p:nvPr>
        </p:nvGraphicFramePr>
        <p:xfrm>
          <a:off x="104931" y="584775"/>
          <a:ext cx="11857218" cy="6217920"/>
        </p:xfrm>
        <a:graphic>
          <a:graphicData uri="http://schemas.openxmlformats.org/drawingml/2006/table">
            <a:tbl>
              <a:tblPr firstRow="1" bandRow="1">
                <a:effectLst>
                  <a:outerShdw blurRad="63500" sx="102000" sy="102000" algn="ctr" rotWithShape="0">
                    <a:prstClr val="black">
                      <a:alpha val="40000"/>
                    </a:prstClr>
                  </a:outerShdw>
                </a:effectLst>
              </a:tblPr>
              <a:tblGrid>
                <a:gridCol w="5928609"/>
                <a:gridCol w="5928609"/>
              </a:tblGrid>
              <a:tr h="377655">
                <a:tc>
                  <a:txBody>
                    <a:bodyPr/>
                    <a:lstStyle/>
                    <a:p>
                      <a:pPr algn="ctr"/>
                      <a:r>
                        <a:rPr lang="bn-IN" sz="2400" b="1" dirty="0" smtClean="0">
                          <a:solidFill>
                            <a:schemeClr val="tx1">
                              <a:lumMod val="95000"/>
                              <a:lumOff val="5000"/>
                            </a:schemeClr>
                          </a:solidFill>
                        </a:rPr>
                        <a:t>পরিবেশগত কারণ</a:t>
                      </a:r>
                      <a:endParaRPr lang="en-US" sz="2400" b="1" dirty="0">
                        <a:solidFill>
                          <a:schemeClr val="tx1">
                            <a:lumMod val="95000"/>
                            <a:lumOff val="5000"/>
                          </a:schemeClr>
                        </a:solidFill>
                      </a:endParaRPr>
                    </a:p>
                  </a:txBody>
                  <a:tcPr/>
                </a:tc>
                <a:tc>
                  <a:txBody>
                    <a:bodyPr/>
                    <a:lstStyle/>
                    <a:p>
                      <a:pPr algn="ctr"/>
                      <a:r>
                        <a:rPr lang="bn-IN" sz="2400" b="1" dirty="0" smtClean="0"/>
                        <a:t>পারিবারিক কারণ</a:t>
                      </a:r>
                      <a:endParaRPr lang="en-US" sz="2400" b="1" dirty="0"/>
                    </a:p>
                  </a:txBody>
                  <a:tcPr/>
                </a:tc>
              </a:tr>
              <a:tr h="322213">
                <a:tc>
                  <a:txBody>
                    <a:bodyPr/>
                    <a:lstStyle/>
                    <a:p>
                      <a:pPr algn="l"/>
                      <a:r>
                        <a:rPr lang="bn-IN" sz="2400" dirty="0" smtClean="0"/>
                        <a:t>১। মাদকদ্রব্যের সহজলভ্যতা</a:t>
                      </a:r>
                      <a:endParaRPr lang="en-US" sz="2400" dirty="0"/>
                    </a:p>
                  </a:txBody>
                  <a:tcPr/>
                </a:tc>
                <a:tc>
                  <a:txBody>
                    <a:bodyPr/>
                    <a:lstStyle/>
                    <a:p>
                      <a:pPr algn="l"/>
                      <a:r>
                        <a:rPr lang="bn-IN" sz="2400" dirty="0" smtClean="0"/>
                        <a:t>১। বাবা-মায়ের</a:t>
                      </a:r>
                      <a:r>
                        <a:rPr lang="bn-IN" sz="2400" baseline="0" dirty="0" smtClean="0"/>
                        <a:t> নিয়ন্ত্রণের অভাব</a:t>
                      </a:r>
                      <a:endParaRPr lang="en-US" sz="2400" dirty="0"/>
                    </a:p>
                  </a:txBody>
                  <a:tcPr/>
                </a:tc>
              </a:tr>
              <a:tr h="322213">
                <a:tc>
                  <a:txBody>
                    <a:bodyPr/>
                    <a:lstStyle/>
                    <a:p>
                      <a:pPr algn="l"/>
                      <a:r>
                        <a:rPr lang="bn-IN" sz="2400" dirty="0" smtClean="0"/>
                        <a:t>২। বেকারত্ব</a:t>
                      </a:r>
                      <a:endParaRPr lang="en-US" sz="2400" dirty="0"/>
                    </a:p>
                  </a:txBody>
                  <a:tcPr/>
                </a:tc>
                <a:tc>
                  <a:txBody>
                    <a:bodyPr/>
                    <a:lstStyle/>
                    <a:p>
                      <a:pPr algn="l"/>
                      <a:r>
                        <a:rPr lang="bn-IN" sz="2400" dirty="0" smtClean="0"/>
                        <a:t>২। হতাশা</a:t>
                      </a:r>
                      <a:endParaRPr lang="en-US" sz="2400" dirty="0"/>
                    </a:p>
                  </a:txBody>
                  <a:tcPr/>
                </a:tc>
              </a:tr>
              <a:tr h="322213">
                <a:tc>
                  <a:txBody>
                    <a:bodyPr/>
                    <a:lstStyle/>
                    <a:p>
                      <a:pPr algn="l"/>
                      <a:r>
                        <a:rPr lang="bn-IN" sz="2400" dirty="0" smtClean="0"/>
                        <a:t>৩। অসামাজিক পরিবেশ</a:t>
                      </a:r>
                      <a:endParaRPr lang="en-US" sz="2400" dirty="0"/>
                    </a:p>
                  </a:txBody>
                  <a:tcPr/>
                </a:tc>
                <a:tc>
                  <a:txBody>
                    <a:bodyPr/>
                    <a:lstStyle/>
                    <a:p>
                      <a:pPr algn="l"/>
                      <a:r>
                        <a:rPr lang="bn-IN" sz="2400" dirty="0" smtClean="0"/>
                        <a:t>৩। একাকীত্ব ও  নিঃসঙ্গতা</a:t>
                      </a:r>
                      <a:endParaRPr lang="en-US" sz="2400" dirty="0"/>
                    </a:p>
                  </a:txBody>
                  <a:tcPr/>
                </a:tc>
              </a:tr>
              <a:tr h="322213">
                <a:tc>
                  <a:txBody>
                    <a:bodyPr/>
                    <a:lstStyle/>
                    <a:p>
                      <a:pPr algn="l"/>
                      <a:r>
                        <a:rPr lang="bn-IN" sz="2400" dirty="0" smtClean="0"/>
                        <a:t>৪। অল্প বয়সে স্কুল হতে বিদায়</a:t>
                      </a:r>
                      <a:endParaRPr lang="en-US" sz="2400" dirty="0"/>
                    </a:p>
                  </a:txBody>
                  <a:tcPr/>
                </a:tc>
                <a:tc>
                  <a:txBody>
                    <a:bodyPr/>
                    <a:lstStyle/>
                    <a:p>
                      <a:pPr algn="l"/>
                      <a:r>
                        <a:rPr lang="bn-IN" sz="2400" dirty="0" smtClean="0"/>
                        <a:t>৪। সন্তানের বেপরোয়া ভাবকে প্রশ্রয় দেয়া</a:t>
                      </a:r>
                      <a:endParaRPr lang="en-US" sz="2400" dirty="0"/>
                    </a:p>
                  </a:txBody>
                  <a:tcPr/>
                </a:tc>
              </a:tr>
              <a:tr h="322213">
                <a:tc>
                  <a:txBody>
                    <a:bodyPr/>
                    <a:lstStyle/>
                    <a:p>
                      <a:pPr algn="l"/>
                      <a:r>
                        <a:rPr lang="bn-IN" sz="2400" dirty="0" smtClean="0"/>
                        <a:t>৫। সিনেমা বা কোন টিভি সিরিয়াল</a:t>
                      </a:r>
                      <a:r>
                        <a:rPr lang="bn-IN" sz="2400" baseline="0" dirty="0" smtClean="0"/>
                        <a:t> দেখা</a:t>
                      </a:r>
                      <a:endParaRPr lang="en-US" sz="2400" dirty="0"/>
                    </a:p>
                  </a:txBody>
                  <a:tcPr/>
                </a:tc>
                <a:tc>
                  <a:txBody>
                    <a:bodyPr/>
                    <a:lstStyle/>
                    <a:p>
                      <a:pPr algn="l"/>
                      <a:r>
                        <a:rPr lang="bn-IN" sz="2400" dirty="0" smtClean="0"/>
                        <a:t>৫। পরিবার হতে বিচ্ছিন্নতা</a:t>
                      </a:r>
                      <a:endParaRPr lang="en-US" sz="2400" dirty="0"/>
                    </a:p>
                  </a:txBody>
                  <a:tcPr/>
                </a:tc>
              </a:tr>
              <a:tr h="322213">
                <a:tc>
                  <a:txBody>
                    <a:bodyPr/>
                    <a:lstStyle/>
                    <a:p>
                      <a:pPr algn="l"/>
                      <a:r>
                        <a:rPr lang="bn-IN" sz="2400" dirty="0" smtClean="0"/>
                        <a:t>৬। আশেপাশে ড্রাগের</a:t>
                      </a:r>
                      <a:r>
                        <a:rPr lang="bn-IN" sz="2400" baseline="0" dirty="0" smtClean="0"/>
                        <a:t> রমরমা ব্যবসা</a:t>
                      </a:r>
                      <a:endParaRPr lang="en-US" sz="2400" dirty="0"/>
                    </a:p>
                  </a:txBody>
                  <a:tcPr/>
                </a:tc>
                <a:tc>
                  <a:txBody>
                    <a:bodyPr/>
                    <a:lstStyle/>
                    <a:p>
                      <a:pPr algn="l"/>
                      <a:r>
                        <a:rPr lang="bn-IN" sz="2400" dirty="0" smtClean="0"/>
                        <a:t>৬। সন্তানের প্রতি যত্নহীনতা</a:t>
                      </a:r>
                      <a:endParaRPr lang="en-US" sz="2400" dirty="0"/>
                    </a:p>
                  </a:txBody>
                  <a:tcPr/>
                </a:tc>
              </a:tr>
              <a:tr h="322213">
                <a:tc>
                  <a:txBody>
                    <a:bodyPr/>
                    <a:lstStyle/>
                    <a:p>
                      <a:pPr algn="l"/>
                      <a:r>
                        <a:rPr lang="bn-IN" sz="2400" dirty="0" smtClean="0"/>
                        <a:t>৭। পেশাগত কারণ</a:t>
                      </a:r>
                      <a:endParaRPr lang="en-US" sz="2400" dirty="0"/>
                    </a:p>
                  </a:txBody>
                  <a:tcPr/>
                </a:tc>
                <a:tc>
                  <a:txBody>
                    <a:bodyPr/>
                    <a:lstStyle/>
                    <a:p>
                      <a:pPr algn="l"/>
                      <a:r>
                        <a:rPr lang="bn-IN" sz="2400" dirty="0" smtClean="0"/>
                        <a:t>৭। উগ্র জীবনযাত্রা ও মানসিকতা</a:t>
                      </a:r>
                      <a:endParaRPr lang="en-US" sz="2400" dirty="0"/>
                    </a:p>
                  </a:txBody>
                  <a:tcPr/>
                </a:tc>
              </a:tr>
              <a:tr h="579984">
                <a:tc>
                  <a:txBody>
                    <a:bodyPr/>
                    <a:lstStyle/>
                    <a:p>
                      <a:pPr algn="l"/>
                      <a:r>
                        <a:rPr lang="bn-IN" sz="2400" dirty="0" smtClean="0"/>
                        <a:t>৮। অসামাজিক কাজ ও অপরাধ</a:t>
                      </a:r>
                      <a:r>
                        <a:rPr lang="bn-IN" sz="2400" baseline="0" dirty="0" smtClean="0"/>
                        <a:t> বেশি হয় সে সব স্থানে বসবাস করা</a:t>
                      </a:r>
                      <a:endParaRPr lang="en-US" sz="2400" dirty="0"/>
                    </a:p>
                  </a:txBody>
                  <a:tcPr/>
                </a:tc>
                <a:tc>
                  <a:txBody>
                    <a:bodyPr/>
                    <a:lstStyle/>
                    <a:p>
                      <a:pPr algn="l"/>
                      <a:r>
                        <a:rPr lang="bn-IN" sz="2400" dirty="0" smtClean="0"/>
                        <a:t>৮। খারাপ</a:t>
                      </a:r>
                      <a:r>
                        <a:rPr lang="bn-IN" sz="2400" baseline="0" dirty="0" smtClean="0"/>
                        <a:t> সাহচর্য</a:t>
                      </a:r>
                      <a:endParaRPr lang="en-US" sz="2400" dirty="0"/>
                    </a:p>
                  </a:txBody>
                  <a:tcPr/>
                </a:tc>
              </a:tr>
              <a:tr h="579984">
                <a:tc>
                  <a:txBody>
                    <a:bodyPr/>
                    <a:lstStyle/>
                    <a:p>
                      <a:pPr algn="l"/>
                      <a:r>
                        <a:rPr lang="bn-IN" sz="2400" dirty="0" smtClean="0"/>
                        <a:t>৯।যেখানে</a:t>
                      </a:r>
                      <a:r>
                        <a:rPr lang="bn-IN" sz="2400" baseline="0" dirty="0" smtClean="0"/>
                        <a:t> ড্রাগ নেয়ার সুযোগ থাকে তার আশে পাশে বসবাস করা।</a:t>
                      </a:r>
                      <a:endParaRPr lang="en-US" sz="2400" dirty="0"/>
                    </a:p>
                  </a:txBody>
                  <a:tcPr/>
                </a:tc>
                <a:tc>
                  <a:txBody>
                    <a:bodyPr/>
                    <a:lstStyle/>
                    <a:p>
                      <a:pPr algn="l"/>
                      <a:r>
                        <a:rPr lang="en-US" sz="2400" dirty="0" smtClean="0"/>
                        <a:t>৯।</a:t>
                      </a:r>
                      <a:r>
                        <a:rPr lang="en-US" sz="2400" baseline="0" dirty="0" smtClean="0"/>
                        <a:t> </a:t>
                      </a:r>
                      <a:r>
                        <a:rPr lang="en-US" sz="2400" baseline="0" dirty="0" err="1" smtClean="0"/>
                        <a:t>পারিবারিক</a:t>
                      </a:r>
                      <a:r>
                        <a:rPr lang="en-US" sz="2400" baseline="0" dirty="0" smtClean="0"/>
                        <a:t> </a:t>
                      </a:r>
                      <a:r>
                        <a:rPr lang="en-US" sz="2400" baseline="0" dirty="0" err="1" smtClean="0"/>
                        <a:t>অশান্তি</a:t>
                      </a:r>
                      <a:r>
                        <a:rPr lang="en-US" sz="2400" baseline="0" dirty="0" smtClean="0"/>
                        <a:t> </a:t>
                      </a:r>
                      <a:r>
                        <a:rPr lang="en-US" sz="2400" baseline="0" dirty="0" err="1" smtClean="0"/>
                        <a:t>থেকে</a:t>
                      </a:r>
                      <a:r>
                        <a:rPr lang="en-US" sz="2400" baseline="0" dirty="0" smtClean="0"/>
                        <a:t> </a:t>
                      </a:r>
                      <a:r>
                        <a:rPr lang="en-US" sz="2400" baseline="0" dirty="0" err="1" smtClean="0"/>
                        <a:t>দূরে</a:t>
                      </a:r>
                      <a:r>
                        <a:rPr lang="en-US" sz="2400" baseline="0" dirty="0" smtClean="0"/>
                        <a:t> </a:t>
                      </a:r>
                      <a:r>
                        <a:rPr lang="en-US" sz="2400" baseline="0" dirty="0" err="1" smtClean="0"/>
                        <a:t>থাকার</a:t>
                      </a:r>
                      <a:r>
                        <a:rPr lang="en-US" sz="2400" baseline="0" dirty="0" smtClean="0"/>
                        <a:t> </a:t>
                      </a:r>
                      <a:r>
                        <a:rPr lang="en-US" sz="2400" baseline="0" dirty="0" err="1" smtClean="0"/>
                        <a:t>প্রবণতা</a:t>
                      </a:r>
                      <a:endParaRPr lang="en-US" sz="2400" dirty="0"/>
                    </a:p>
                  </a:txBody>
                  <a:tcPr/>
                </a:tc>
              </a:tr>
              <a:tr h="322213">
                <a:tc>
                  <a:txBody>
                    <a:bodyPr/>
                    <a:lstStyle/>
                    <a:p>
                      <a:pPr algn="l"/>
                      <a:r>
                        <a:rPr lang="bn-IN" sz="2400" dirty="0" smtClean="0"/>
                        <a:t>১০। নিজেকে বেশি  কার্যক্ষম</a:t>
                      </a:r>
                      <a:r>
                        <a:rPr lang="bn-IN" sz="2400" baseline="0" dirty="0" smtClean="0"/>
                        <a:t> করা</a:t>
                      </a:r>
                      <a:endParaRPr lang="en-US" sz="2400" dirty="0"/>
                    </a:p>
                  </a:txBody>
                  <a:tcPr/>
                </a:tc>
                <a:tc>
                  <a:txBody>
                    <a:bodyPr/>
                    <a:lstStyle/>
                    <a:p>
                      <a:pPr algn="l"/>
                      <a:r>
                        <a:rPr lang="bn-IN" sz="2400" dirty="0" smtClean="0"/>
                        <a:t>১০। বাবা-</a:t>
                      </a:r>
                      <a:r>
                        <a:rPr lang="bn-IN" sz="2400" baseline="0" dirty="0" smtClean="0"/>
                        <a:t> মা আসক্ত থাকলে</a:t>
                      </a:r>
                      <a:endParaRPr lang="en-US" sz="2400" dirty="0"/>
                    </a:p>
                  </a:txBody>
                  <a:tcPr/>
                </a:tc>
              </a:tr>
              <a:tr h="322213">
                <a:tc>
                  <a:txBody>
                    <a:bodyPr/>
                    <a:lstStyle/>
                    <a:p>
                      <a:pPr algn="l"/>
                      <a:r>
                        <a:rPr lang="bn-IN" sz="2400" dirty="0" smtClean="0"/>
                        <a:t>১১।</a:t>
                      </a:r>
                      <a:r>
                        <a:rPr lang="bn-IN" sz="2400" baseline="0" dirty="0" smtClean="0"/>
                        <a:t> কৌতূহল বশত</a:t>
                      </a:r>
                      <a:endParaRPr lang="en-US" sz="2400" dirty="0"/>
                    </a:p>
                  </a:txBody>
                  <a:tcPr/>
                </a:tc>
                <a:tc>
                  <a:txBody>
                    <a:bodyPr/>
                    <a:lstStyle/>
                    <a:p>
                      <a:pPr algn="l"/>
                      <a:r>
                        <a:rPr lang="bn-IN" sz="2400" dirty="0" smtClean="0"/>
                        <a:t>১১। যে কোন মানসিক যন্ত্রণা</a:t>
                      </a:r>
                      <a:r>
                        <a:rPr lang="bn-IN" sz="2400" baseline="0" dirty="0" smtClean="0"/>
                        <a:t> থেকে</a:t>
                      </a:r>
                      <a:endParaRPr lang="en-US" sz="2400" dirty="0"/>
                    </a:p>
                  </a:txBody>
                  <a:tcPr/>
                </a:tc>
              </a:tr>
            </a:tbl>
          </a:graphicData>
        </a:graphic>
      </p:graphicFrame>
    </p:spTree>
    <p:extLst>
      <p:ext uri="{BB962C8B-B14F-4D97-AF65-F5344CB8AC3E}">
        <p14:creationId xmlns:p14="http://schemas.microsoft.com/office/powerpoint/2010/main" val="216964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4007" y="324831"/>
            <a:ext cx="6411682" cy="584775"/>
          </a:xfrm>
          <a:prstGeom prst="rect">
            <a:avLst/>
          </a:prstGeom>
        </p:spPr>
        <p:txBody>
          <a:bodyPr wrap="square">
            <a:spAutoFit/>
            <a:scene3d>
              <a:camera prst="perspectiveRight"/>
              <a:lightRig rig="threePt" dir="t"/>
            </a:scene3d>
          </a:bodyPr>
          <a:lstStyle/>
          <a:p>
            <a:r>
              <a:rPr lang="bn-IN" dirty="0">
                <a:effectLst>
                  <a:glow rad="228600">
                    <a:schemeClr val="accent6">
                      <a:satMod val="175000"/>
                      <a:alpha val="40000"/>
                    </a:schemeClr>
                  </a:glow>
                </a:effectLst>
              </a:rPr>
              <a:t> </a:t>
            </a:r>
            <a:r>
              <a:rPr lang="bn-IN" sz="3200" u="sng" dirty="0" smtClean="0">
                <a:effectLst>
                  <a:glow rad="228600">
                    <a:schemeClr val="accent6">
                      <a:satMod val="175000"/>
                      <a:alpha val="40000"/>
                    </a:schemeClr>
                  </a:glow>
                  <a:innerShdw blurRad="63500" dist="50800" dir="2700000">
                    <a:prstClr val="black">
                      <a:alpha val="50000"/>
                    </a:prstClr>
                  </a:innerShdw>
                </a:effectLst>
              </a:rPr>
              <a:t>ড্রাগ আসক্তি বা মাদকাসক্তি নিয়ন্ত্রণঃ</a:t>
            </a:r>
            <a:endParaRPr lang="en-US" sz="3200" u="sng" dirty="0">
              <a:effectLst>
                <a:glow rad="228600">
                  <a:schemeClr val="accent6">
                    <a:satMod val="175000"/>
                    <a:alpha val="40000"/>
                  </a:schemeClr>
                </a:glow>
                <a:innerShdw blurRad="63500" dist="50800" dir="2700000">
                  <a:prstClr val="black">
                    <a:alpha val="50000"/>
                  </a:prstClr>
                </a:inn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48" y="106680"/>
            <a:ext cx="2932716" cy="102108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3948" y="106679"/>
            <a:ext cx="2313231" cy="1021081"/>
          </a:xfrm>
          <a:prstGeom prst="rect">
            <a:avLst/>
          </a:prstGeom>
        </p:spPr>
      </p:pic>
      <p:sp>
        <p:nvSpPr>
          <p:cNvPr id="5" name="Rectangle 4"/>
          <p:cNvSpPr/>
          <p:nvPr/>
        </p:nvSpPr>
        <p:spPr>
          <a:xfrm>
            <a:off x="341561" y="1164134"/>
            <a:ext cx="11460694" cy="5693866"/>
          </a:xfrm>
          <a:prstGeom prst="rect">
            <a:avLst/>
          </a:prstGeom>
        </p:spPr>
        <p:txBody>
          <a:bodyPr wrap="square">
            <a:spAutoFit/>
          </a:bodyPr>
          <a:lstStyle/>
          <a:p>
            <a:r>
              <a:rPr lang="en-US" dirty="0" smtClean="0"/>
              <a:t> </a:t>
            </a:r>
            <a:r>
              <a:rPr lang="en-US" sz="2800" dirty="0" err="1" smtClean="0"/>
              <a:t>একবার</a:t>
            </a:r>
            <a:r>
              <a:rPr lang="en-US" sz="2800" dirty="0" smtClean="0"/>
              <a:t> </a:t>
            </a:r>
            <a:r>
              <a:rPr lang="bn-IN" sz="2800" dirty="0" smtClean="0"/>
              <a:t>ড্রাগ আসক্ত</a:t>
            </a:r>
            <a:r>
              <a:rPr lang="en-US" sz="2800" dirty="0" smtClean="0"/>
              <a:t> </a:t>
            </a:r>
            <a:r>
              <a:rPr lang="en-US" sz="2800" dirty="0" err="1" smtClean="0"/>
              <a:t>হয়ে</a:t>
            </a:r>
            <a:r>
              <a:rPr lang="en-US" sz="2800" dirty="0" smtClean="0"/>
              <a:t> </a:t>
            </a:r>
            <a:r>
              <a:rPr lang="en-US" sz="2800" dirty="0" err="1" smtClean="0"/>
              <a:t>গেলে</a:t>
            </a:r>
            <a:r>
              <a:rPr lang="en-US" sz="2800" dirty="0" smtClean="0"/>
              <a:t> </a:t>
            </a:r>
            <a:r>
              <a:rPr lang="en-US" sz="2800" dirty="0" err="1" smtClean="0"/>
              <a:t>তা</a:t>
            </a:r>
            <a:r>
              <a:rPr lang="en-US" sz="2800" dirty="0" smtClean="0"/>
              <a:t> </a:t>
            </a:r>
            <a:r>
              <a:rPr lang="en-US" sz="2800" dirty="0" err="1" smtClean="0"/>
              <a:t>নিয়ন্ত্রণ</a:t>
            </a:r>
            <a:r>
              <a:rPr lang="en-US" sz="2800" dirty="0" smtClean="0"/>
              <a:t> </a:t>
            </a:r>
            <a:r>
              <a:rPr lang="en-US" sz="2800" dirty="0" err="1" smtClean="0"/>
              <a:t>করা</a:t>
            </a:r>
            <a:r>
              <a:rPr lang="en-US" sz="2800" dirty="0" smtClean="0"/>
              <a:t> </a:t>
            </a:r>
            <a:r>
              <a:rPr lang="en-US" sz="2800" dirty="0" err="1" smtClean="0"/>
              <a:t>খুব</a:t>
            </a:r>
            <a:r>
              <a:rPr lang="en-US" sz="2800" dirty="0" smtClean="0"/>
              <a:t> </a:t>
            </a:r>
            <a:r>
              <a:rPr lang="en-US" sz="2800" dirty="0" err="1" smtClean="0"/>
              <a:t>কঠিন</a:t>
            </a:r>
            <a:r>
              <a:rPr lang="en-US" sz="2800" dirty="0" smtClean="0"/>
              <a:t> । </a:t>
            </a:r>
            <a:r>
              <a:rPr lang="en-US" sz="2800" dirty="0" err="1" smtClean="0"/>
              <a:t>এক্ষেত্রে</a:t>
            </a:r>
            <a:r>
              <a:rPr lang="en-US" sz="2800" dirty="0" smtClean="0"/>
              <a:t> </a:t>
            </a:r>
            <a:r>
              <a:rPr lang="en-US" sz="2800" dirty="0" err="1" smtClean="0"/>
              <a:t>মাদকাসক্ত</a:t>
            </a:r>
            <a:r>
              <a:rPr lang="en-US" sz="2800" dirty="0" smtClean="0"/>
              <a:t> </a:t>
            </a:r>
            <a:r>
              <a:rPr lang="en-US" sz="2800" dirty="0" err="1" smtClean="0"/>
              <a:t>ব্যক্তিকে</a:t>
            </a:r>
            <a:r>
              <a:rPr lang="en-US" sz="2800" dirty="0" smtClean="0"/>
              <a:t> </a:t>
            </a:r>
            <a:r>
              <a:rPr lang="en-US" sz="2800" dirty="0" err="1" smtClean="0"/>
              <a:t>আগে</a:t>
            </a:r>
            <a:r>
              <a:rPr lang="en-US" sz="2800" dirty="0" smtClean="0"/>
              <a:t> </a:t>
            </a:r>
            <a:r>
              <a:rPr lang="en-US" sz="2800" dirty="0" err="1" smtClean="0"/>
              <a:t>ড্রাগ</a:t>
            </a:r>
            <a:r>
              <a:rPr lang="en-US" sz="2800" dirty="0" smtClean="0"/>
              <a:t> </a:t>
            </a:r>
            <a:r>
              <a:rPr lang="en-US" sz="2800" dirty="0" err="1" smtClean="0"/>
              <a:t>নেওয়া</a:t>
            </a:r>
            <a:r>
              <a:rPr lang="en-US" sz="2800" dirty="0" smtClean="0"/>
              <a:t> </a:t>
            </a:r>
            <a:r>
              <a:rPr lang="en-US" sz="2800" dirty="0" err="1" smtClean="0"/>
              <a:t>বন্ধুদের</a:t>
            </a:r>
            <a:r>
              <a:rPr lang="en-US" sz="2800" dirty="0" smtClean="0"/>
              <a:t> </a:t>
            </a:r>
            <a:r>
              <a:rPr lang="en-US" sz="2800" dirty="0" err="1" smtClean="0"/>
              <a:t>কাছ</a:t>
            </a:r>
            <a:r>
              <a:rPr lang="en-US" sz="2800" dirty="0"/>
              <a:t> </a:t>
            </a:r>
            <a:r>
              <a:rPr lang="en-US" sz="2800" dirty="0" err="1" smtClean="0"/>
              <a:t>থেকে</a:t>
            </a:r>
            <a:r>
              <a:rPr lang="en-US" sz="2800" dirty="0" smtClean="0"/>
              <a:t> </a:t>
            </a:r>
            <a:r>
              <a:rPr lang="en-US" sz="2800" dirty="0" err="1" smtClean="0"/>
              <a:t>দূরে</a:t>
            </a:r>
            <a:r>
              <a:rPr lang="en-US" sz="2800" dirty="0" smtClean="0"/>
              <a:t>  </a:t>
            </a:r>
            <a:r>
              <a:rPr lang="en-US" sz="2800" dirty="0" err="1" smtClean="0"/>
              <a:t>রাখতে</a:t>
            </a:r>
            <a:r>
              <a:rPr lang="en-US" sz="2800" dirty="0" smtClean="0"/>
              <a:t> </a:t>
            </a:r>
            <a:r>
              <a:rPr lang="en-US" sz="2800" dirty="0" err="1" smtClean="0"/>
              <a:t>হবে</a:t>
            </a:r>
            <a:r>
              <a:rPr lang="en-US" sz="2800" dirty="0" smtClean="0"/>
              <a:t>। </a:t>
            </a:r>
            <a:r>
              <a:rPr lang="en-US" sz="2800" dirty="0" err="1" smtClean="0"/>
              <a:t>লক্ষ্য</a:t>
            </a:r>
            <a:r>
              <a:rPr lang="en-US" sz="2800" dirty="0" smtClean="0"/>
              <a:t> </a:t>
            </a:r>
            <a:r>
              <a:rPr lang="en-US" sz="2800" dirty="0" err="1" smtClean="0"/>
              <a:t>রাখতে</a:t>
            </a:r>
            <a:r>
              <a:rPr lang="en-US" sz="2800" dirty="0" smtClean="0"/>
              <a:t> </a:t>
            </a:r>
            <a:r>
              <a:rPr lang="en-US" sz="2800" dirty="0" err="1" smtClean="0"/>
              <a:t>হবে</a:t>
            </a:r>
            <a:r>
              <a:rPr lang="en-US" sz="2800" dirty="0" smtClean="0"/>
              <a:t> </a:t>
            </a:r>
            <a:r>
              <a:rPr lang="en-US" sz="2800" dirty="0" err="1" smtClean="0"/>
              <a:t>যাতে</a:t>
            </a:r>
            <a:r>
              <a:rPr lang="en-US" sz="2800" dirty="0" smtClean="0"/>
              <a:t> </a:t>
            </a:r>
            <a:r>
              <a:rPr lang="en-US" sz="2800" dirty="0" err="1" smtClean="0"/>
              <a:t>তার</a:t>
            </a:r>
            <a:r>
              <a:rPr lang="en-US" sz="2800" dirty="0" smtClean="0"/>
              <a:t> </a:t>
            </a:r>
            <a:r>
              <a:rPr lang="en-US" sz="2800" dirty="0" err="1" smtClean="0"/>
              <a:t>কাছে</a:t>
            </a:r>
            <a:r>
              <a:rPr lang="en-US" sz="2800" dirty="0" smtClean="0"/>
              <a:t> </a:t>
            </a:r>
            <a:r>
              <a:rPr lang="en-US" sz="2800" dirty="0" err="1" smtClean="0"/>
              <a:t>কোনভাবে</a:t>
            </a:r>
            <a:r>
              <a:rPr lang="en-US" sz="2800" dirty="0" smtClean="0"/>
              <a:t> </a:t>
            </a:r>
            <a:r>
              <a:rPr lang="en-US" sz="2800" dirty="0" err="1" smtClean="0"/>
              <a:t>মাদক</a:t>
            </a:r>
            <a:r>
              <a:rPr lang="en-US" sz="2800" dirty="0" smtClean="0"/>
              <a:t> </a:t>
            </a:r>
            <a:r>
              <a:rPr lang="en-US" sz="2800" dirty="0" err="1" smtClean="0"/>
              <a:t>পৌঁছাতে</a:t>
            </a:r>
            <a:r>
              <a:rPr lang="en-US" sz="2800" dirty="0" smtClean="0"/>
              <a:t> </a:t>
            </a:r>
            <a:r>
              <a:rPr lang="en-US" sz="2800" dirty="0" err="1" smtClean="0"/>
              <a:t>না</a:t>
            </a:r>
            <a:r>
              <a:rPr lang="en-US" sz="2800" dirty="0" smtClean="0"/>
              <a:t> </a:t>
            </a:r>
            <a:r>
              <a:rPr lang="en-US" sz="2800" dirty="0" err="1" smtClean="0"/>
              <a:t>পারে</a:t>
            </a:r>
            <a:r>
              <a:rPr lang="en-US" sz="2800" dirty="0" smtClean="0"/>
              <a:t>। </a:t>
            </a:r>
            <a:r>
              <a:rPr lang="en-US" sz="2800" dirty="0" err="1" smtClean="0"/>
              <a:t>তাকে</a:t>
            </a:r>
            <a:r>
              <a:rPr lang="en-US" sz="2800" dirty="0" smtClean="0"/>
              <a:t> </a:t>
            </a:r>
            <a:r>
              <a:rPr lang="en-US" sz="2800" dirty="0" err="1" smtClean="0"/>
              <a:t>মাদক</a:t>
            </a:r>
            <a:r>
              <a:rPr lang="en-US" sz="2800" dirty="0" smtClean="0"/>
              <a:t> </a:t>
            </a:r>
            <a:r>
              <a:rPr lang="en-US" sz="2800" dirty="0" err="1" smtClean="0"/>
              <a:t>নিরাময়</a:t>
            </a:r>
            <a:r>
              <a:rPr lang="en-US" sz="2800" dirty="0" smtClean="0"/>
              <a:t> </a:t>
            </a:r>
            <a:r>
              <a:rPr lang="en-US" sz="2800" dirty="0" err="1" smtClean="0"/>
              <a:t>কেন্দ্রে</a:t>
            </a:r>
            <a:r>
              <a:rPr lang="en-US" sz="2800" dirty="0" smtClean="0"/>
              <a:t> </a:t>
            </a:r>
            <a:r>
              <a:rPr lang="en-US" sz="2800" dirty="0" err="1" smtClean="0"/>
              <a:t>ভর্তি</a:t>
            </a:r>
            <a:r>
              <a:rPr lang="en-US" sz="2800" dirty="0" smtClean="0"/>
              <a:t> </a:t>
            </a:r>
            <a:r>
              <a:rPr lang="en-US" sz="2800" dirty="0" err="1" smtClean="0"/>
              <a:t>করে</a:t>
            </a:r>
            <a:r>
              <a:rPr lang="en-US" sz="2800" dirty="0" smtClean="0"/>
              <a:t> </a:t>
            </a:r>
            <a:r>
              <a:rPr lang="en-US" sz="2800" dirty="0" err="1" smtClean="0"/>
              <a:t>সহানুভুতির</a:t>
            </a:r>
            <a:r>
              <a:rPr lang="en-US" sz="2800" dirty="0" smtClean="0"/>
              <a:t> সাথে </a:t>
            </a:r>
            <a:r>
              <a:rPr lang="en-US" sz="2800" dirty="0" err="1" smtClean="0"/>
              <a:t>চিকিৎসা</a:t>
            </a:r>
            <a:r>
              <a:rPr lang="en-US" sz="2800" dirty="0" smtClean="0"/>
              <a:t> </a:t>
            </a:r>
            <a:r>
              <a:rPr lang="en-US" sz="2800" dirty="0" err="1" smtClean="0"/>
              <a:t>করতে</a:t>
            </a:r>
            <a:r>
              <a:rPr lang="en-US" sz="2800" dirty="0" smtClean="0"/>
              <a:t> </a:t>
            </a:r>
            <a:r>
              <a:rPr lang="en-US" sz="2800" dirty="0" err="1" smtClean="0"/>
              <a:t>হবে</a:t>
            </a:r>
            <a:r>
              <a:rPr lang="en-US" sz="2800" dirty="0" smtClean="0"/>
              <a:t>।  </a:t>
            </a:r>
            <a:r>
              <a:rPr lang="en-US" sz="2800" dirty="0" err="1" smtClean="0"/>
              <a:t>মাদকাসক্ত</a:t>
            </a:r>
            <a:r>
              <a:rPr lang="en-US" sz="2800" dirty="0" smtClean="0"/>
              <a:t> </a:t>
            </a:r>
            <a:r>
              <a:rPr lang="en-US" sz="2800" dirty="0" err="1" smtClean="0"/>
              <a:t>ব্যক্তি</a:t>
            </a:r>
            <a:r>
              <a:rPr lang="en-US" sz="2800" dirty="0" smtClean="0"/>
              <a:t> </a:t>
            </a:r>
            <a:r>
              <a:rPr lang="en-US" sz="2800" dirty="0" err="1" smtClean="0"/>
              <a:t>যদি</a:t>
            </a:r>
            <a:r>
              <a:rPr lang="en-US" sz="2800" dirty="0" smtClean="0"/>
              <a:t> </a:t>
            </a:r>
            <a:r>
              <a:rPr lang="en-US" sz="2800" dirty="0" err="1" smtClean="0"/>
              <a:t>হঠা</a:t>
            </a:r>
            <a:r>
              <a:rPr lang="en-US" sz="2800" dirty="0" smtClean="0"/>
              <a:t>ৎ </a:t>
            </a:r>
            <a:r>
              <a:rPr lang="en-US" sz="2800" dirty="0" err="1" smtClean="0"/>
              <a:t>করে</a:t>
            </a:r>
            <a:r>
              <a:rPr lang="en-US" sz="2800" dirty="0" smtClean="0"/>
              <a:t> </a:t>
            </a:r>
            <a:r>
              <a:rPr lang="en-US" sz="2800" dirty="0" err="1" smtClean="0"/>
              <a:t>মাদক</a:t>
            </a:r>
            <a:r>
              <a:rPr lang="en-US" sz="2800" dirty="0" smtClean="0"/>
              <a:t> </a:t>
            </a:r>
            <a:r>
              <a:rPr lang="en-US" sz="2800" dirty="0" err="1" smtClean="0"/>
              <a:t>নেয়া</a:t>
            </a:r>
            <a:r>
              <a:rPr lang="en-US" sz="2800" dirty="0" smtClean="0"/>
              <a:t> </a:t>
            </a:r>
            <a:r>
              <a:rPr lang="en-US" sz="2800" dirty="0" err="1" smtClean="0"/>
              <a:t>বন্ধ</a:t>
            </a:r>
            <a:r>
              <a:rPr lang="en-US" sz="2800" dirty="0" smtClean="0"/>
              <a:t> </a:t>
            </a:r>
            <a:r>
              <a:rPr lang="en-US" sz="2800" dirty="0" err="1" smtClean="0"/>
              <a:t>করে</a:t>
            </a:r>
            <a:r>
              <a:rPr lang="en-US" sz="2800" dirty="0" smtClean="0"/>
              <a:t> </a:t>
            </a:r>
            <a:r>
              <a:rPr lang="en-US" sz="2800" dirty="0" err="1" smtClean="0"/>
              <a:t>দেয়</a:t>
            </a:r>
            <a:r>
              <a:rPr lang="en-US" sz="2800" dirty="0" smtClean="0"/>
              <a:t> </a:t>
            </a:r>
            <a:r>
              <a:rPr lang="en-US" sz="2800" dirty="0" err="1" smtClean="0"/>
              <a:t>তাহলে</a:t>
            </a:r>
            <a:r>
              <a:rPr lang="en-US" sz="2800" dirty="0" smtClean="0"/>
              <a:t> </a:t>
            </a:r>
            <a:r>
              <a:rPr lang="en-US" sz="2800" dirty="0" err="1" smtClean="0"/>
              <a:t>শারীরিকভাবে</a:t>
            </a:r>
            <a:r>
              <a:rPr lang="en-US" sz="2800" dirty="0" smtClean="0"/>
              <a:t> </a:t>
            </a:r>
            <a:r>
              <a:rPr lang="en-US" sz="2800" dirty="0" err="1" smtClean="0"/>
              <a:t>বিপজ্জনক</a:t>
            </a:r>
            <a:r>
              <a:rPr lang="en-US" sz="2800" dirty="0" smtClean="0"/>
              <a:t> </a:t>
            </a:r>
            <a:r>
              <a:rPr lang="en-US" sz="2800" dirty="0" err="1" smtClean="0"/>
              <a:t>হতে</a:t>
            </a:r>
            <a:r>
              <a:rPr lang="en-US" sz="2800" dirty="0" smtClean="0"/>
              <a:t> </a:t>
            </a:r>
            <a:r>
              <a:rPr lang="en-US" sz="2800" dirty="0" err="1" smtClean="0"/>
              <a:t>পারে</a:t>
            </a:r>
            <a:r>
              <a:rPr lang="en-US" sz="2800" dirty="0" smtClean="0"/>
              <a:t>। </a:t>
            </a:r>
            <a:r>
              <a:rPr lang="en-US" sz="2800" dirty="0" err="1" smtClean="0"/>
              <a:t>তাই</a:t>
            </a:r>
            <a:r>
              <a:rPr lang="en-US" sz="2800" dirty="0" smtClean="0"/>
              <a:t> </a:t>
            </a:r>
            <a:r>
              <a:rPr lang="en-US" sz="2800" dirty="0" err="1" smtClean="0"/>
              <a:t>হঠা</a:t>
            </a:r>
            <a:r>
              <a:rPr lang="en-US" sz="2800" dirty="0" smtClean="0"/>
              <a:t>ৎ </a:t>
            </a:r>
            <a:r>
              <a:rPr lang="en-US" sz="2800" dirty="0" err="1" smtClean="0"/>
              <a:t>করে</a:t>
            </a:r>
            <a:r>
              <a:rPr lang="en-US" sz="2800" dirty="0" smtClean="0"/>
              <a:t> </a:t>
            </a:r>
            <a:r>
              <a:rPr lang="en-US" sz="2800" dirty="0" err="1" smtClean="0"/>
              <a:t>বন্ধ</a:t>
            </a:r>
            <a:r>
              <a:rPr lang="en-US" sz="2800" dirty="0" smtClean="0"/>
              <a:t> </a:t>
            </a:r>
            <a:r>
              <a:rPr lang="en-US" sz="2800" dirty="0" err="1" smtClean="0"/>
              <a:t>না</a:t>
            </a:r>
            <a:r>
              <a:rPr lang="en-US" sz="2800" dirty="0" smtClean="0"/>
              <a:t> </a:t>
            </a:r>
            <a:r>
              <a:rPr lang="en-US" sz="2800" dirty="0" err="1" smtClean="0"/>
              <a:t>করে</a:t>
            </a:r>
            <a:r>
              <a:rPr lang="en-US" sz="2800" dirty="0" smtClean="0"/>
              <a:t> </a:t>
            </a:r>
            <a:r>
              <a:rPr lang="en-US" sz="2800" dirty="0" err="1" smtClean="0"/>
              <a:t>ধীরে</a:t>
            </a:r>
            <a:r>
              <a:rPr lang="en-US" sz="2800" dirty="0" smtClean="0"/>
              <a:t> </a:t>
            </a:r>
            <a:r>
              <a:rPr lang="en-US" sz="2800" dirty="0" err="1" smtClean="0"/>
              <a:t>ধীরে</a:t>
            </a:r>
            <a:r>
              <a:rPr lang="en-US" sz="2800" dirty="0" smtClean="0"/>
              <a:t> </a:t>
            </a:r>
            <a:r>
              <a:rPr lang="en-US" sz="2800" dirty="0" err="1" smtClean="0"/>
              <a:t>কমিয়ে</a:t>
            </a:r>
            <a:r>
              <a:rPr lang="en-US" sz="2800" dirty="0" smtClean="0"/>
              <a:t> </a:t>
            </a:r>
            <a:r>
              <a:rPr lang="en-US" sz="2800" dirty="0" err="1" smtClean="0"/>
              <a:t>শেষে</a:t>
            </a:r>
            <a:r>
              <a:rPr lang="en-US" sz="2800" dirty="0" smtClean="0"/>
              <a:t> </a:t>
            </a:r>
            <a:r>
              <a:rPr lang="en-US" sz="2800" dirty="0" err="1" smtClean="0"/>
              <a:t>একেবারে</a:t>
            </a:r>
            <a:r>
              <a:rPr lang="en-US" sz="2800" dirty="0" smtClean="0"/>
              <a:t> </a:t>
            </a:r>
            <a:r>
              <a:rPr lang="en-US" sz="2800" dirty="0" err="1" smtClean="0"/>
              <a:t>বন্ধ</a:t>
            </a:r>
            <a:r>
              <a:rPr lang="en-US" sz="2800" dirty="0" smtClean="0"/>
              <a:t> </a:t>
            </a:r>
            <a:r>
              <a:rPr lang="en-US" sz="2800" dirty="0" err="1" smtClean="0"/>
              <a:t>করতে</a:t>
            </a:r>
            <a:r>
              <a:rPr lang="en-US" sz="2800" dirty="0" smtClean="0"/>
              <a:t> </a:t>
            </a:r>
            <a:r>
              <a:rPr lang="en-US" sz="2800" dirty="0" err="1" smtClean="0"/>
              <a:t>হবে</a:t>
            </a:r>
            <a:r>
              <a:rPr lang="en-US" sz="2800" dirty="0" smtClean="0"/>
              <a:t>। </a:t>
            </a:r>
          </a:p>
          <a:p>
            <a:r>
              <a:rPr lang="en-US" sz="2800" dirty="0" err="1" smtClean="0"/>
              <a:t>মাদক</a:t>
            </a:r>
            <a:r>
              <a:rPr lang="en-US" sz="2800" dirty="0" smtClean="0"/>
              <a:t> </a:t>
            </a:r>
            <a:r>
              <a:rPr lang="en-US" sz="2800" dirty="0" err="1" smtClean="0"/>
              <a:t>কে</a:t>
            </a:r>
            <a:r>
              <a:rPr lang="en-US" sz="2800" dirty="0" smtClean="0"/>
              <a:t> </a:t>
            </a:r>
            <a:r>
              <a:rPr lang="en-US" sz="2800" dirty="0" err="1" smtClean="0"/>
              <a:t>নিয়ন্ত্রন</a:t>
            </a:r>
            <a:r>
              <a:rPr lang="en-US" sz="2800" dirty="0" smtClean="0"/>
              <a:t> </a:t>
            </a:r>
            <a:r>
              <a:rPr lang="en-US" sz="2800" dirty="0" err="1" smtClean="0"/>
              <a:t>করতে</a:t>
            </a:r>
            <a:r>
              <a:rPr lang="en-US" sz="2800" dirty="0" smtClean="0"/>
              <a:t> </a:t>
            </a:r>
            <a:r>
              <a:rPr lang="en-US" sz="2800" dirty="0" err="1" smtClean="0"/>
              <a:t>না</a:t>
            </a:r>
            <a:r>
              <a:rPr lang="en-US" sz="2800" dirty="0" smtClean="0"/>
              <a:t> </a:t>
            </a:r>
            <a:r>
              <a:rPr lang="en-US" sz="2800" dirty="0" err="1" smtClean="0"/>
              <a:t>পারলে</a:t>
            </a:r>
            <a:r>
              <a:rPr lang="en-US" sz="2800" dirty="0" smtClean="0"/>
              <a:t> </a:t>
            </a:r>
            <a:r>
              <a:rPr lang="en-US" sz="2800" dirty="0" err="1" smtClean="0"/>
              <a:t>এটি</a:t>
            </a:r>
            <a:r>
              <a:rPr lang="en-US" sz="2800" dirty="0" smtClean="0"/>
              <a:t> </a:t>
            </a:r>
            <a:r>
              <a:rPr lang="en-US" sz="2800" dirty="0" err="1" smtClean="0"/>
              <a:t>যে</a:t>
            </a:r>
            <a:r>
              <a:rPr lang="en-US" sz="2800" dirty="0" smtClean="0"/>
              <a:t> </a:t>
            </a:r>
            <a:r>
              <a:rPr lang="en-US" sz="2800" dirty="0" err="1" smtClean="0"/>
              <a:t>শুধু</a:t>
            </a:r>
            <a:r>
              <a:rPr lang="en-US" sz="2800" dirty="0" smtClean="0"/>
              <a:t> </a:t>
            </a:r>
            <a:r>
              <a:rPr lang="en-US" sz="2800" dirty="0" err="1" smtClean="0"/>
              <a:t>স্বাস্থ্যের</a:t>
            </a:r>
            <a:r>
              <a:rPr lang="en-US" sz="2800" dirty="0" smtClean="0"/>
              <a:t>  </a:t>
            </a:r>
            <a:r>
              <a:rPr lang="en-US" sz="2800" dirty="0" err="1" smtClean="0"/>
              <a:t>ক্ষতি</a:t>
            </a:r>
            <a:r>
              <a:rPr lang="en-US" sz="2800" dirty="0" smtClean="0"/>
              <a:t> </a:t>
            </a:r>
            <a:r>
              <a:rPr lang="en-US" sz="2800" dirty="0" err="1" smtClean="0"/>
              <a:t>করে</a:t>
            </a:r>
            <a:r>
              <a:rPr lang="en-US" sz="2800" dirty="0" smtClean="0"/>
              <a:t> </a:t>
            </a:r>
            <a:r>
              <a:rPr lang="en-US" sz="2800" dirty="0" err="1" smtClean="0"/>
              <a:t>তা</a:t>
            </a:r>
            <a:r>
              <a:rPr lang="en-US" sz="2800" dirty="0" smtClean="0"/>
              <a:t> </a:t>
            </a:r>
            <a:r>
              <a:rPr lang="en-US" sz="2800" dirty="0" err="1" smtClean="0"/>
              <a:t>নয়</a:t>
            </a:r>
            <a:r>
              <a:rPr lang="en-US" sz="2800" dirty="0" smtClean="0"/>
              <a:t> </a:t>
            </a:r>
            <a:r>
              <a:rPr lang="en-US" sz="2800" dirty="0" err="1" smtClean="0"/>
              <a:t>এট</a:t>
            </a:r>
            <a:r>
              <a:rPr lang="en-US" sz="2800" dirty="0" smtClean="0"/>
              <a:t> </a:t>
            </a:r>
            <a:r>
              <a:rPr lang="en-US" sz="2800" dirty="0" err="1" smtClean="0"/>
              <a:t>যে</a:t>
            </a:r>
            <a:r>
              <a:rPr lang="en-US" sz="2800" dirty="0" smtClean="0"/>
              <a:t> </a:t>
            </a:r>
            <a:r>
              <a:rPr lang="en-US" sz="2800" dirty="0" err="1" smtClean="0"/>
              <a:t>কোন</a:t>
            </a:r>
            <a:r>
              <a:rPr lang="en-US" sz="2800" dirty="0" smtClean="0"/>
              <a:t> </a:t>
            </a:r>
            <a:r>
              <a:rPr lang="en-US" sz="2800" dirty="0" err="1" smtClean="0"/>
              <a:t>পরিবারের</a:t>
            </a:r>
            <a:r>
              <a:rPr lang="en-US" sz="2800" dirty="0" smtClean="0"/>
              <a:t> </a:t>
            </a:r>
            <a:r>
              <a:rPr lang="en-US" sz="2800" dirty="0" err="1" smtClean="0"/>
              <a:t>জন্য</a:t>
            </a:r>
            <a:r>
              <a:rPr lang="en-US" sz="2800" dirty="0" smtClean="0"/>
              <a:t> </a:t>
            </a:r>
            <a:r>
              <a:rPr lang="en-US" sz="2800" dirty="0" err="1" smtClean="0"/>
              <a:t>বড়</a:t>
            </a:r>
            <a:r>
              <a:rPr lang="en-US" sz="2800" dirty="0" smtClean="0"/>
              <a:t> </a:t>
            </a:r>
            <a:r>
              <a:rPr lang="en-US" sz="2800" dirty="0" err="1" smtClean="0"/>
              <a:t>রকমের</a:t>
            </a:r>
            <a:r>
              <a:rPr lang="en-US" sz="2800" dirty="0" smtClean="0"/>
              <a:t> </a:t>
            </a:r>
            <a:r>
              <a:rPr lang="en-US" sz="2800" dirty="0" err="1" smtClean="0"/>
              <a:t>সমস্যা</a:t>
            </a:r>
            <a:r>
              <a:rPr lang="en-US" sz="2800" dirty="0" smtClean="0"/>
              <a:t> ও </a:t>
            </a:r>
            <a:r>
              <a:rPr lang="en-US" sz="2800" dirty="0" err="1" smtClean="0"/>
              <a:t>বিশৃংখলা</a:t>
            </a:r>
            <a:r>
              <a:rPr lang="en-US" sz="2800" dirty="0" smtClean="0"/>
              <a:t> </a:t>
            </a:r>
            <a:r>
              <a:rPr lang="en-US" sz="2800" dirty="0" err="1" smtClean="0"/>
              <a:t>বয়ে</a:t>
            </a:r>
            <a:r>
              <a:rPr lang="en-US" sz="2800" dirty="0" smtClean="0"/>
              <a:t> </a:t>
            </a:r>
            <a:r>
              <a:rPr lang="en-US" sz="2800" dirty="0" err="1" smtClean="0"/>
              <a:t>আনে</a:t>
            </a:r>
            <a:r>
              <a:rPr lang="en-US" sz="2800" dirty="0" smtClean="0"/>
              <a:t> । </a:t>
            </a:r>
            <a:r>
              <a:rPr lang="en-US" sz="2800" dirty="0" err="1" smtClean="0"/>
              <a:t>এটি</a:t>
            </a:r>
            <a:r>
              <a:rPr lang="en-US" sz="2800" dirty="0" smtClean="0"/>
              <a:t> </a:t>
            </a:r>
            <a:r>
              <a:rPr lang="en-US" sz="2800" dirty="0" err="1" smtClean="0"/>
              <a:t>অনেক</a:t>
            </a:r>
            <a:r>
              <a:rPr lang="en-US" sz="2800" dirty="0" smtClean="0"/>
              <a:t> </a:t>
            </a:r>
            <a:r>
              <a:rPr lang="en-US" sz="2800" dirty="0" err="1" smtClean="0"/>
              <a:t>মানুষের</a:t>
            </a:r>
            <a:r>
              <a:rPr lang="en-US" sz="2800" dirty="0" smtClean="0"/>
              <a:t> </a:t>
            </a:r>
            <a:r>
              <a:rPr lang="en-US" sz="2800" dirty="0" err="1" smtClean="0"/>
              <a:t>এবং</a:t>
            </a:r>
            <a:r>
              <a:rPr lang="en-US" sz="2800" dirty="0" smtClean="0"/>
              <a:t> </a:t>
            </a:r>
            <a:r>
              <a:rPr lang="en-US" sz="2800" dirty="0" err="1" smtClean="0"/>
              <a:t>সমাজ</a:t>
            </a:r>
            <a:r>
              <a:rPr lang="en-US" sz="2800" dirty="0" smtClean="0"/>
              <a:t> </a:t>
            </a:r>
            <a:r>
              <a:rPr lang="en-US" sz="2800" dirty="0" err="1" smtClean="0"/>
              <a:t>জীবনে</a:t>
            </a:r>
            <a:r>
              <a:rPr lang="en-US" sz="2800" dirty="0" smtClean="0"/>
              <a:t> </a:t>
            </a:r>
            <a:r>
              <a:rPr lang="en-US" sz="2800" dirty="0" err="1" smtClean="0"/>
              <a:t>ভয়াবহ</a:t>
            </a:r>
            <a:r>
              <a:rPr lang="en-US" sz="2800" dirty="0" smtClean="0"/>
              <a:t> </a:t>
            </a:r>
            <a:r>
              <a:rPr lang="en-US" sz="2800" dirty="0" err="1" smtClean="0"/>
              <a:t>দুর্যোগের</a:t>
            </a:r>
            <a:r>
              <a:rPr lang="en-US" sz="2800" dirty="0" smtClean="0"/>
              <a:t> </a:t>
            </a:r>
            <a:r>
              <a:rPr lang="en-US" sz="2800" dirty="0" err="1" smtClean="0"/>
              <a:t>কালো</a:t>
            </a:r>
            <a:r>
              <a:rPr lang="en-US" sz="2800" dirty="0" smtClean="0"/>
              <a:t> </a:t>
            </a:r>
            <a:r>
              <a:rPr lang="en-US" sz="2800" dirty="0" err="1" smtClean="0"/>
              <a:t>ছায়া</a:t>
            </a:r>
            <a:r>
              <a:rPr lang="en-US" sz="2800" dirty="0" smtClean="0"/>
              <a:t> </a:t>
            </a:r>
            <a:r>
              <a:rPr lang="en-US" sz="2800" dirty="0" err="1" smtClean="0"/>
              <a:t>নেমে</a:t>
            </a:r>
            <a:r>
              <a:rPr lang="en-US" sz="2800" dirty="0" smtClean="0"/>
              <a:t> </a:t>
            </a:r>
            <a:r>
              <a:rPr lang="en-US" sz="2800" dirty="0" err="1" smtClean="0"/>
              <a:t>আসে</a:t>
            </a:r>
            <a:r>
              <a:rPr lang="en-US" sz="2800" dirty="0" smtClean="0"/>
              <a:t>। </a:t>
            </a:r>
            <a:r>
              <a:rPr lang="en-US" sz="2800" dirty="0" err="1" smtClean="0"/>
              <a:t>সম্ভাবনাময়</a:t>
            </a:r>
            <a:r>
              <a:rPr lang="en-US" sz="2800" dirty="0" smtClean="0"/>
              <a:t> </a:t>
            </a:r>
            <a:r>
              <a:rPr lang="en-US" sz="2800" dirty="0" err="1" smtClean="0"/>
              <a:t>ছাত্র-ছাত্রীদের</a:t>
            </a:r>
            <a:r>
              <a:rPr lang="en-US" sz="2800" dirty="0" smtClean="0"/>
              <a:t> </a:t>
            </a:r>
            <a:r>
              <a:rPr lang="en-US" sz="2800" dirty="0" err="1" smtClean="0"/>
              <a:t>পড়ালেখা</a:t>
            </a:r>
            <a:r>
              <a:rPr lang="en-US" sz="2800" dirty="0" smtClean="0"/>
              <a:t> </a:t>
            </a:r>
            <a:r>
              <a:rPr lang="en-US" sz="2800" dirty="0" err="1" smtClean="0"/>
              <a:t>নষ্ট</a:t>
            </a:r>
            <a:r>
              <a:rPr lang="en-US" sz="2800" dirty="0" smtClean="0"/>
              <a:t> </a:t>
            </a:r>
            <a:r>
              <a:rPr lang="en-US" sz="2800" dirty="0" err="1" smtClean="0"/>
              <a:t>হওয়া</a:t>
            </a:r>
            <a:r>
              <a:rPr lang="en-US" sz="2800" dirty="0" smtClean="0"/>
              <a:t> </a:t>
            </a:r>
            <a:r>
              <a:rPr lang="en-US" sz="2800" dirty="0" err="1" smtClean="0"/>
              <a:t>থেকে</a:t>
            </a:r>
            <a:r>
              <a:rPr lang="en-US" sz="2800" dirty="0" smtClean="0"/>
              <a:t> </a:t>
            </a:r>
            <a:r>
              <a:rPr lang="en-US" sz="2800" dirty="0" err="1" smtClean="0"/>
              <a:t>শুরু</a:t>
            </a:r>
            <a:r>
              <a:rPr lang="en-US" sz="2800" dirty="0" smtClean="0"/>
              <a:t> </a:t>
            </a:r>
            <a:r>
              <a:rPr lang="en-US" sz="2800" dirty="0" err="1" smtClean="0"/>
              <a:t>করে</a:t>
            </a:r>
            <a:r>
              <a:rPr lang="en-US" sz="2800" dirty="0" smtClean="0"/>
              <a:t> </a:t>
            </a:r>
            <a:r>
              <a:rPr lang="en-US" sz="2800" dirty="0" err="1" smtClean="0"/>
              <a:t>সামাজিক</a:t>
            </a:r>
            <a:r>
              <a:rPr lang="en-US" sz="2800" dirty="0" smtClean="0"/>
              <a:t> </a:t>
            </a:r>
            <a:r>
              <a:rPr lang="en-US" sz="2800" dirty="0" err="1" smtClean="0"/>
              <a:t>অপরাধ</a:t>
            </a:r>
            <a:r>
              <a:rPr lang="en-US" sz="2800" dirty="0" smtClean="0"/>
              <a:t> </a:t>
            </a:r>
            <a:r>
              <a:rPr lang="en-US" sz="2800" dirty="0" err="1" smtClean="0"/>
              <a:t>বৃদ্ধি</a:t>
            </a:r>
            <a:r>
              <a:rPr lang="en-US" sz="2800" dirty="0" smtClean="0"/>
              <a:t> </a:t>
            </a:r>
            <a:r>
              <a:rPr lang="en-US" sz="2800" dirty="0" err="1" smtClean="0"/>
              <a:t>পেতে</a:t>
            </a:r>
            <a:r>
              <a:rPr lang="en-US" sz="2800" dirty="0" smtClean="0"/>
              <a:t> </a:t>
            </a:r>
            <a:r>
              <a:rPr lang="en-US" sz="2800" dirty="0" err="1" smtClean="0"/>
              <a:t>শুরু</a:t>
            </a:r>
            <a:r>
              <a:rPr lang="en-US" sz="2800" dirty="0" smtClean="0"/>
              <a:t> </a:t>
            </a:r>
            <a:r>
              <a:rPr lang="en-US" sz="2800" dirty="0" err="1" smtClean="0"/>
              <a:t>করে</a:t>
            </a:r>
            <a:r>
              <a:rPr lang="en-US" sz="2800" dirty="0" smtClean="0"/>
              <a:t>। এ </a:t>
            </a:r>
            <a:r>
              <a:rPr lang="en-US" sz="2800" dirty="0" err="1" smtClean="0"/>
              <a:t>সমস্যা</a:t>
            </a:r>
            <a:r>
              <a:rPr lang="en-US" sz="2800" dirty="0" smtClean="0"/>
              <a:t> </a:t>
            </a:r>
            <a:r>
              <a:rPr lang="en-US" sz="2800" dirty="0" err="1" smtClean="0"/>
              <a:t>সামগ্রিকভাবে</a:t>
            </a:r>
            <a:r>
              <a:rPr lang="en-US" sz="2800" dirty="0" smtClean="0"/>
              <a:t> </a:t>
            </a:r>
            <a:r>
              <a:rPr lang="en-US" sz="2800" dirty="0" err="1" smtClean="0"/>
              <a:t>সমাজ</a:t>
            </a:r>
            <a:r>
              <a:rPr lang="en-US" sz="2800" dirty="0" smtClean="0"/>
              <a:t> ও </a:t>
            </a:r>
            <a:r>
              <a:rPr lang="en-US" sz="2800" dirty="0" err="1" smtClean="0"/>
              <a:t>দেশে</a:t>
            </a:r>
            <a:r>
              <a:rPr lang="en-US" sz="2800" dirty="0" smtClean="0"/>
              <a:t> </a:t>
            </a:r>
            <a:r>
              <a:rPr lang="en-US" sz="2800" dirty="0" err="1" smtClean="0"/>
              <a:t>উন্নতির</a:t>
            </a:r>
            <a:r>
              <a:rPr lang="en-US" sz="2800" dirty="0" smtClean="0"/>
              <a:t> </a:t>
            </a:r>
            <a:r>
              <a:rPr lang="en-US" sz="2800" dirty="0" err="1" smtClean="0"/>
              <a:t>পরিপন্থী</a:t>
            </a:r>
            <a:r>
              <a:rPr lang="en-US" sz="2800" dirty="0" smtClean="0"/>
              <a:t> ।  </a:t>
            </a:r>
            <a:endParaRPr lang="en-US" sz="2800" dirty="0"/>
          </a:p>
        </p:txBody>
      </p:sp>
    </p:spTree>
    <p:extLst>
      <p:ext uri="{BB962C8B-B14F-4D97-AF65-F5344CB8AC3E}">
        <p14:creationId xmlns:p14="http://schemas.microsoft.com/office/powerpoint/2010/main" val="247403500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650" y="149902"/>
            <a:ext cx="11725520" cy="2923877"/>
          </a:xfrm>
          <a:prstGeom prst="rect">
            <a:avLst/>
          </a:prstGeom>
          <a:solidFill>
            <a:srgbClr val="FFC000"/>
          </a:solidFill>
        </p:spPr>
        <p:txBody>
          <a:bodyPr wrap="square">
            <a:spAutoFit/>
          </a:bodyPr>
          <a:lstStyle/>
          <a:p>
            <a:r>
              <a:rPr lang="bn-IN" sz="4000" b="1" u="sng" dirty="0" smtClean="0"/>
              <a:t>সামাজিক প্রচেষ্টাঃ</a:t>
            </a:r>
            <a:endParaRPr lang="bn-IN" sz="2400" b="1" u="sng" dirty="0" smtClean="0"/>
          </a:p>
          <a:p>
            <a:r>
              <a:rPr lang="bn-IN" sz="3600" dirty="0" smtClean="0"/>
              <a:t>১। মাদকাসক্ত ব্যক্তিদের খুঁজে বের করা এবং তাদের চিকিৎসা ব্যবস্থা করা </a:t>
            </a:r>
          </a:p>
          <a:p>
            <a:r>
              <a:rPr lang="bn-IN" sz="3600" dirty="0" smtClean="0"/>
              <a:t>২। মাদকাসক্ত ব্যক্তিকে পরামর্শ দেওয়া </a:t>
            </a:r>
          </a:p>
          <a:p>
            <a:r>
              <a:rPr lang="bn-IN" sz="3600" dirty="0" smtClean="0"/>
              <a:t>৩। পুনর্বাসন করে সমাজের স্বাভাবিক জীবনে ফিরিয়ে আনা  </a:t>
            </a:r>
            <a:endParaRPr lang="en-US" sz="3600" dirty="0"/>
          </a:p>
        </p:txBody>
      </p:sp>
      <p:sp>
        <p:nvSpPr>
          <p:cNvPr id="3" name="Rectangle 2"/>
          <p:cNvSpPr/>
          <p:nvPr/>
        </p:nvSpPr>
        <p:spPr>
          <a:xfrm>
            <a:off x="146689" y="3073779"/>
            <a:ext cx="11845442" cy="3724096"/>
          </a:xfrm>
          <a:prstGeom prst="rect">
            <a:avLst/>
          </a:prstGeom>
          <a:solidFill>
            <a:schemeClr val="accent4">
              <a:lumMod val="60000"/>
              <a:lumOff val="40000"/>
            </a:schemeClr>
          </a:solidFill>
        </p:spPr>
        <p:txBody>
          <a:bodyPr wrap="square">
            <a:spAutoFit/>
          </a:bodyPr>
          <a:lstStyle/>
          <a:p>
            <a:r>
              <a:rPr lang="bn-IN" sz="4000" b="1" u="sng" dirty="0" smtClean="0"/>
              <a:t>সরকারী প্রচেষ্টাঃ</a:t>
            </a:r>
          </a:p>
          <a:p>
            <a:r>
              <a:rPr lang="bn-IN" sz="3200" dirty="0" smtClean="0"/>
              <a:t>১। মাদক সেবন , বিক্রয় নিষিদ্ধ করা । এ ব্যাপারে কড়া আইন প্রয়োগ করা ।</a:t>
            </a:r>
          </a:p>
          <a:p>
            <a:r>
              <a:rPr lang="bn-IN" sz="3200" dirty="0" smtClean="0"/>
              <a:t>২। মাদককের কুপ্রভাব সম্পর্কে সরকারি ও বেসরকারি প্রচারমাধ্যম দ্বারা মানুষ কে অবহিত করা ।</a:t>
            </a:r>
          </a:p>
          <a:p>
            <a:r>
              <a:rPr lang="bn-IN" sz="3200" dirty="0" smtClean="0"/>
              <a:t>৩। মাদক দ্রব্য নিয়ন্ত্রণ আইন চালু করে তার যথাযথ প্রয়োগ করতে হবে ।</a:t>
            </a:r>
            <a:endParaRPr lang="en-US" sz="3200" dirty="0"/>
          </a:p>
        </p:txBody>
      </p:sp>
    </p:spTree>
    <p:extLst>
      <p:ext uri="{BB962C8B-B14F-4D97-AF65-F5344CB8AC3E}">
        <p14:creationId xmlns:p14="http://schemas.microsoft.com/office/powerpoint/2010/main" val="419725961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8726869">
            <a:off x="6179357" y="1411868"/>
            <a:ext cx="3585765" cy="830997"/>
          </a:xfrm>
          <a:prstGeom prst="rect">
            <a:avLst/>
          </a:prstGeom>
        </p:spPr>
        <p:txBody>
          <a:bodyPr wrap="square">
            <a:spAutoFit/>
          </a:bodyPr>
          <a:lstStyle/>
          <a:p>
            <a:r>
              <a:rPr lang="bn-IN" sz="4800" dirty="0" smtClean="0"/>
              <a:t>  একক কাজ</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457" y="184800"/>
            <a:ext cx="3910671" cy="2963134"/>
          </a:xfrm>
          <a:prstGeom prst="rect">
            <a:avLst/>
          </a:prstGeom>
        </p:spPr>
      </p:pic>
      <p:sp>
        <p:nvSpPr>
          <p:cNvPr id="5" name="Rectangle 4"/>
          <p:cNvSpPr/>
          <p:nvPr/>
        </p:nvSpPr>
        <p:spPr>
          <a:xfrm>
            <a:off x="396457" y="3724020"/>
            <a:ext cx="9853980" cy="2554545"/>
          </a:xfrm>
          <a:prstGeom prst="rect">
            <a:avLst/>
          </a:prstGeom>
        </p:spPr>
        <p:txBody>
          <a:bodyPr wrap="none">
            <a:spAutoFit/>
          </a:bodyPr>
          <a:lstStyle/>
          <a:p>
            <a:r>
              <a:rPr lang="bn-IN" sz="4000" dirty="0" smtClean="0"/>
              <a:t>১। মাদকাশক্তি কী ?</a:t>
            </a:r>
          </a:p>
          <a:p>
            <a:r>
              <a:rPr lang="bn-IN" sz="4000" dirty="0" smtClean="0"/>
              <a:t>২। কয়েকটি মাদকদ্রব্যের নাম লিখ</a:t>
            </a:r>
          </a:p>
          <a:p>
            <a:r>
              <a:rPr lang="bn-IN" sz="4000" dirty="0" smtClean="0"/>
              <a:t>৩। মাদকাসক্তির ক্ষেত্রে পারবারিক কারণ লিখ</a:t>
            </a:r>
          </a:p>
          <a:p>
            <a:r>
              <a:rPr lang="bn-IN" sz="4000" dirty="0" smtClean="0"/>
              <a:t>৪। ধূমপান কী ?</a:t>
            </a:r>
            <a:endParaRPr lang="en-US" sz="4000" dirty="0"/>
          </a:p>
        </p:txBody>
      </p:sp>
    </p:spTree>
    <p:extLst>
      <p:ext uri="{BB962C8B-B14F-4D97-AF65-F5344CB8AC3E}">
        <p14:creationId xmlns:p14="http://schemas.microsoft.com/office/powerpoint/2010/main" val="14705186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177994">
            <a:off x="756592" y="1355692"/>
            <a:ext cx="3821093" cy="923330"/>
          </a:xfrm>
          <a:prstGeom prst="rect">
            <a:avLst/>
          </a:prstGeom>
        </p:spPr>
        <p:txBody>
          <a:bodyPr wrap="square">
            <a:spAutoFit/>
          </a:bodyPr>
          <a:lstStyle/>
          <a:p>
            <a:r>
              <a:rPr lang="bn-IN" sz="5400" u="sng" dirty="0" smtClean="0"/>
              <a:t>দলীয় কাজ</a:t>
            </a:r>
            <a:endParaRPr lang="en-US" sz="5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1017" y="228190"/>
            <a:ext cx="5036695" cy="242506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862" y="3406526"/>
            <a:ext cx="11707317" cy="3050641"/>
          </a:xfrm>
          <a:prstGeom prst="rect">
            <a:avLst/>
          </a:prstGeom>
        </p:spPr>
      </p:pic>
      <p:sp>
        <p:nvSpPr>
          <p:cNvPr id="10" name="Rectangle 9"/>
          <p:cNvSpPr/>
          <p:nvPr/>
        </p:nvSpPr>
        <p:spPr>
          <a:xfrm>
            <a:off x="2087381" y="4162404"/>
            <a:ext cx="7967272" cy="1538883"/>
          </a:xfrm>
          <a:prstGeom prst="rect">
            <a:avLst/>
          </a:prstGeom>
        </p:spPr>
        <p:txBody>
          <a:bodyPr wrap="square">
            <a:spAutoFit/>
          </a:bodyPr>
          <a:lstStyle/>
          <a:p>
            <a:r>
              <a:rPr lang="bn-IN" sz="3200" dirty="0" smtClean="0">
                <a:solidFill>
                  <a:srgbClr val="0070C0"/>
                </a:solidFill>
              </a:rPr>
              <a:t>দল-১ # </a:t>
            </a:r>
            <a:r>
              <a:rPr lang="bn-IN" sz="2800" dirty="0" smtClean="0"/>
              <a:t>ধূমপানের ক্ষতিকর দিক আলোচনা কর</a:t>
            </a:r>
          </a:p>
          <a:p>
            <a:r>
              <a:rPr lang="bn-IN" sz="2800" dirty="0" smtClean="0">
                <a:solidFill>
                  <a:srgbClr val="002060"/>
                </a:solidFill>
              </a:rPr>
              <a:t>দল-২ #</a:t>
            </a:r>
            <a:r>
              <a:rPr lang="bn-IN" sz="4400" dirty="0" smtClean="0">
                <a:solidFill>
                  <a:srgbClr val="002060"/>
                </a:solidFill>
              </a:rPr>
              <a:t> </a:t>
            </a:r>
            <a:r>
              <a:rPr lang="bn-IN" sz="3200" dirty="0" smtClean="0"/>
              <a:t>মাদকাসক্তির পরিবেশগত কারণ লিখ </a:t>
            </a:r>
            <a:endParaRPr lang="bn-IN" dirty="0" smtClean="0"/>
          </a:p>
          <a:p>
            <a:endParaRPr lang="en-US" dirty="0"/>
          </a:p>
        </p:txBody>
      </p:sp>
    </p:spTree>
    <p:extLst>
      <p:ext uri="{BB962C8B-B14F-4D97-AF65-F5344CB8AC3E}">
        <p14:creationId xmlns:p14="http://schemas.microsoft.com/office/powerpoint/2010/main" val="19592197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2" y="0"/>
            <a:ext cx="11940734" cy="6749143"/>
          </a:xfrm>
          <a:prstGeom prst="rect">
            <a:avLst/>
          </a:prstGeom>
        </p:spPr>
      </p:pic>
      <p:sp>
        <p:nvSpPr>
          <p:cNvPr id="3" name="Rectangle 2"/>
          <p:cNvSpPr/>
          <p:nvPr/>
        </p:nvSpPr>
        <p:spPr>
          <a:xfrm>
            <a:off x="-7693955" y="793820"/>
            <a:ext cx="9727343" cy="923330"/>
          </a:xfrm>
          <a:prstGeom prst="rect">
            <a:avLst/>
          </a:prstGeom>
        </p:spPr>
        <p:txBody>
          <a:bodyPr wrap="none">
            <a:spAutoFit/>
          </a:bodyPr>
          <a:lstStyle/>
          <a:p>
            <a:pPr algn="ctr"/>
            <a:r>
              <a:rPr lang="bn-IN" sz="5400" dirty="0"/>
              <a:t>আজকের </a:t>
            </a:r>
            <a:r>
              <a:rPr lang="bn-IN" sz="5400" dirty="0" smtClean="0"/>
              <a:t>পাঠে সকলকে স্বাগতম</a:t>
            </a:r>
            <a:endParaRPr lang="bn-IN" sz="5400" dirty="0"/>
          </a:p>
        </p:txBody>
      </p:sp>
    </p:spTree>
    <p:extLst>
      <p:ext uri="{BB962C8B-B14F-4D97-AF65-F5344CB8AC3E}">
        <p14:creationId xmlns:p14="http://schemas.microsoft.com/office/powerpoint/2010/main" val="4106191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path" presetSubtype="0" accel="50000" decel="50000" fill="hold" grpId="0" nodeType="clickEffect">
                                  <p:stCondLst>
                                    <p:cond delay="0"/>
                                  </p:stCondLst>
                                  <p:childTnLst>
                                    <p:animMotion origin="layout" path="M 0.075 -0.00208 L 0.075 0.17084 C 0.075 0.24838 0.27148 0.34398 0.43086 0.34398 L 0.78698 0.34398 " pathEditMode="relative" rAng="0" ptsTypes="AAAA">
                                      <p:cBhvr>
                                        <p:cTn id="6" dur="2000" fill="hold"/>
                                        <p:tgtEl>
                                          <p:spTgt spid="3"/>
                                        </p:tgtEl>
                                        <p:attrNameLst>
                                          <p:attrName>ppt_x</p:attrName>
                                          <p:attrName>ppt_y</p:attrName>
                                        </p:attrNameLst>
                                      </p:cBhvr>
                                      <p:rCtr x="35599" y="172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0628" y="3698525"/>
            <a:ext cx="12192000" cy="2242279"/>
          </a:xfrm>
          <a:prstGeom prst="rect">
            <a:avLst/>
          </a:prstGeom>
        </p:spPr>
      </p:pic>
      <p:sp>
        <p:nvSpPr>
          <p:cNvPr id="4" name="Rectangle 3"/>
          <p:cNvSpPr/>
          <p:nvPr/>
        </p:nvSpPr>
        <p:spPr>
          <a:xfrm>
            <a:off x="2420370" y="4558054"/>
            <a:ext cx="9331402" cy="523220"/>
          </a:xfrm>
          <a:prstGeom prst="rect">
            <a:avLst/>
          </a:prstGeom>
        </p:spPr>
        <p:txBody>
          <a:bodyPr wrap="none">
            <a:spAutoFit/>
          </a:bodyPr>
          <a:lstStyle/>
          <a:p>
            <a:pPr algn="ctr"/>
            <a:r>
              <a:rPr lang="bn-IN" sz="2800" b="1" dirty="0"/>
              <a:t>ধুমপান </a:t>
            </a:r>
            <a:r>
              <a:rPr lang="bn-IN" sz="2800" b="1" dirty="0" smtClean="0"/>
              <a:t>ও মাদকাসক্তির কারণ ও প্রতিকার আলোচনা কর</a:t>
            </a:r>
            <a:endParaRPr lang="bn-IN" sz="28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4152" y="428844"/>
            <a:ext cx="3553505" cy="30545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943" y="171861"/>
            <a:ext cx="3570513" cy="3526664"/>
          </a:xfrm>
          <a:prstGeom prst="rect">
            <a:avLst/>
          </a:prstGeom>
        </p:spPr>
      </p:pic>
      <p:sp>
        <p:nvSpPr>
          <p:cNvPr id="8" name="Rectangle 7"/>
          <p:cNvSpPr/>
          <p:nvPr/>
        </p:nvSpPr>
        <p:spPr>
          <a:xfrm rot="18394400">
            <a:off x="3660221" y="1717176"/>
            <a:ext cx="3974165" cy="923330"/>
          </a:xfrm>
          <a:prstGeom prst="rect">
            <a:avLst/>
          </a:prstGeom>
          <a:scene3d>
            <a:camera prst="isometricLeftDown"/>
            <a:lightRig rig="threePt" dir="t"/>
          </a:scene3d>
        </p:spPr>
        <p:txBody>
          <a:bodyPr wrap="none">
            <a:spAutoFit/>
          </a:bodyPr>
          <a:lstStyle/>
          <a:p>
            <a:r>
              <a:rPr lang="bn-IN" sz="5400" b="1" dirty="0" smtClean="0"/>
              <a:t>বাড়ির কাজ</a:t>
            </a:r>
            <a:endParaRPr lang="en-US" sz="5400" dirty="0"/>
          </a:p>
        </p:txBody>
      </p:sp>
    </p:spTree>
    <p:extLst>
      <p:ext uri="{BB962C8B-B14F-4D97-AF65-F5344CB8AC3E}">
        <p14:creationId xmlns:p14="http://schemas.microsoft.com/office/powerpoint/2010/main" val="34085919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497" y="329783"/>
            <a:ext cx="11223269" cy="6071017"/>
          </a:xfrm>
          <a:prstGeom prst="rect">
            <a:avLst/>
          </a:prstGeom>
        </p:spPr>
      </p:pic>
      <p:sp>
        <p:nvSpPr>
          <p:cNvPr id="3" name="Rectangle 2"/>
          <p:cNvSpPr/>
          <p:nvPr/>
        </p:nvSpPr>
        <p:spPr>
          <a:xfrm>
            <a:off x="-5146375" y="329783"/>
            <a:ext cx="9640781" cy="1569660"/>
          </a:xfrm>
          <a:prstGeom prst="rect">
            <a:avLst/>
          </a:prstGeom>
        </p:spPr>
        <p:txBody>
          <a:bodyPr wrap="none">
            <a:spAutoFit/>
          </a:bodyPr>
          <a:lstStyle/>
          <a:p>
            <a:r>
              <a:rPr lang="bn-IN" sz="9600" b="1" dirty="0" smtClean="0"/>
              <a:t>সকলকে ধন্যবাদ</a:t>
            </a:r>
            <a:endParaRPr lang="en-US" sz="4000" dirty="0"/>
          </a:p>
        </p:txBody>
      </p:sp>
    </p:spTree>
    <p:extLst>
      <p:ext uri="{BB962C8B-B14F-4D97-AF65-F5344CB8AC3E}">
        <p14:creationId xmlns:p14="http://schemas.microsoft.com/office/powerpoint/2010/main" val="69100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70833E-6 2.77556E-17 L 0.50846 0.26458 " pathEditMode="relative" rAng="0" ptsTypes="AA">
                                      <p:cBhvr>
                                        <p:cTn id="6" dur="2000" fill="hold"/>
                                        <p:tgtEl>
                                          <p:spTgt spid="3"/>
                                        </p:tgtEl>
                                        <p:attrNameLst>
                                          <p:attrName>ppt_x</p:attrName>
                                          <p:attrName>ppt_y</p:attrName>
                                        </p:attrNameLst>
                                      </p:cBhvr>
                                      <p:rCtr x="25417" y="13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21" y="0"/>
            <a:ext cx="11874440" cy="6649687"/>
          </a:xfrm>
          <a:prstGeom prst="rect">
            <a:avLst/>
          </a:prstGeom>
        </p:spPr>
      </p:pic>
      <p:sp>
        <p:nvSpPr>
          <p:cNvPr id="3" name="Rectangle 2"/>
          <p:cNvSpPr/>
          <p:nvPr/>
        </p:nvSpPr>
        <p:spPr>
          <a:xfrm>
            <a:off x="5194206" y="121556"/>
            <a:ext cx="2000869" cy="707886"/>
          </a:xfrm>
          <a:prstGeom prst="rect">
            <a:avLst/>
          </a:prstGeom>
        </p:spPr>
        <p:txBody>
          <a:bodyPr wrap="none">
            <a:spAutoFit/>
          </a:bodyPr>
          <a:lstStyle/>
          <a:p>
            <a:r>
              <a:rPr lang="en-US" sz="4000" dirty="0" err="1" smtClean="0"/>
              <a:t>পরিচিতি</a:t>
            </a:r>
            <a:endParaRPr lang="en-US" sz="4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887" y="475498"/>
            <a:ext cx="1956392" cy="2176453"/>
          </a:xfrm>
          <a:prstGeom prst="rect">
            <a:avLst/>
          </a:prstGeom>
        </p:spPr>
      </p:pic>
      <p:sp>
        <p:nvSpPr>
          <p:cNvPr id="6" name="Rectangle 5"/>
          <p:cNvSpPr/>
          <p:nvPr/>
        </p:nvSpPr>
        <p:spPr>
          <a:xfrm>
            <a:off x="399724" y="2698230"/>
            <a:ext cx="5431450" cy="2677656"/>
          </a:xfrm>
          <a:prstGeom prst="rect">
            <a:avLst/>
          </a:prstGeom>
        </p:spPr>
        <p:txBody>
          <a:bodyPr wrap="square">
            <a:spAutoFit/>
          </a:bodyPr>
          <a:lstStyle/>
          <a:p>
            <a:r>
              <a:rPr lang="bn-IN" sz="2400" dirty="0" smtClean="0"/>
              <a:t>মোঃ সুমন হোসেন</a:t>
            </a:r>
          </a:p>
          <a:p>
            <a:r>
              <a:rPr lang="bn-IN" sz="2400" dirty="0" smtClean="0"/>
              <a:t>বি এসসি (অনার্স) ,এম এসসি (রসায়ন),</a:t>
            </a:r>
          </a:p>
          <a:p>
            <a:r>
              <a:rPr lang="bn-IN" sz="2400" dirty="0" smtClean="0"/>
              <a:t>বি এড ১ম শ্রেণী</a:t>
            </a:r>
          </a:p>
          <a:p>
            <a:r>
              <a:rPr lang="bn-IN" sz="2400" dirty="0" smtClean="0"/>
              <a:t>সহকারী শিক্ষক (বিজ্ঞান)</a:t>
            </a:r>
          </a:p>
          <a:p>
            <a:r>
              <a:rPr lang="bn-IN" sz="2400" dirty="0" smtClean="0"/>
              <a:t>ডুমুরিয়া এনজিসি এন্ড এনসিকে মাধ্যমিক বিদ্যালয়</a:t>
            </a:r>
          </a:p>
          <a:p>
            <a:r>
              <a:rPr lang="bn-IN" sz="2400" dirty="0" smtClean="0"/>
              <a:t>ডুমুরিয়া ,খুলনা ।</a:t>
            </a:r>
            <a:endParaRPr lang="en-US" sz="2400" dirty="0"/>
          </a:p>
        </p:txBody>
      </p:sp>
      <p:sp>
        <p:nvSpPr>
          <p:cNvPr id="7" name="Rectangle 6"/>
          <p:cNvSpPr/>
          <p:nvPr/>
        </p:nvSpPr>
        <p:spPr>
          <a:xfrm>
            <a:off x="7105160" y="2698230"/>
            <a:ext cx="4746812" cy="1815882"/>
          </a:xfrm>
          <a:prstGeom prst="rect">
            <a:avLst/>
          </a:prstGeom>
        </p:spPr>
        <p:txBody>
          <a:bodyPr wrap="none">
            <a:spAutoFit/>
          </a:bodyPr>
          <a:lstStyle/>
          <a:p>
            <a:r>
              <a:rPr lang="bn-IN" sz="2800" dirty="0" smtClean="0"/>
              <a:t>বিষয়ঃ বিজ্ঞান</a:t>
            </a:r>
          </a:p>
          <a:p>
            <a:r>
              <a:rPr lang="bn-IN" sz="2800" dirty="0" smtClean="0"/>
              <a:t>শ্রেনীঃ নবম-দশম</a:t>
            </a:r>
          </a:p>
          <a:p>
            <a:r>
              <a:rPr lang="bn-IN" sz="2800" dirty="0" smtClean="0"/>
              <a:t>পাঠের বিষয়ঃ তামাক ও ড্রাগস</a:t>
            </a:r>
          </a:p>
          <a:p>
            <a:r>
              <a:rPr lang="bn-IN" sz="2800" dirty="0" smtClean="0"/>
              <a:t>অধ্যায়ঃ ১ম ( উন্নত জীবনধারা)</a:t>
            </a:r>
            <a:endParaRPr lang="en-US" sz="28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3477" y="829442"/>
            <a:ext cx="851794" cy="5698689"/>
          </a:xfrm>
          <a:prstGeom prst="rect">
            <a:avLst/>
          </a:prstGeom>
        </p:spPr>
      </p:pic>
    </p:spTree>
    <p:extLst>
      <p:ext uri="{BB962C8B-B14F-4D97-AF65-F5344CB8AC3E}">
        <p14:creationId xmlns:p14="http://schemas.microsoft.com/office/powerpoint/2010/main" val="1045237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800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526" y="3947886"/>
            <a:ext cx="3600709" cy="229216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228" y="3947886"/>
            <a:ext cx="3643086" cy="229216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2447" y="3947886"/>
            <a:ext cx="3700265" cy="229216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8095" y="1127397"/>
            <a:ext cx="4591760" cy="2571386"/>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400" y="1127397"/>
            <a:ext cx="4746021" cy="2571387"/>
          </a:xfrm>
          <a:prstGeom prst="rect">
            <a:avLst/>
          </a:prstGeom>
        </p:spPr>
      </p:pic>
      <p:sp>
        <p:nvSpPr>
          <p:cNvPr id="7" name="Rectangle 6"/>
          <p:cNvSpPr/>
          <p:nvPr/>
        </p:nvSpPr>
        <p:spPr>
          <a:xfrm>
            <a:off x="1607869" y="231963"/>
            <a:ext cx="8105104" cy="646331"/>
          </a:xfrm>
          <a:prstGeom prst="rect">
            <a:avLst/>
          </a:prstGeom>
        </p:spPr>
        <p:txBody>
          <a:bodyPr wrap="none">
            <a:spAutoFit/>
          </a:bodyPr>
          <a:lstStyle/>
          <a:p>
            <a:pPr algn="ctr"/>
            <a:r>
              <a:rPr lang="bn-IN" sz="3600" dirty="0" smtClean="0"/>
              <a:t>নিচের চিত্র গুলোতে কি বোঝানো হয়েছেঃ</a:t>
            </a:r>
            <a:endParaRPr lang="bn-IN" sz="3600" dirty="0"/>
          </a:p>
        </p:txBody>
      </p:sp>
    </p:spTree>
    <p:extLst>
      <p:ext uri="{BB962C8B-B14F-4D97-AF65-F5344CB8AC3E}">
        <p14:creationId xmlns:p14="http://schemas.microsoft.com/office/powerpoint/2010/main" val="164624300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616" y="226102"/>
            <a:ext cx="11302583" cy="6384559"/>
          </a:xfrm>
          <a:prstGeom prst="rect">
            <a:avLst/>
          </a:prstGeom>
        </p:spPr>
      </p:pic>
      <p:sp>
        <p:nvSpPr>
          <p:cNvPr id="4" name="Rectangle 3"/>
          <p:cNvSpPr/>
          <p:nvPr/>
        </p:nvSpPr>
        <p:spPr>
          <a:xfrm>
            <a:off x="1425027" y="2818216"/>
            <a:ext cx="9232015" cy="1200329"/>
          </a:xfrm>
          <a:prstGeom prst="rect">
            <a:avLst/>
          </a:prstGeom>
          <a:solidFill>
            <a:schemeClr val="accent4">
              <a:lumMod val="60000"/>
              <a:lumOff val="40000"/>
            </a:schemeClr>
          </a:solidFill>
        </p:spPr>
        <p:txBody>
          <a:bodyPr wrap="none">
            <a:spAutoFit/>
          </a:bodyPr>
          <a:lstStyle/>
          <a:p>
            <a:pPr algn="ctr"/>
            <a:r>
              <a:rPr lang="bn-IN"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ধূমপান ও মাদকাসক্তি</a:t>
            </a:r>
            <a:endParaRPr lang="bn-IN"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113566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902" y="235180"/>
            <a:ext cx="11807692" cy="6150630"/>
          </a:xfrm>
          <a:prstGeom prst="rect">
            <a:avLst/>
          </a:prstGeom>
        </p:spPr>
      </p:pic>
      <p:sp>
        <p:nvSpPr>
          <p:cNvPr id="3" name="Rectangle 2"/>
          <p:cNvSpPr/>
          <p:nvPr/>
        </p:nvSpPr>
        <p:spPr>
          <a:xfrm>
            <a:off x="2173396" y="2017833"/>
            <a:ext cx="6940624" cy="2585323"/>
          </a:xfrm>
          <a:prstGeom prst="rect">
            <a:avLst/>
          </a:prstGeom>
          <a:solidFill>
            <a:schemeClr val="accent4">
              <a:lumMod val="75000"/>
            </a:schemeClr>
          </a:solidFill>
        </p:spPr>
        <p:txBody>
          <a:bodyPr wrap="square">
            <a:spAutoFit/>
          </a:bodyPr>
          <a:lstStyle/>
          <a:p>
            <a:pPr algn="ctr"/>
            <a:r>
              <a:rPr lang="bn-IN" sz="6000" dirty="0" smtClean="0"/>
              <a:t>আজকের পাঠঃ</a:t>
            </a:r>
          </a:p>
          <a:p>
            <a:pPr algn="ctr"/>
            <a:r>
              <a:rPr lang="bn-IN" sz="4800" dirty="0" smtClean="0"/>
              <a:t> </a:t>
            </a:r>
          </a:p>
          <a:p>
            <a:pPr algn="ctr"/>
            <a:r>
              <a:rPr lang="bn-IN" sz="5400" dirty="0" smtClean="0"/>
              <a:t>ধূমপান ও মাদকাসক্তি</a:t>
            </a:r>
            <a:endParaRPr lang="en-US" sz="5400" dirty="0"/>
          </a:p>
        </p:txBody>
      </p:sp>
    </p:spTree>
    <p:extLst>
      <p:ext uri="{BB962C8B-B14F-4D97-AF65-F5344CB8AC3E}">
        <p14:creationId xmlns:p14="http://schemas.microsoft.com/office/powerpoint/2010/main" val="29635946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19921" y="254833"/>
            <a:ext cx="11932171" cy="64325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endParaRPr lang="bn-IN" sz="4400" dirty="0" smtClean="0"/>
          </a:p>
          <a:p>
            <a:r>
              <a:rPr lang="bn-IN" sz="4400" u="sng"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এই পাঠ শেষে শিক্ষার্থীরা যা যা শিখতে পারবে—</a:t>
            </a:r>
            <a:endParaRPr lang="bn-IN" sz="4000" u="sng"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endParaRPr lang="bn-IN" sz="4400" dirty="0" smtClean="0"/>
          </a:p>
          <a:p>
            <a:pPr marL="285750" indent="-285750">
              <a:buFont typeface="Wingdings" panose="05000000000000000000" pitchFamily="2" charset="2"/>
              <a:buChar char="Ø"/>
            </a:pPr>
            <a:r>
              <a:rPr lang="bn-IN" sz="4000" dirty="0" smtClean="0"/>
              <a:t>ধূমপান কী তা বলতে পারবে</a:t>
            </a:r>
          </a:p>
          <a:p>
            <a:pPr marL="285750" indent="-285750">
              <a:buFont typeface="Wingdings" panose="05000000000000000000" pitchFamily="2" charset="2"/>
              <a:buChar char="Ø"/>
            </a:pPr>
            <a:r>
              <a:rPr lang="bn-IN" sz="4000" dirty="0" smtClean="0"/>
              <a:t>ধূমপানের ক্ষতিকর দিক বলতে পারবে</a:t>
            </a:r>
          </a:p>
          <a:p>
            <a:pPr marL="285750" indent="-285750">
              <a:buFont typeface="Wingdings" panose="05000000000000000000" pitchFamily="2" charset="2"/>
              <a:buChar char="Ø"/>
            </a:pPr>
            <a:r>
              <a:rPr lang="bn-IN" sz="4000" dirty="0" smtClean="0"/>
              <a:t>তামাকজাত দ্রব্যের ব্যবহার নিয়ন্ত্রণে প্রচেষ্টাসমূহ বলতে পারবে</a:t>
            </a:r>
          </a:p>
          <a:p>
            <a:pPr marL="285750" indent="-285750">
              <a:buFont typeface="Wingdings" panose="05000000000000000000" pitchFamily="2" charset="2"/>
              <a:buChar char="Ø"/>
            </a:pPr>
            <a:r>
              <a:rPr lang="bn-IN" sz="4000" dirty="0" smtClean="0"/>
              <a:t>ড্রাগস নির্ভরতা বা মাদকাসক্ত কী তা বলতে পারবে</a:t>
            </a:r>
          </a:p>
          <a:p>
            <a:pPr marL="285750" indent="-285750">
              <a:buFont typeface="Wingdings" panose="05000000000000000000" pitchFamily="2" charset="2"/>
              <a:buChar char="Ø"/>
            </a:pPr>
            <a:r>
              <a:rPr lang="bn-IN" sz="4000" dirty="0" smtClean="0"/>
              <a:t>মাদকাসক্তির লক্ষণ ও কারণ বলতে পারবে</a:t>
            </a:r>
          </a:p>
          <a:p>
            <a:pPr marL="285750" indent="-285750">
              <a:buFont typeface="Wingdings" panose="05000000000000000000" pitchFamily="2" charset="2"/>
              <a:buChar char="Ø"/>
            </a:pPr>
            <a:r>
              <a:rPr lang="bn-IN" sz="4000" dirty="0" smtClean="0"/>
              <a:t>মাদকাসক্তির নিয়ন্ত্রনে গৃহীত পদক্ষেপ বলতে পারবে</a:t>
            </a:r>
            <a:endParaRPr lang="en-US" sz="4000" dirty="0"/>
          </a:p>
        </p:txBody>
      </p:sp>
    </p:spTree>
    <p:extLst>
      <p:ext uri="{BB962C8B-B14F-4D97-AF65-F5344CB8AC3E}">
        <p14:creationId xmlns:p14="http://schemas.microsoft.com/office/powerpoint/2010/main" val="3104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p:cTn id="1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3" end="3"/>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4" end="4"/>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6" end="6"/>
                                            </p:txEl>
                                          </p:spTgt>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7" end="7"/>
                                            </p:txEl>
                                          </p:spTgt>
                                        </p:tgtEl>
                                        <p:attrNameLst>
                                          <p:attrName>ppt_h</p:attrName>
                                        </p:attrNameLst>
                                      </p:cBhvr>
                                      <p:tavLst>
                                        <p:tav tm="0">
                                          <p:val>
                                            <p:strVal val="#ppt_h"/>
                                          </p:val>
                                        </p:tav>
                                        <p:tav tm="100000">
                                          <p:val>
                                            <p:strVal val="#ppt_h"/>
                                          </p:val>
                                        </p:tav>
                                      </p:tavLst>
                                    </p:anim>
                                  </p:childTnLst>
                                </p:cTn>
                              </p:par>
                              <p:par>
                                <p:cTn id="29" presetID="17"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57000"/>
            <a:extLst>
              <a:ext uri="{BEBA8EAE-BF5A-486C-A8C5-ECC9F3942E4B}">
                <a14:imgProps xmlns:a14="http://schemas.microsoft.com/office/drawing/2010/main">
                  <a14:imgLayer r:embed="rId3">
                    <a14:imgEffect>
                      <a14:saturation sat="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0" y="526942"/>
            <a:ext cx="12192000" cy="6186309"/>
          </a:xfrm>
          <a:prstGeom prst="rect">
            <a:avLst/>
          </a:prstGeom>
          <a:solidFill>
            <a:schemeClr val="accent2">
              <a:lumMod val="60000"/>
              <a:lumOff val="40000"/>
            </a:schemeClr>
          </a:solidFill>
        </p:spPr>
        <p:txBody>
          <a:bodyPr wrap="square">
            <a:spAutoFit/>
          </a:bodyPr>
          <a:lstStyle/>
          <a:p>
            <a:pPr algn="ctr"/>
            <a:endParaRPr lang="bn-IN" sz="4400" dirty="0" smtClean="0"/>
          </a:p>
          <a:p>
            <a:pPr algn="ctr"/>
            <a:r>
              <a:rPr lang="bn-IN" sz="4400" dirty="0" smtClean="0"/>
              <a:t>ধুমপান কী ?</a:t>
            </a:r>
          </a:p>
          <a:p>
            <a:pPr algn="ctr"/>
            <a:endParaRPr lang="bn-IN" sz="4400" dirty="0" smtClean="0"/>
          </a:p>
          <a:p>
            <a:pPr algn="just"/>
            <a:r>
              <a:rPr lang="bn-IN" sz="4400" dirty="0" smtClean="0"/>
              <a:t>শুকনা তামাক পাতা কুচি কুচি করে কেটে তাকে বিশেষ কাগজে মুড়িয়ে সিগারেট এবং পাতায় মুড়িয়ে বিড়ি ও চুরুট বানানো হয় । এগুলোকে পুড়িয়ে তার ধোঁয়া ও বাষ্প সেবনকে ধুমপান বলে।</a:t>
            </a:r>
          </a:p>
          <a:p>
            <a:endParaRPr lang="bn-IN" sz="4400" dirty="0"/>
          </a:p>
          <a:p>
            <a:endParaRPr lang="en-US" sz="4400" dirty="0"/>
          </a:p>
        </p:txBody>
      </p:sp>
    </p:spTree>
    <p:extLst>
      <p:ext uri="{BB962C8B-B14F-4D97-AF65-F5344CB8AC3E}">
        <p14:creationId xmlns:p14="http://schemas.microsoft.com/office/powerpoint/2010/main" val="7408651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2199"/>
            <a:ext cx="12082073" cy="6647974"/>
          </a:xfrm>
          <a:prstGeom prst="rect">
            <a:avLst/>
          </a:prstGeom>
        </p:spPr>
        <p:txBody>
          <a:bodyPr wrap="square">
            <a:spAutoFit/>
          </a:bodyPr>
          <a:lstStyle/>
          <a:p>
            <a:pPr algn="ctr"/>
            <a:endParaRPr lang="bn-IN" dirty="0" smtClean="0"/>
          </a:p>
          <a:p>
            <a:pPr algn="ctr"/>
            <a:r>
              <a:rPr lang="bn-IN" sz="5400" dirty="0" smtClean="0">
                <a:ln w="0"/>
                <a:effectLst>
                  <a:outerShdw blurRad="38100" dist="19050" dir="2700000" algn="tl" rotWithShape="0">
                    <a:schemeClr val="dk1">
                      <a:alpha val="40000"/>
                    </a:schemeClr>
                  </a:outerShdw>
                </a:effectLst>
              </a:rPr>
              <a:t>ধুমপান কীভাবে ক্ষতি করে ?</a:t>
            </a:r>
          </a:p>
          <a:p>
            <a:pPr algn="ctr"/>
            <a:endParaRPr lang="bn-IN" dirty="0" smtClean="0"/>
          </a:p>
          <a:p>
            <a:pPr algn="just"/>
            <a:r>
              <a:rPr lang="bn-IN" sz="3600" dirty="0" smtClean="0">
                <a:solidFill>
                  <a:srgbClr val="002060"/>
                </a:solidFill>
              </a:rPr>
              <a:t>তামাক থেকে নিকোটিন নামে পদার্থ বের হয় ,যা মাদক দ্রব্য হিসাবে নার্ভকে যেমন সাময়িক ভাবে ক্ষতি করে তেমনি নানাভাবে শরীরের ক্ষতি করে। ধূমপান করলে নিকোটিন ছাড়াও আরও কিছু বিষাক্ত পদার্থ শরীরে প্রবেশ করে। ধূমপানের ধোঁয়ায় উল্লেখযোগ্য বিষাক্ত গ্যাস ও রাসায়নিক পদার্থ এবং মাদকদ্রব্যের সংমিশ্রণ থাকে। এই পদার্থগুলো রক্তের হিমোগ্লোবিনের অক্সিজেন পরিবহন ক্ষমতা কমিয়ে দেয়। এছাড়া কতগুলো আঠালো ও হাইড্রোকার্বন প্রভৃতি এতে থাকে ,যা ফুস্ফুসে নানা ধরণের ব্যাধি ,এমনকি ক্যান্সার সৃষ্টি করে। </a:t>
            </a:r>
            <a:endParaRPr lang="en-US" sz="3600" dirty="0">
              <a:solidFill>
                <a:srgbClr val="002060"/>
              </a:solidFill>
            </a:endParaRPr>
          </a:p>
        </p:txBody>
      </p:sp>
    </p:spTree>
    <p:extLst>
      <p:ext uri="{BB962C8B-B14F-4D97-AF65-F5344CB8AC3E}">
        <p14:creationId xmlns:p14="http://schemas.microsoft.com/office/powerpoint/2010/main" val="170880917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1027</Words>
  <Application>Microsoft Office PowerPoint</Application>
  <PresentationFormat>Widescreen</PresentationFormat>
  <Paragraphs>115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59</cp:revision>
  <dcterms:created xsi:type="dcterms:W3CDTF">2021-02-24T14:32:00Z</dcterms:created>
  <dcterms:modified xsi:type="dcterms:W3CDTF">2021-02-27T16:02:43Z</dcterms:modified>
</cp:coreProperties>
</file>