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57" r:id="rId2"/>
    <p:sldId id="371" r:id="rId3"/>
    <p:sldId id="342" r:id="rId4"/>
    <p:sldId id="344" r:id="rId5"/>
    <p:sldId id="346" r:id="rId6"/>
    <p:sldId id="261" r:id="rId7"/>
    <p:sldId id="345" r:id="rId8"/>
    <p:sldId id="366" r:id="rId9"/>
    <p:sldId id="365" r:id="rId10"/>
    <p:sldId id="358" r:id="rId11"/>
    <p:sldId id="350" r:id="rId12"/>
    <p:sldId id="351" r:id="rId13"/>
    <p:sldId id="368" r:id="rId14"/>
    <p:sldId id="266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291" autoAdjust="0"/>
  </p:normalViewPr>
  <p:slideViewPr>
    <p:cSldViewPr>
      <p:cViewPr>
        <p:scale>
          <a:sx n="75" d="100"/>
          <a:sy n="75" d="100"/>
        </p:scale>
        <p:origin x="-124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86"/>
    </p:cViewPr>
  </p:sorterViewPr>
  <p:notesViewPr>
    <p:cSldViewPr>
      <p:cViewPr varScale="1">
        <p:scale>
          <a:sx n="55" d="100"/>
          <a:sy n="55" d="100"/>
        </p:scale>
        <p:origin x="28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18FF2-4EB8-4292-9E5A-01B57BCCEF3D}" type="doc">
      <dgm:prSet loTypeId="urn:microsoft.com/office/officeart/2005/8/layout/cycle7" loCatId="cycl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E6EBE4D-F0E6-4C39-A29C-80484020EE24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ইতিবাচক ও নেতিবাচক বিচারে </a:t>
          </a:r>
          <a:endParaRPr lang="bn-IN" sz="4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ar-SA" sz="4800" b="1" i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فعل</a:t>
          </a:r>
          <a:r>
            <a:rPr lang="bn-BD" sz="48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 </a:t>
          </a:r>
          <a:r>
            <a: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 প্রকার </a:t>
          </a:r>
          <a:endParaRPr lang="en-US" sz="4800" dirty="0">
            <a:solidFill>
              <a:srgbClr val="FF0000"/>
            </a:solidFill>
          </a:endParaRPr>
        </a:p>
      </dgm:t>
    </dgm:pt>
    <dgm:pt modelId="{FF99C37F-F103-4A40-9786-A0C2807AC7EA}" type="parTrans" cxnId="{FF689B0C-6B36-444A-91A1-B70BCFC0CB51}">
      <dgm:prSet/>
      <dgm:spPr/>
      <dgm:t>
        <a:bodyPr/>
        <a:lstStyle/>
        <a:p>
          <a:endParaRPr lang="en-US"/>
        </a:p>
      </dgm:t>
    </dgm:pt>
    <dgm:pt modelId="{7B8E8CF2-983D-44D8-B323-56F9B85D2BA6}" type="sibTrans" cxnId="{FF689B0C-6B36-444A-91A1-B70BCFC0CB51}">
      <dgm:prSet/>
      <dgm:spPr/>
      <dgm:t>
        <a:bodyPr/>
        <a:lstStyle/>
        <a:p>
          <a:endParaRPr lang="en-US"/>
        </a:p>
      </dgm:t>
    </dgm:pt>
    <dgm:pt modelId="{0B9FDC48-9AAF-464C-8B2A-220EBEF5AEB4}">
      <dgm:prSet phldrT="[Text]" custT="1"/>
      <dgm:spPr/>
      <dgm:t>
        <a:bodyPr/>
        <a:lstStyle/>
        <a:p>
          <a:r>
            <a:rPr lang="ar-SA" sz="7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الفعل المثبت</a:t>
          </a:r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7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5DC4353-1734-4429-B945-369EA3C3345C}" type="parTrans" cxnId="{95198257-D4C6-48A7-9D91-4026EAAE669D}">
      <dgm:prSet/>
      <dgm:spPr/>
      <dgm:t>
        <a:bodyPr/>
        <a:lstStyle/>
        <a:p>
          <a:endParaRPr lang="en-US"/>
        </a:p>
      </dgm:t>
    </dgm:pt>
    <dgm:pt modelId="{C400ED4C-1BDD-4BF8-99B0-8AD2C4BD985F}" type="sibTrans" cxnId="{95198257-D4C6-48A7-9D91-4026EAAE669D}">
      <dgm:prSet/>
      <dgm:spPr/>
      <dgm:t>
        <a:bodyPr/>
        <a:lstStyle/>
        <a:p>
          <a:endParaRPr lang="en-US"/>
        </a:p>
      </dgm:t>
    </dgm:pt>
    <dgm:pt modelId="{59B06750-C769-41BB-B688-BB36F5565C79}">
      <dgm:prSet phldrT="[Text]" custT="1"/>
      <dgm:spPr/>
      <dgm:t>
        <a:bodyPr/>
        <a:lstStyle/>
        <a:p>
          <a:r>
            <a:rPr lang="ar-SA" sz="7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الفعل المنفي</a:t>
          </a:r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7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9FF629C-9D9E-45BA-BBBB-70BA2CE65FAD}" type="parTrans" cxnId="{8E851661-37D2-48D5-8693-37F533B16D95}">
      <dgm:prSet/>
      <dgm:spPr/>
      <dgm:t>
        <a:bodyPr/>
        <a:lstStyle/>
        <a:p>
          <a:endParaRPr lang="en-US"/>
        </a:p>
      </dgm:t>
    </dgm:pt>
    <dgm:pt modelId="{099F4894-DACB-496A-8D5B-0DD0B0727922}" type="sibTrans" cxnId="{8E851661-37D2-48D5-8693-37F533B16D95}">
      <dgm:prSet/>
      <dgm:spPr/>
      <dgm:t>
        <a:bodyPr/>
        <a:lstStyle/>
        <a:p>
          <a:endParaRPr lang="en-US"/>
        </a:p>
      </dgm:t>
    </dgm:pt>
    <dgm:pt modelId="{F4F78D55-5C63-4537-9918-62A9BA2E12B3}" type="pres">
      <dgm:prSet presAssocID="{3F318FF2-4EB8-4292-9E5A-01B57BCCEF3D}" presName="Name0" presStyleCnt="0">
        <dgm:presLayoutVars>
          <dgm:dir/>
          <dgm:resizeHandles val="exact"/>
        </dgm:presLayoutVars>
      </dgm:prSet>
      <dgm:spPr/>
    </dgm:pt>
    <dgm:pt modelId="{12FAC333-7C44-4002-819C-EC91C08B16B1}" type="pres">
      <dgm:prSet presAssocID="{BE6EBE4D-F0E6-4C39-A29C-80484020EE24}" presName="node" presStyleLbl="node1" presStyleIdx="0" presStyleCnt="3" custScaleX="263455">
        <dgm:presLayoutVars>
          <dgm:bulletEnabled val="1"/>
        </dgm:presLayoutVars>
      </dgm:prSet>
      <dgm:spPr/>
    </dgm:pt>
    <dgm:pt modelId="{0FF76740-0391-45FF-B4C6-44E1CCEBA6E9}" type="pres">
      <dgm:prSet presAssocID="{7B8E8CF2-983D-44D8-B323-56F9B85D2BA6}" presName="sibTrans" presStyleLbl="sibTrans2D1" presStyleIdx="0" presStyleCnt="3"/>
      <dgm:spPr/>
    </dgm:pt>
    <dgm:pt modelId="{D139FFFC-4EC4-452B-AB85-6FCBBC5EDC62}" type="pres">
      <dgm:prSet presAssocID="{7B8E8CF2-983D-44D8-B323-56F9B85D2BA6}" presName="connectorText" presStyleLbl="sibTrans2D1" presStyleIdx="0" presStyleCnt="3"/>
      <dgm:spPr/>
    </dgm:pt>
    <dgm:pt modelId="{5650E53F-4140-4D7F-BE4A-E6B23F51D4FC}" type="pres">
      <dgm:prSet presAssocID="{0B9FDC48-9AAF-464C-8B2A-220EBEF5AEB4}" presName="node" presStyleLbl="node1" presStyleIdx="1" presStyleCnt="3">
        <dgm:presLayoutVars>
          <dgm:bulletEnabled val="1"/>
        </dgm:presLayoutVars>
      </dgm:prSet>
      <dgm:spPr/>
    </dgm:pt>
    <dgm:pt modelId="{D058C660-BB12-47F2-8263-63A8DD1B3CB0}" type="pres">
      <dgm:prSet presAssocID="{C400ED4C-1BDD-4BF8-99B0-8AD2C4BD985F}" presName="sibTrans" presStyleLbl="sibTrans2D1" presStyleIdx="1" presStyleCnt="3"/>
      <dgm:spPr/>
    </dgm:pt>
    <dgm:pt modelId="{309C19C1-DCC4-48AC-AAC1-32840E217D8B}" type="pres">
      <dgm:prSet presAssocID="{C400ED4C-1BDD-4BF8-99B0-8AD2C4BD985F}" presName="connectorText" presStyleLbl="sibTrans2D1" presStyleIdx="1" presStyleCnt="3"/>
      <dgm:spPr/>
    </dgm:pt>
    <dgm:pt modelId="{6AF24607-9553-49A7-A4F4-3FF068E6911E}" type="pres">
      <dgm:prSet presAssocID="{59B06750-C769-41BB-B688-BB36F5565C79}" presName="node" presStyleLbl="node1" presStyleIdx="2" presStyleCnt="3">
        <dgm:presLayoutVars>
          <dgm:bulletEnabled val="1"/>
        </dgm:presLayoutVars>
      </dgm:prSet>
      <dgm:spPr/>
    </dgm:pt>
    <dgm:pt modelId="{8FBA4A1F-6302-400A-9507-32B26BE166AA}" type="pres">
      <dgm:prSet presAssocID="{099F4894-DACB-496A-8D5B-0DD0B0727922}" presName="sibTrans" presStyleLbl="sibTrans2D1" presStyleIdx="2" presStyleCnt="3"/>
      <dgm:spPr/>
    </dgm:pt>
    <dgm:pt modelId="{855EE5E4-8093-4C3C-AB44-0C771D57B4BA}" type="pres">
      <dgm:prSet presAssocID="{099F4894-DACB-496A-8D5B-0DD0B0727922}" presName="connectorText" presStyleLbl="sibTrans2D1" presStyleIdx="2" presStyleCnt="3"/>
      <dgm:spPr/>
    </dgm:pt>
  </dgm:ptLst>
  <dgm:cxnLst>
    <dgm:cxn modelId="{FF996007-8651-45A0-8C22-F8F0B3244CFC}" type="presOf" srcId="{59B06750-C769-41BB-B688-BB36F5565C79}" destId="{6AF24607-9553-49A7-A4F4-3FF068E6911E}" srcOrd="0" destOrd="0" presId="urn:microsoft.com/office/officeart/2005/8/layout/cycle7"/>
    <dgm:cxn modelId="{FF689B0C-6B36-444A-91A1-B70BCFC0CB51}" srcId="{3F318FF2-4EB8-4292-9E5A-01B57BCCEF3D}" destId="{BE6EBE4D-F0E6-4C39-A29C-80484020EE24}" srcOrd="0" destOrd="0" parTransId="{FF99C37F-F103-4A40-9786-A0C2807AC7EA}" sibTransId="{7B8E8CF2-983D-44D8-B323-56F9B85D2BA6}"/>
    <dgm:cxn modelId="{8E851661-37D2-48D5-8693-37F533B16D95}" srcId="{3F318FF2-4EB8-4292-9E5A-01B57BCCEF3D}" destId="{59B06750-C769-41BB-B688-BB36F5565C79}" srcOrd="2" destOrd="0" parTransId="{C9FF629C-9D9E-45BA-BBBB-70BA2CE65FAD}" sibTransId="{099F4894-DACB-496A-8D5B-0DD0B0727922}"/>
    <dgm:cxn modelId="{8251A155-0497-4EB5-99FE-4372FED9E872}" type="presOf" srcId="{0B9FDC48-9AAF-464C-8B2A-220EBEF5AEB4}" destId="{5650E53F-4140-4D7F-BE4A-E6B23F51D4FC}" srcOrd="0" destOrd="0" presId="urn:microsoft.com/office/officeart/2005/8/layout/cycle7"/>
    <dgm:cxn modelId="{95198257-D4C6-48A7-9D91-4026EAAE669D}" srcId="{3F318FF2-4EB8-4292-9E5A-01B57BCCEF3D}" destId="{0B9FDC48-9AAF-464C-8B2A-220EBEF5AEB4}" srcOrd="1" destOrd="0" parTransId="{75DC4353-1734-4429-B945-369EA3C3345C}" sibTransId="{C400ED4C-1BDD-4BF8-99B0-8AD2C4BD985F}"/>
    <dgm:cxn modelId="{F7BB1678-DEA9-485D-A1B2-36DD06EBC272}" type="presOf" srcId="{7B8E8CF2-983D-44D8-B323-56F9B85D2BA6}" destId="{D139FFFC-4EC4-452B-AB85-6FCBBC5EDC62}" srcOrd="1" destOrd="0" presId="urn:microsoft.com/office/officeart/2005/8/layout/cycle7"/>
    <dgm:cxn modelId="{07773C7F-E769-481B-BB77-54C02FB6CFE6}" type="presOf" srcId="{C400ED4C-1BDD-4BF8-99B0-8AD2C4BD985F}" destId="{D058C660-BB12-47F2-8263-63A8DD1B3CB0}" srcOrd="0" destOrd="0" presId="urn:microsoft.com/office/officeart/2005/8/layout/cycle7"/>
    <dgm:cxn modelId="{59BEDD97-99F6-4F6F-9781-888B93AE389C}" type="presOf" srcId="{099F4894-DACB-496A-8D5B-0DD0B0727922}" destId="{855EE5E4-8093-4C3C-AB44-0C771D57B4BA}" srcOrd="1" destOrd="0" presId="urn:microsoft.com/office/officeart/2005/8/layout/cycle7"/>
    <dgm:cxn modelId="{98E12DC3-45AF-4301-AB4B-81C873FA1A0F}" type="presOf" srcId="{3F318FF2-4EB8-4292-9E5A-01B57BCCEF3D}" destId="{F4F78D55-5C63-4537-9918-62A9BA2E12B3}" srcOrd="0" destOrd="0" presId="urn:microsoft.com/office/officeart/2005/8/layout/cycle7"/>
    <dgm:cxn modelId="{F7A89BDA-0C72-4B8F-B7B7-5E76BBCBAAD5}" type="presOf" srcId="{099F4894-DACB-496A-8D5B-0DD0B0727922}" destId="{8FBA4A1F-6302-400A-9507-32B26BE166AA}" srcOrd="0" destOrd="0" presId="urn:microsoft.com/office/officeart/2005/8/layout/cycle7"/>
    <dgm:cxn modelId="{15E22ADD-CAA9-4E1E-B571-81C8905E60E9}" type="presOf" srcId="{BE6EBE4D-F0E6-4C39-A29C-80484020EE24}" destId="{12FAC333-7C44-4002-819C-EC91C08B16B1}" srcOrd="0" destOrd="0" presId="urn:microsoft.com/office/officeart/2005/8/layout/cycle7"/>
    <dgm:cxn modelId="{84527DED-34A2-4D6D-B2DD-65D4D27BFDCF}" type="presOf" srcId="{C400ED4C-1BDD-4BF8-99B0-8AD2C4BD985F}" destId="{309C19C1-DCC4-48AC-AAC1-32840E217D8B}" srcOrd="1" destOrd="0" presId="urn:microsoft.com/office/officeart/2005/8/layout/cycle7"/>
    <dgm:cxn modelId="{62A735FB-3855-42D4-A92C-18DB242092E7}" type="presOf" srcId="{7B8E8CF2-983D-44D8-B323-56F9B85D2BA6}" destId="{0FF76740-0391-45FF-B4C6-44E1CCEBA6E9}" srcOrd="0" destOrd="0" presId="urn:microsoft.com/office/officeart/2005/8/layout/cycle7"/>
    <dgm:cxn modelId="{57E0B803-9ADE-4F51-98D4-85BE4C29ADDE}" type="presParOf" srcId="{F4F78D55-5C63-4537-9918-62A9BA2E12B3}" destId="{12FAC333-7C44-4002-819C-EC91C08B16B1}" srcOrd="0" destOrd="0" presId="urn:microsoft.com/office/officeart/2005/8/layout/cycle7"/>
    <dgm:cxn modelId="{6337FF76-F970-4CDA-A6A7-428E163B8D8B}" type="presParOf" srcId="{F4F78D55-5C63-4537-9918-62A9BA2E12B3}" destId="{0FF76740-0391-45FF-B4C6-44E1CCEBA6E9}" srcOrd="1" destOrd="0" presId="urn:microsoft.com/office/officeart/2005/8/layout/cycle7"/>
    <dgm:cxn modelId="{F08FDC0B-6F61-4706-8A04-EC63F94B2C26}" type="presParOf" srcId="{0FF76740-0391-45FF-B4C6-44E1CCEBA6E9}" destId="{D139FFFC-4EC4-452B-AB85-6FCBBC5EDC62}" srcOrd="0" destOrd="0" presId="urn:microsoft.com/office/officeart/2005/8/layout/cycle7"/>
    <dgm:cxn modelId="{D66FA593-FEBE-4AB7-ACC9-039AD66BC8E0}" type="presParOf" srcId="{F4F78D55-5C63-4537-9918-62A9BA2E12B3}" destId="{5650E53F-4140-4D7F-BE4A-E6B23F51D4FC}" srcOrd="2" destOrd="0" presId="urn:microsoft.com/office/officeart/2005/8/layout/cycle7"/>
    <dgm:cxn modelId="{8700B578-22F1-4D59-B641-C843C45D2477}" type="presParOf" srcId="{F4F78D55-5C63-4537-9918-62A9BA2E12B3}" destId="{D058C660-BB12-47F2-8263-63A8DD1B3CB0}" srcOrd="3" destOrd="0" presId="urn:microsoft.com/office/officeart/2005/8/layout/cycle7"/>
    <dgm:cxn modelId="{180FDA68-E21B-4806-9CCF-D6EAD19A0A94}" type="presParOf" srcId="{D058C660-BB12-47F2-8263-63A8DD1B3CB0}" destId="{309C19C1-DCC4-48AC-AAC1-32840E217D8B}" srcOrd="0" destOrd="0" presId="urn:microsoft.com/office/officeart/2005/8/layout/cycle7"/>
    <dgm:cxn modelId="{7B5CCC90-F470-4CF5-B17C-3D4E827D7DA9}" type="presParOf" srcId="{F4F78D55-5C63-4537-9918-62A9BA2E12B3}" destId="{6AF24607-9553-49A7-A4F4-3FF068E6911E}" srcOrd="4" destOrd="0" presId="urn:microsoft.com/office/officeart/2005/8/layout/cycle7"/>
    <dgm:cxn modelId="{87B30DE8-A7FA-4935-ABAA-C862E351263E}" type="presParOf" srcId="{F4F78D55-5C63-4537-9918-62A9BA2E12B3}" destId="{8FBA4A1F-6302-400A-9507-32B26BE166AA}" srcOrd="5" destOrd="0" presId="urn:microsoft.com/office/officeart/2005/8/layout/cycle7"/>
    <dgm:cxn modelId="{E067605E-7BED-4EF7-828D-A14E778AD14F}" type="presParOf" srcId="{8FBA4A1F-6302-400A-9507-32B26BE166AA}" destId="{855EE5E4-8093-4C3C-AB44-0C771D57B4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AC333-7C44-4002-819C-EC91C08B16B1}">
      <dsp:nvSpPr>
        <dsp:cNvPr id="0" name=""/>
        <dsp:cNvSpPr/>
      </dsp:nvSpPr>
      <dsp:spPr>
        <a:xfrm>
          <a:off x="31222" y="134271"/>
          <a:ext cx="8990114" cy="1706195"/>
        </a:xfrm>
        <a:prstGeom prst="roundRect">
          <a:avLst>
            <a:gd name="adj" fmla="val 10000"/>
          </a:avLst>
        </a:prstGeom>
        <a:solidFill>
          <a:schemeClr val="accent3"/>
        </a:solidFill>
        <a:ln w="22225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ইতিবাচক ও নেতিবাচক বিচারে </a:t>
          </a:r>
          <a:endParaRPr lang="bn-IN" sz="4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b="1" i="1" kern="12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فعل</a:t>
          </a:r>
          <a:r>
            <a:rPr lang="bn-BD" sz="4800" kern="12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 </a:t>
          </a:r>
          <a:r>
            <a:rPr lang="bn-BD" sz="40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 প্রকার </a:t>
          </a:r>
          <a:endParaRPr lang="en-US" sz="4800" kern="1200" dirty="0">
            <a:solidFill>
              <a:srgbClr val="FF0000"/>
            </a:solidFill>
          </a:endParaRPr>
        </a:p>
      </dsp:txBody>
      <dsp:txXfrm>
        <a:off x="81195" y="184244"/>
        <a:ext cx="8890168" cy="1606249"/>
      </dsp:txXfrm>
    </dsp:sp>
    <dsp:sp modelId="{0FF76740-0391-45FF-B4C6-44E1CCEBA6E9}">
      <dsp:nvSpPr>
        <dsp:cNvPr id="0" name=""/>
        <dsp:cNvSpPr/>
      </dsp:nvSpPr>
      <dsp:spPr>
        <a:xfrm rot="3600000">
          <a:off x="5045430" y="3130415"/>
          <a:ext cx="1781052" cy="5971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224580" y="3249849"/>
        <a:ext cx="1422752" cy="358300"/>
      </dsp:txXfrm>
    </dsp:sp>
    <dsp:sp modelId="{5650E53F-4140-4D7F-BE4A-E6B23F51D4FC}">
      <dsp:nvSpPr>
        <dsp:cNvPr id="0" name=""/>
        <dsp:cNvSpPr/>
      </dsp:nvSpPr>
      <dsp:spPr>
        <a:xfrm>
          <a:off x="5639437" y="5017533"/>
          <a:ext cx="3412390" cy="170619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2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الفعل المثبت</a:t>
          </a: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7200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689410" y="5067506"/>
        <a:ext cx="3312444" cy="1606249"/>
      </dsp:txXfrm>
    </dsp:sp>
    <dsp:sp modelId="{D058C660-BB12-47F2-8263-63A8DD1B3CB0}">
      <dsp:nvSpPr>
        <dsp:cNvPr id="0" name=""/>
        <dsp:cNvSpPr/>
      </dsp:nvSpPr>
      <dsp:spPr>
        <a:xfrm rot="10800000">
          <a:off x="3635753" y="5572047"/>
          <a:ext cx="1781052" cy="5971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169222"/>
            <a:satOff val="-1608"/>
            <a:lumOff val="143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3814903" y="5691481"/>
        <a:ext cx="1422752" cy="358300"/>
      </dsp:txXfrm>
    </dsp:sp>
    <dsp:sp modelId="{6AF24607-9553-49A7-A4F4-3FF068E6911E}">
      <dsp:nvSpPr>
        <dsp:cNvPr id="0" name=""/>
        <dsp:cNvSpPr/>
      </dsp:nvSpPr>
      <dsp:spPr>
        <a:xfrm>
          <a:off x="731" y="5017533"/>
          <a:ext cx="3412390" cy="170619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2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الفعل المنفي</a:t>
          </a: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7200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0704" y="5067506"/>
        <a:ext cx="3312444" cy="1606249"/>
      </dsp:txXfrm>
    </dsp:sp>
    <dsp:sp modelId="{8FBA4A1F-6302-400A-9507-32B26BE166AA}">
      <dsp:nvSpPr>
        <dsp:cNvPr id="0" name=""/>
        <dsp:cNvSpPr/>
      </dsp:nvSpPr>
      <dsp:spPr>
        <a:xfrm rot="18000000">
          <a:off x="2226077" y="3130415"/>
          <a:ext cx="1781052" cy="5971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338445"/>
            <a:satOff val="-3216"/>
            <a:lumOff val="287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405227" y="3249849"/>
        <a:ext cx="1422752" cy="358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B23BF-ED9C-41AB-82DE-1EF58DBBFFE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A00A-F635-42B6-873E-87A102569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9A00A-F635-42B6-873E-87A1025692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6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61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2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210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7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5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9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4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36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5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3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4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01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9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 /><Relationship Id="rId2" Type="http://schemas.openxmlformats.org/officeDocument/2006/relationships/image" Target="../media/image4.gif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A80EEB-75C7-416C-BAD9-A8730DEBF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520" y="1857364"/>
            <a:ext cx="4666388" cy="34621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00034" y="5786454"/>
            <a:ext cx="824136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 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icture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0"/>
            <a:ext cx="6715172" cy="185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45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0DE849-0B71-43DC-BDFE-1F41A0B32C28}"/>
              </a:ext>
            </a:extLst>
          </p:cNvPr>
          <p:cNvSpPr txBox="1"/>
          <p:nvPr/>
        </p:nvSpPr>
        <p:spPr>
          <a:xfrm>
            <a:off x="142844" y="1000108"/>
            <a:ext cx="8765932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ক্রিয়াপদ দ্বারা কোন কাজ হওয়া বা করার হ্যাঁবাচক(ইতিবাচক) সমর্থন পাওয়া যায় , তাকে </a:t>
            </a:r>
            <a:r>
              <a:rPr lang="ar-SA" sz="3200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المثبت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 যেমন-</a:t>
            </a:r>
            <a:r>
              <a:rPr lang="ar-SA" sz="3200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ذهب, نصر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57290" y="0"/>
            <a:ext cx="6286544" cy="9286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لفعل المثبت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 পরিচয়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20" y="2928934"/>
            <a:ext cx="82868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المنفي</a:t>
            </a:r>
            <a:r>
              <a:rPr lang="bn-BD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 পরিচয়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500034" y="4000504"/>
            <a:ext cx="8072494" cy="2571768"/>
          </a:xfrm>
          <a:prstGeom prst="flowChartPunchedTap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ক্রিয়াপদ দ্বারা কোন কাজ হওয়া বা করার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বাচক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(নেতিবাচক) সমর্থন পাওয়া যায় , তাকে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المنفي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 যেমন-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يذهبُ,لاينصر</a:t>
            </a:r>
            <a:r>
              <a:rPr lang="bn-BD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bn-BD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78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928662" y="214290"/>
            <a:ext cx="6858048" cy="1214446"/>
          </a:xfrm>
          <a:prstGeom prst="flowChartPunched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উদাহরণের প্রতি ল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কর-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 rot="10800000" flipV="1">
            <a:off x="428596" y="1500174"/>
            <a:ext cx="8429684" cy="2500330"/>
          </a:xfrm>
          <a:prstGeom prst="leftRightArrow">
            <a:avLst>
              <a:gd name="adj1" fmla="val 83939"/>
              <a:gd name="adj2" fmla="val 15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أنزل</a:t>
            </a:r>
            <a:r>
              <a:rPr lang="ar-SA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الله القرأن علي رسول الله.</a:t>
            </a:r>
            <a:endParaRPr lang="ar-SA" sz="4000" dirty="0">
              <a:solidFill>
                <a:srgbClr val="FF0000"/>
              </a:solidFill>
              <a:latin typeface="NikoshBAN" panose="02000000000000000000" pitchFamily="2" charset="0"/>
              <a:cs typeface="Arabic Typesetting" panose="03020402040406030203" pitchFamily="66" charset="-78"/>
            </a:endParaRPr>
          </a:p>
          <a:p>
            <a:pPr algn="ctr"/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(আল্লাহ রাসুলাল্লাহ (দঃ) এর উপর কুরআন অবতীর্ণ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করেছেন।)</a:t>
            </a:r>
            <a:endParaRPr lang="ar-SA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SA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حضر</a:t>
            </a:r>
            <a:r>
              <a:rPr lang="ar-SA" sz="4000" dirty="0">
                <a:solidFill>
                  <a:srgbClr val="FF00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 ابراهيم في المسجد.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Arabic Typesetting" panose="03020402040406030203" pitchFamily="66" charset="-78"/>
            </a:endParaRPr>
          </a:p>
          <a:p>
            <a:pPr algn="ctr"/>
            <a:r>
              <a:rPr lang="bn-BD" sz="2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(ইব্রাহীম মসজিদে উপস্থিত হয়েছে।)</a:t>
            </a:r>
            <a:endParaRPr lang="ar-SA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unched Tape 6"/>
          <p:cNvSpPr/>
          <p:nvPr/>
        </p:nvSpPr>
        <p:spPr>
          <a:xfrm flipH="1">
            <a:off x="428596" y="4000504"/>
            <a:ext cx="8072494" cy="2643206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উদাহরণের নিম্নরেখাবিশিষ্ট </a:t>
            </a:r>
            <a:r>
              <a:rPr lang="ar-SA" sz="24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أنزل</a:t>
            </a:r>
            <a:r>
              <a:rPr lang="bn-BD" sz="24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ও </a:t>
            </a:r>
            <a:r>
              <a:rPr lang="ar-SA" sz="2400" dirty="0">
                <a:solidFill>
                  <a:srgbClr val="00206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حضر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ক্রিয়াদ্বয় ইতিবাচক অর্থ প্রদান করে । সুতরাং ইতিবাচক অর্থ প্রদান করার কারণে </a:t>
            </a:r>
            <a:r>
              <a:rPr lang="ar-SA" sz="24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أنزل</a:t>
            </a:r>
            <a:r>
              <a:rPr lang="bn-BD" sz="24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ও </a:t>
            </a:r>
            <a:r>
              <a:rPr lang="ar-SA" sz="2400" dirty="0">
                <a:solidFill>
                  <a:srgbClr val="FF00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حضر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ক্রিয়াদ্বয়কে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4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المثبت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50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270F80-B648-49FC-A37A-4BFFC4A85543}"/>
              </a:ext>
            </a:extLst>
          </p:cNvPr>
          <p:cNvSpPr txBox="1"/>
          <p:nvPr/>
        </p:nvSpPr>
        <p:spPr>
          <a:xfrm>
            <a:off x="1344049" y="36443"/>
            <a:ext cx="6477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চের উদাহরণের প্রতি ল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231FD7-4B7A-40BD-AA3C-0ACA35F4BA09}"/>
              </a:ext>
            </a:extLst>
          </p:cNvPr>
          <p:cNvSpPr txBox="1"/>
          <p:nvPr/>
        </p:nvSpPr>
        <p:spPr>
          <a:xfrm>
            <a:off x="428597" y="857232"/>
            <a:ext cx="8072494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لايأكل</a:t>
            </a:r>
            <a:r>
              <a:rPr lang="ar-SA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نعمان الطعام في السفرة</a:t>
            </a:r>
            <a:r>
              <a:rPr lang="ar-SA" sz="44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bn-IN" sz="44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</a:t>
            </a:r>
            <a:r>
              <a:rPr lang="bn-BD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(নোমান দস্তরখানায় খাবার খাচ্ছে না।)</a:t>
            </a:r>
            <a:endParaRPr lang="ar-SA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4400" b="1" u="sng" dirty="0">
                <a:solidFill>
                  <a:srgbClr val="FF00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لاتنجح</a:t>
            </a:r>
            <a:r>
              <a:rPr lang="ar-SA" sz="4400" b="1" dirty="0">
                <a:solidFill>
                  <a:srgbClr val="FF00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 فاطمة في الامتحان</a:t>
            </a:r>
            <a:r>
              <a:rPr lang="ar-SA" sz="4400" b="1" dirty="0">
                <a:solidFill>
                  <a:srgbClr val="00206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.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 </a:t>
            </a: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-   </a:t>
            </a: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(ফাতিমা পরীক্ষায় উত্তীর্ণ হবে না।)</a:t>
            </a:r>
            <a:endParaRPr lang="ar-SA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00034" y="2357430"/>
            <a:ext cx="8286808" cy="4000504"/>
          </a:xfrm>
          <a:prstGeom prst="horizontalScroll">
            <a:avLst>
              <a:gd name="adj" fmla="val 18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উদাহরণের নিম্ন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রেখাবিশিষ্ট </a:t>
            </a:r>
            <a:r>
              <a:rPr lang="ar-SA" sz="28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لايأكل</a:t>
            </a:r>
            <a:r>
              <a:rPr lang="bn-BD" sz="28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ও </a:t>
            </a:r>
            <a:r>
              <a:rPr lang="ar-SA" sz="2800" b="1" dirty="0">
                <a:solidFill>
                  <a:srgbClr val="FFFF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لاتنجح</a:t>
            </a: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ক্রিয়াদ্বয় নেতিবাচক অর্থ প্রদান করে । সুতরাং নেতিবাচক অর্থ প্রদান করার কারণে </a:t>
            </a:r>
            <a:r>
              <a:rPr lang="ar-SA" sz="28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لايأكل</a:t>
            </a:r>
            <a:r>
              <a:rPr lang="bn-BD" sz="28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ও </a:t>
            </a:r>
            <a:r>
              <a:rPr lang="ar-SA" sz="2800" b="1" dirty="0">
                <a:solidFill>
                  <a:srgbClr val="FFFF00"/>
                </a:solidFill>
                <a:latin typeface="NikoshBAN" panose="02000000000000000000" pitchFamily="2" charset="0"/>
                <a:cs typeface="Arabic Typesetting" panose="03020402040406030203" pitchFamily="66" charset="-78"/>
              </a:rPr>
              <a:t>لاتنجح</a:t>
            </a: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ক্রিয়াদ্বয়কে </a:t>
            </a:r>
            <a:r>
              <a:rPr lang="ar-SA" sz="28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المنفي</a:t>
            </a: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66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35FB87-BE4B-43E0-B4CA-8929AA89B629}"/>
              </a:ext>
            </a:extLst>
          </p:cNvPr>
          <p:cNvSpPr txBox="1"/>
          <p:nvPr/>
        </p:nvSpPr>
        <p:spPr>
          <a:xfrm>
            <a:off x="2071670" y="214290"/>
            <a:ext cx="5105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5FBA5-E4A6-492A-8577-7D0D34014984}"/>
              </a:ext>
            </a:extLst>
          </p:cNvPr>
          <p:cNvSpPr txBox="1"/>
          <p:nvPr/>
        </p:nvSpPr>
        <p:spPr>
          <a:xfrm>
            <a:off x="428596" y="1357298"/>
            <a:ext cx="8032676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ব্রাকেটের উল্লেখিত শব্দ থেকে </a:t>
            </a:r>
            <a:r>
              <a:rPr lang="ar-SA" sz="2800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المثبت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উপযুক্ত শব্দ দ্বারা খালিঘর পূরণ করঃ</a:t>
            </a:r>
            <a:endParaRPr lang="ar-SA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SA" sz="40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أ) ----(النصح) الأب ابنه.      (ب)---- (السمع) أحمد كلامي.</a:t>
            </a:r>
          </a:p>
          <a:p>
            <a:pPr algn="ctr"/>
            <a:r>
              <a:rPr lang="ar-SA" sz="40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(ج)-----(الضرب) الناس سارقا.    (د)----(الجلوس) الطير علي الشجرة </a:t>
            </a:r>
            <a:r>
              <a:rPr lang="ar-SA" sz="44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(ه)-----(القدوم) الأب من داكا.</a:t>
            </a:r>
            <a:endParaRPr lang="en-US" sz="44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714348" y="4286256"/>
            <a:ext cx="7643866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SA" sz="36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(أ) نصح (ب) سمع (ج) ضرب  (د) جلس (ه) قدم</a:t>
            </a:r>
            <a:endParaRPr lang="en-US" sz="3600" dirty="0">
              <a:solidFill>
                <a:srgbClr val="FFFF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4414" y="5643578"/>
            <a:ext cx="6641563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1" algn="ctr"/>
            <a:r>
              <a:rPr lang="ar-SA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فعل مضارع</a:t>
            </a:r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নামকরণের কারণ লিখ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72147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4ED0E8-30FE-4D4E-8DE1-D8F47EB6D5AA}"/>
              </a:ext>
            </a:extLst>
          </p:cNvPr>
          <p:cNvSpPr txBox="1"/>
          <p:nvPr/>
        </p:nvSpPr>
        <p:spPr>
          <a:xfrm>
            <a:off x="2285984" y="142852"/>
            <a:ext cx="460735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التمرين</a:t>
            </a:r>
            <a:endParaRPr lang="en-US" sz="72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430450-6D6A-45C0-9F9E-CC34F82AA441}"/>
              </a:ext>
            </a:extLst>
          </p:cNvPr>
          <p:cNvSpPr txBox="1"/>
          <p:nvPr/>
        </p:nvSpPr>
        <p:spPr>
          <a:xfrm>
            <a:off x="1257299" y="2145661"/>
            <a:ext cx="37719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ضرع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B5BC6-CA68-4749-8A1E-38D8BC88BDCC}"/>
              </a:ext>
            </a:extLst>
          </p:cNvPr>
          <p:cNvSpPr txBox="1"/>
          <p:nvPr/>
        </p:nvSpPr>
        <p:spPr>
          <a:xfrm>
            <a:off x="6324600" y="2145661"/>
            <a:ext cx="2590801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উঃ স্তন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156FC9-4050-480A-9D7F-B1299315E0FA}"/>
              </a:ext>
            </a:extLst>
          </p:cNvPr>
          <p:cNvSpPr txBox="1"/>
          <p:nvPr/>
        </p:nvSpPr>
        <p:spPr>
          <a:xfrm>
            <a:off x="1643042" y="3071810"/>
            <a:ext cx="60579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Arabic Typesetting" panose="03020402040406030203" pitchFamily="66" charset="-78"/>
                <a:cs typeface="NikoshBAN" panose="02000000000000000000" pitchFamily="2" charset="0"/>
              </a:rPr>
              <a:t> নিচের বাক্যে </a:t>
            </a:r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المنفي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Arabic Typesetting" panose="03020402040406030203" pitchFamily="66" charset="-78"/>
                <a:cs typeface="NikoshBAN" panose="02000000000000000000" pitchFamily="2" charset="0"/>
              </a:rPr>
              <a:t>কোনটি ?</a:t>
            </a:r>
            <a:endParaRPr lang="en-US" sz="36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89CDC7-8E9C-456A-96E0-29283E725B5B}"/>
              </a:ext>
            </a:extLst>
          </p:cNvPr>
          <p:cNvSpPr txBox="1"/>
          <p:nvPr/>
        </p:nvSpPr>
        <p:spPr>
          <a:xfrm>
            <a:off x="857224" y="4143380"/>
            <a:ext cx="3752197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Arabic Typesetting" panose="03020402040406030203" pitchFamily="66" charset="-78"/>
                <a:cs typeface="NikoshBAN" panose="02000000000000000000" pitchFamily="2" charset="0"/>
              </a:rPr>
              <a:t> </a:t>
            </a:r>
            <a:r>
              <a:rPr lang="ar-SA" sz="4400" dirty="0">
                <a:latin typeface="Arabic Typesetting" panose="03020402040406030203" pitchFamily="66" charset="-78"/>
                <a:cs typeface="NikoshBAN" panose="02000000000000000000" pitchFamily="2" charset="0"/>
              </a:rPr>
              <a:t> </a:t>
            </a:r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كتب أحمد في الكراسة.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F2F0E0-1FEC-4485-9557-FA986EC8884B}"/>
              </a:ext>
            </a:extLst>
          </p:cNvPr>
          <p:cNvSpPr txBox="1"/>
          <p:nvPr/>
        </p:nvSpPr>
        <p:spPr>
          <a:xfrm>
            <a:off x="6143636" y="4000504"/>
            <a:ext cx="2590801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كتب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27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4583971-66C4-4E71-AB05-07591EE28F5E}"/>
              </a:ext>
            </a:extLst>
          </p:cNvPr>
          <p:cNvSpPr/>
          <p:nvPr/>
        </p:nvSpPr>
        <p:spPr>
          <a:xfrm>
            <a:off x="2362200" y="533400"/>
            <a:ext cx="4572000" cy="990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واجب</a:t>
            </a:r>
            <a:r>
              <a:rPr lang="ar-SA" sz="4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المنزل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E1E4E4-60DE-44A5-9CAF-38FE651AA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5" y="1676400"/>
            <a:ext cx="6786610" cy="304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76AC2A-7B26-41FE-B11E-6A1359CA8DDC}"/>
              </a:ext>
            </a:extLst>
          </p:cNvPr>
          <p:cNvSpPr txBox="1"/>
          <p:nvPr/>
        </p:nvSpPr>
        <p:spPr>
          <a:xfrm>
            <a:off x="457200" y="4953000"/>
            <a:ext cx="79248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আরবি ১ম পত্র বই থেকে ৫ টি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المثبت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 ৫ টি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المنفي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লিখে আনবে।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7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1538" y="152400"/>
            <a:ext cx="761526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b="1" dirty="0">
                <a:solidFill>
                  <a:srgbClr val="002060"/>
                </a:solidFill>
              </a:rPr>
              <a:t> </a:t>
            </a:r>
            <a:r>
              <a:rPr lang="ar-EG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تعريف المعلم</a:t>
            </a:r>
            <a:r>
              <a:rPr lang="en-US" sz="4400" b="1" dirty="0">
                <a:solidFill>
                  <a:srgbClr val="002060"/>
                </a:solidFill>
              </a:rPr>
              <a:t>/</a:t>
            </a:r>
            <a:r>
              <a:rPr lang="en-US" sz="3600" b="1" dirty="0">
                <a:solidFill>
                  <a:srgbClr val="002060"/>
                </a:solidFill>
              </a:rPr>
              <a:t> 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EE93CA-BB26-A74A-ABCB-F9CBFECE112B}"/>
              </a:ext>
            </a:extLst>
          </p:cNvPr>
          <p:cNvSpPr txBox="1"/>
          <p:nvPr/>
        </p:nvSpPr>
        <p:spPr>
          <a:xfrm>
            <a:off x="1524000" y="2514600"/>
            <a:ext cx="6640286" cy="923330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ماسومة</a:t>
            </a:r>
          </a:p>
          <a:p>
            <a:pPr algn="ctr"/>
            <a:r>
              <a:rPr lang="en-US" b="1"/>
              <a:t>دمرا بغتى ابراھمية داخل مدسة</a:t>
            </a:r>
          </a:p>
          <a:p>
            <a:pPr algn="ctr"/>
            <a:r>
              <a:rPr lang="en-US" b="1"/>
              <a:t>تراغنج’کلى غنج’ غازى فور-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A55FFF-E09E-CF4A-9E8A-8C961F02AFA9}"/>
              </a:ext>
            </a:extLst>
          </p:cNvPr>
          <p:cNvSpPr txBox="1"/>
          <p:nvPr/>
        </p:nvSpPr>
        <p:spPr>
          <a:xfrm>
            <a:off x="3007179" y="2514601"/>
            <a:ext cx="3918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011FE-9A1D-854F-AB9E-3AFBC1ACD026}"/>
              </a:ext>
            </a:extLst>
          </p:cNvPr>
          <p:cNvSpPr txBox="1"/>
          <p:nvPr/>
        </p:nvSpPr>
        <p:spPr>
          <a:xfrm>
            <a:off x="3320144" y="1891393"/>
            <a:ext cx="4095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3770B5-C16C-C743-8365-026F6FCF14B7}"/>
              </a:ext>
            </a:extLst>
          </p:cNvPr>
          <p:cNvSpPr txBox="1"/>
          <p:nvPr/>
        </p:nvSpPr>
        <p:spPr>
          <a:xfrm flipV="1">
            <a:off x="3657600" y="2468881"/>
            <a:ext cx="5486400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15E3B7-7919-6346-A23D-7F563BA5E944}"/>
              </a:ext>
            </a:extLst>
          </p:cNvPr>
          <p:cNvSpPr txBox="1"/>
          <p:nvPr/>
        </p:nvSpPr>
        <p:spPr>
          <a:xfrm>
            <a:off x="3657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67C11-69C5-0647-B593-940E3FEDB661}"/>
              </a:ext>
            </a:extLst>
          </p:cNvPr>
          <p:cNvSpPr txBox="1"/>
          <p:nvPr/>
        </p:nvSpPr>
        <p:spPr>
          <a:xfrm>
            <a:off x="598714" y="4424065"/>
            <a:ext cx="4581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accent5"/>
                </a:solidFill>
              </a:rPr>
              <a:t>মাছুমা</a:t>
            </a:r>
          </a:p>
          <a:p>
            <a:pPr algn="ctr"/>
            <a:r>
              <a:rPr lang="en-US" sz="2400" b="1">
                <a:solidFill>
                  <a:schemeClr val="accent5"/>
                </a:solidFill>
              </a:rPr>
              <a:t>ডেমরা  প্রগতি ইব্রাহিমীয়া দাখিল মাদ্রাসা</a:t>
            </a:r>
          </a:p>
          <a:p>
            <a:pPr algn="ctr"/>
            <a:r>
              <a:rPr lang="en-US" sz="2400" b="1">
                <a:solidFill>
                  <a:schemeClr val="accent5"/>
                </a:solidFill>
              </a:rPr>
              <a:t>কালীগঞ্জ, গাজীপুর।</a:t>
            </a:r>
          </a:p>
        </p:txBody>
      </p:sp>
    </p:spTree>
    <p:extLst>
      <p:ext uri="{BB962C8B-B14F-4D97-AF65-F5344CB8AC3E}">
        <p14:creationId xmlns:p14="http://schemas.microsoft.com/office/powerpoint/2010/main" val="21232676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0DBB76-E5AC-408A-A524-97696BC92896}"/>
              </a:ext>
            </a:extLst>
          </p:cNvPr>
          <p:cNvSpPr/>
          <p:nvPr/>
        </p:nvSpPr>
        <p:spPr>
          <a:xfrm>
            <a:off x="4572000" y="1428736"/>
            <a:ext cx="4286280" cy="418670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الصف : الثامن</a:t>
            </a:r>
          </a:p>
          <a:p>
            <a:pPr algn="ctr"/>
            <a:r>
              <a:rPr lang="ar-SA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المادّة : قواعد اللغة العربية </a:t>
            </a:r>
          </a:p>
          <a:p>
            <a:pPr algn="ctr"/>
            <a:r>
              <a:rPr lang="ar-SA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الدرس العام : علم الصرف</a:t>
            </a:r>
          </a:p>
          <a:p>
            <a:pPr algn="ctr"/>
            <a:r>
              <a:rPr lang="ar-SA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الدرس الخاص :</a:t>
            </a:r>
            <a:r>
              <a:rPr lang="ar-SA" sz="7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الدرس الثالث</a:t>
            </a:r>
          </a:p>
          <a:p>
            <a:pPr algn="ctr"/>
            <a:r>
              <a:rPr lang="ar-SA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الحصّة : الرابع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D1E7E3-8495-488E-B3C5-F498CD553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82" y="1071546"/>
            <a:ext cx="4214842" cy="4429156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48314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53151C-27CB-4F54-B3A3-C3F13E8EFEE8}"/>
              </a:ext>
            </a:extLst>
          </p:cNvPr>
          <p:cNvSpPr txBox="1"/>
          <p:nvPr/>
        </p:nvSpPr>
        <p:spPr>
          <a:xfrm>
            <a:off x="1066800" y="0"/>
            <a:ext cx="70104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4400" b="1" dirty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انطر الى الصور</a:t>
            </a:r>
            <a:r>
              <a:rPr lang="ar-SA" sz="4400" b="1" dirty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 التالي</a:t>
            </a:r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861998-B2A4-4AAE-9809-2E3ADA5EC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928670"/>
            <a:ext cx="5381644" cy="34539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Horizontal Scroll 4"/>
          <p:cNvSpPr/>
          <p:nvPr/>
        </p:nvSpPr>
        <p:spPr>
          <a:xfrm>
            <a:off x="357158" y="4214818"/>
            <a:ext cx="8429684" cy="264318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يصلي</a:t>
            </a:r>
            <a:r>
              <a:rPr lang="ar-SA" sz="6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الرجل.</a:t>
            </a:r>
            <a:endParaRPr lang="bn-BD" sz="66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bn-BD" sz="44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bn-IN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লোকটি</a:t>
            </a:r>
            <a:r>
              <a:rPr lang="bn-BD" sz="44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নামাজ পড়ছে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পড়বে</a:t>
            </a:r>
            <a:r>
              <a:rPr lang="bn-BD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0953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928794" y="0"/>
            <a:ext cx="4786346" cy="221457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ie 5"/>
          <p:cNvSpPr/>
          <p:nvPr/>
        </p:nvSpPr>
        <p:spPr>
          <a:xfrm>
            <a:off x="0" y="2285992"/>
            <a:ext cx="8143900" cy="3929090"/>
          </a:xfrm>
          <a:prstGeom prst="pie">
            <a:avLst>
              <a:gd name="adj1" fmla="val 21199814"/>
              <a:gd name="adj2" fmla="val 131283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6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فعل مضارع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নামকরণ</a:t>
            </a:r>
            <a:endParaRPr lang="bn-IN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/>
            <a:endParaRPr lang="bn-IN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ইতিবাচক ও নেতিবাচক বিচারে </a:t>
            </a:r>
            <a:r>
              <a:rPr lang="ar-SA" sz="36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</a:t>
            </a:r>
            <a:r>
              <a:rPr lang="bn-BD" sz="36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প্রকার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9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0F6213-F794-4D65-981D-61B97E89777F}"/>
              </a:ext>
            </a:extLst>
          </p:cNvPr>
          <p:cNvSpPr txBox="1"/>
          <p:nvPr/>
        </p:nvSpPr>
        <p:spPr>
          <a:xfrm>
            <a:off x="1928794" y="214290"/>
            <a:ext cx="4833958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পাঠের উদ্দেশ্য</a:t>
            </a:r>
            <a:endParaRPr lang="en-US" sz="44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86D10E-19EF-4D42-ADA1-73FBC044C925}"/>
              </a:ext>
            </a:extLst>
          </p:cNvPr>
          <p:cNvSpPr txBox="1"/>
          <p:nvPr/>
        </p:nvSpPr>
        <p:spPr>
          <a:xfrm>
            <a:off x="533400" y="1154361"/>
            <a:ext cx="78486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يستطيع الطلاب بعد نهاية درس اليوم</a:t>
            </a:r>
            <a:endParaRPr lang="en-US" sz="5400" b="1" dirty="0">
              <a:solidFill>
                <a:srgbClr val="00B05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714348" y="2071678"/>
            <a:ext cx="7715304" cy="4786322"/>
          </a:xfrm>
          <a:prstGeom prst="horizontalScroll">
            <a:avLst>
              <a:gd name="adj" fmla="val 9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ar-SA" sz="32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فعل مضارع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নামকরণ বলতে পারবে।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ইতিবাচক ও নেতিবাচক বিচারে </a:t>
            </a:r>
            <a:r>
              <a:rPr lang="ar-SA" sz="3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</a:t>
            </a:r>
            <a:r>
              <a:rPr lang="bn-BD" sz="32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প্রকার সম্পর্কে জানতে পারবে।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ar-SA" sz="3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الفعل </a:t>
            </a:r>
            <a:r>
              <a:rPr lang="bn-BD" sz="32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 ও উপযুক্ত </a:t>
            </a:r>
            <a:r>
              <a:rPr lang="ar-SA" sz="3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فعل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বসিয়ে শূন্যস্থান পূরণ করতে পারবে।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09793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819ECC-91EA-4743-A40F-C7CE7FD7B16C}"/>
              </a:ext>
            </a:extLst>
          </p:cNvPr>
          <p:cNvSpPr txBox="1"/>
          <p:nvPr/>
        </p:nvSpPr>
        <p:spPr>
          <a:xfrm>
            <a:off x="1143000" y="3187602"/>
            <a:ext cx="7543800" cy="21236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لايذهب</a:t>
            </a:r>
            <a:r>
              <a:rPr lang="ar-SA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زيد الي السوق.</a:t>
            </a:r>
            <a:endParaRPr lang="bn-BD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(যায়েদ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যাচ্ছে না বা যাবে না।)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767816-EA8D-48EE-B010-D057E9483DB1}"/>
              </a:ext>
            </a:extLst>
          </p:cNvPr>
          <p:cNvSpPr txBox="1"/>
          <p:nvPr/>
        </p:nvSpPr>
        <p:spPr>
          <a:xfrm>
            <a:off x="0" y="5181600"/>
            <a:ext cx="9144000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উদাহরনের নিম্ন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রেখাবিশিষ্ট শব্দ দুটি কাল তথা বর্তমান ও ভবিষ্যত কালের  সাথে সম্পৃক্ত এবং হ্যাঁ বা না বাচক অর্থ নির্দেশ করছে।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C73604-02CF-4A5A-B38B-A8D330F3B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904" y="171996"/>
            <a:ext cx="4224190" cy="28366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72064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72B089-1CE6-486C-B2B7-1C446CF8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85926"/>
            <a:ext cx="7929618" cy="26527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Horizontal Scroll 3"/>
          <p:cNvSpPr/>
          <p:nvPr/>
        </p:nvSpPr>
        <p:spPr>
          <a:xfrm>
            <a:off x="1285852" y="-214338"/>
            <a:ext cx="6715172" cy="1928802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فعل مضارع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নামকরণ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يذهب</a:t>
            </a:r>
            <a:r>
              <a:rPr lang="bn-BD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endParaRPr lang="bn-BD" dirty="0">
              <a:latin typeface="Arabic Typesetting" panose="03020402040406030203" pitchFamily="66" charset="-78"/>
              <a:cs typeface="NikoshBAN" panose="02000000000000000000" pitchFamily="2" charset="0"/>
            </a:endParaRPr>
          </a:p>
          <a:p>
            <a:pPr algn="ctr"/>
            <a:r>
              <a:rPr lang="bn-BD" dirty="0">
                <a:latin typeface="Arabic Typesetting" panose="03020402040406030203" pitchFamily="66" charset="-78"/>
                <a:cs typeface="NikoshBAN" panose="02000000000000000000" pitchFamily="2" charset="0"/>
              </a:rPr>
              <a:t>   সে যাচ্ছে বা যাবে।</a:t>
            </a:r>
          </a:p>
        </p:txBody>
      </p:sp>
      <p:sp>
        <p:nvSpPr>
          <p:cNvPr id="6" name="Can 5"/>
          <p:cNvSpPr/>
          <p:nvPr/>
        </p:nvSpPr>
        <p:spPr>
          <a:xfrm>
            <a:off x="714348" y="4714884"/>
            <a:ext cx="7500990" cy="1928826"/>
          </a:xfrm>
          <a:prstGeom prst="can">
            <a:avLst>
              <a:gd name="adj" fmla="val 27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যেমন-    </a:t>
            </a:r>
            <a:r>
              <a:rPr lang="ar-SA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يذهب</a:t>
            </a:r>
            <a:r>
              <a:rPr lang="bn-BD" sz="3200" dirty="0">
                <a:solidFill>
                  <a:schemeClr val="tx1"/>
                </a:solidFill>
                <a:latin typeface="Arabic Typesetting" panose="03020402040406030203" pitchFamily="66" charset="-78"/>
                <a:cs typeface="NikoshBAN" panose="02000000000000000000" pitchFamily="2" charset="0"/>
              </a:rPr>
              <a:t>   সে যাচ্ছে বা যাবে।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উদাহরণে শব্দ একটি কিন্তু দুই কালের অর্থ দিচ্ছে।</a:t>
            </a:r>
            <a:endParaRPr lang="bn-BD" sz="2400" dirty="0">
              <a:solidFill>
                <a:srgbClr val="FFFF00"/>
              </a:solidFill>
              <a:latin typeface="Arabic Typesetting" panose="03020402040406030203" pitchFamily="66" charset="-78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47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C8CC32F-89FD-4A66-BCF4-8F32F1309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5510687"/>
              </p:ext>
            </p:extLst>
          </p:nvPr>
        </p:nvGraphicFramePr>
        <p:xfrm>
          <a:off x="76200" y="0"/>
          <a:ext cx="90525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468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AC333-7C44-4002-819C-EC91C08B1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2FAC333-7C44-4002-819C-EC91C08B1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2FAC333-7C44-4002-819C-EC91C08B1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12FAC333-7C44-4002-819C-EC91C08B1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F76740-0391-45FF-B4C6-44E1CCEBA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FF76740-0391-45FF-B4C6-44E1CCEBA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0FF76740-0391-45FF-B4C6-44E1CCEBA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0FF76740-0391-45FF-B4C6-44E1CCEBA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50E53F-4140-4D7F-BE4A-E6B23F51D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5650E53F-4140-4D7F-BE4A-E6B23F51D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5650E53F-4140-4D7F-BE4A-E6B23F51D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5650E53F-4140-4D7F-BE4A-E6B23F51D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58C660-BB12-47F2-8263-63A8DD1B3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D058C660-BB12-47F2-8263-63A8DD1B3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D058C660-BB12-47F2-8263-63A8DD1B3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D058C660-BB12-47F2-8263-63A8DD1B3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607-9553-49A7-A4F4-3FF068E69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6AF24607-9553-49A7-A4F4-3FF068E69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6AF24607-9553-49A7-A4F4-3FF068E69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6AF24607-9553-49A7-A4F4-3FF068E69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BA4A1F-6302-400A-9507-32B26BE16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8FBA4A1F-6302-400A-9507-32B26BE16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8FBA4A1F-6302-400A-9507-32B26BE16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8FBA4A1F-6302-400A-9507-32B26BE16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21598017</TotalTime>
  <Words>525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8801761808243</cp:lastModifiedBy>
  <cp:revision>1261</cp:revision>
  <dcterms:created xsi:type="dcterms:W3CDTF">2006-08-16T00:00:00Z</dcterms:created>
  <dcterms:modified xsi:type="dcterms:W3CDTF">2021-03-05T09:32:48Z</dcterms:modified>
</cp:coreProperties>
</file>