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0" r:id="rId5"/>
    <p:sldId id="261" r:id="rId6"/>
    <p:sldId id="282" r:id="rId7"/>
    <p:sldId id="286" r:id="rId8"/>
    <p:sldId id="264" r:id="rId9"/>
    <p:sldId id="265" r:id="rId10"/>
    <p:sldId id="266" r:id="rId11"/>
    <p:sldId id="267" r:id="rId12"/>
    <p:sldId id="263" r:id="rId13"/>
    <p:sldId id="268" r:id="rId14"/>
    <p:sldId id="287" r:id="rId15"/>
    <p:sldId id="288" r:id="rId16"/>
    <p:sldId id="289" r:id="rId17"/>
    <p:sldId id="291" r:id="rId18"/>
    <p:sldId id="279" r:id="rId19"/>
    <p:sldId id="274" r:id="rId20"/>
    <p:sldId id="283" r:id="rId21"/>
    <p:sldId id="28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5250" autoAdjust="0"/>
  </p:normalViewPr>
  <p:slideViewPr>
    <p:cSldViewPr>
      <p:cViewPr varScale="1">
        <p:scale>
          <a:sx n="109" d="100"/>
          <a:sy n="109" d="100"/>
        </p:scale>
        <p:origin x="485" y="77"/>
      </p:cViewPr>
      <p:guideLst>
        <p:guide orient="horz" pos="1620"/>
        <p:guide pos="2976"/>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EF6CD-DB65-4FD5-B73B-325DA5007DAF}" type="datetimeFigureOut">
              <a:rPr lang="en-US" smtClean="0"/>
              <a:t>3/6/2021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75876-F52C-4AF3-B3F0-F1ED3B9D497B}" type="slidenum">
              <a:rPr lang="en-US" smtClean="0"/>
              <a:t>‹#›</a:t>
            </a:fld>
            <a:endParaRPr lang="en-US"/>
          </a:p>
        </p:txBody>
      </p:sp>
    </p:spTree>
    <p:extLst>
      <p:ext uri="{BB962C8B-B14F-4D97-AF65-F5344CB8AC3E}">
        <p14:creationId xmlns:p14="http://schemas.microsoft.com/office/powerpoint/2010/main" val="381246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175876-F52C-4AF3-B3F0-F1ED3B9D497B}" type="slidenum">
              <a:rPr lang="en-US" smtClean="0"/>
              <a:t>1</a:t>
            </a:fld>
            <a:endParaRPr lang="en-US"/>
          </a:p>
        </p:txBody>
      </p:sp>
    </p:spTree>
    <p:extLst>
      <p:ext uri="{BB962C8B-B14F-4D97-AF65-F5344CB8AC3E}">
        <p14:creationId xmlns:p14="http://schemas.microsoft.com/office/powerpoint/2010/main" val="202494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175876-F52C-4AF3-B3F0-F1ED3B9D497B}" type="slidenum">
              <a:rPr lang="en-US" smtClean="0"/>
              <a:t>3</a:t>
            </a:fld>
            <a:endParaRPr lang="en-US"/>
          </a:p>
        </p:txBody>
      </p:sp>
    </p:spTree>
    <p:extLst>
      <p:ext uri="{BB962C8B-B14F-4D97-AF65-F5344CB8AC3E}">
        <p14:creationId xmlns:p14="http://schemas.microsoft.com/office/powerpoint/2010/main" val="403434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175876-F52C-4AF3-B3F0-F1ED3B9D497B}" type="slidenum">
              <a:rPr lang="en-US" smtClean="0"/>
              <a:t>5</a:t>
            </a:fld>
            <a:endParaRPr lang="en-US"/>
          </a:p>
        </p:txBody>
      </p:sp>
    </p:spTree>
    <p:extLst>
      <p:ext uri="{BB962C8B-B14F-4D97-AF65-F5344CB8AC3E}">
        <p14:creationId xmlns:p14="http://schemas.microsoft.com/office/powerpoint/2010/main" val="3998660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175876-F52C-4AF3-B3F0-F1ED3B9D497B}" type="slidenum">
              <a:rPr lang="en-US" smtClean="0"/>
              <a:t>21</a:t>
            </a:fld>
            <a:endParaRPr lang="en-US"/>
          </a:p>
        </p:txBody>
      </p:sp>
    </p:spTree>
    <p:extLst>
      <p:ext uri="{BB962C8B-B14F-4D97-AF65-F5344CB8AC3E}">
        <p14:creationId xmlns:p14="http://schemas.microsoft.com/office/powerpoint/2010/main" val="41288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BFE3580-41AA-4CAE-853E-03DDF61C8428}" type="datetimeFigureOut">
              <a:rPr lang="en-US" smtClean="0"/>
              <a:t>3/6/2021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64BA502-17C0-44F7-A729-4088E655A935}" type="slidenum">
              <a:rPr lang="en-US" smtClean="0"/>
              <a:t>‹#›</a:t>
            </a:fld>
            <a:endParaRPr lang="en-US"/>
          </a:p>
        </p:txBody>
      </p:sp>
    </p:spTree>
    <p:extLst>
      <p:ext uri="{BB962C8B-B14F-4D97-AF65-F5344CB8AC3E}">
        <p14:creationId xmlns:p14="http://schemas.microsoft.com/office/powerpoint/2010/main" val="35640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BFE3580-41AA-4CAE-853E-03DDF61C8428}" type="datetimeFigureOut">
              <a:rPr lang="en-US" smtClean="0"/>
              <a:t>3/6/2021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64BA502-17C0-44F7-A729-4088E655A935}" type="slidenum">
              <a:rPr lang="en-US" smtClean="0"/>
              <a:t>‹#›</a:t>
            </a:fld>
            <a:endParaRPr lang="en-US"/>
          </a:p>
        </p:txBody>
      </p:sp>
    </p:spTree>
    <p:extLst>
      <p:ext uri="{BB962C8B-B14F-4D97-AF65-F5344CB8AC3E}">
        <p14:creationId xmlns:p14="http://schemas.microsoft.com/office/powerpoint/2010/main" val="217979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BFE3580-41AA-4CAE-853E-03DDF61C8428}" type="datetimeFigureOut">
              <a:rPr lang="en-US" smtClean="0"/>
              <a:t>3/6/2021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64BA502-17C0-44F7-A729-4088E655A935}" type="slidenum">
              <a:rPr lang="en-US" smtClean="0"/>
              <a:t>‹#›</a:t>
            </a:fld>
            <a:endParaRPr lang="en-US"/>
          </a:p>
        </p:txBody>
      </p:sp>
    </p:spTree>
    <p:extLst>
      <p:ext uri="{BB962C8B-B14F-4D97-AF65-F5344CB8AC3E}">
        <p14:creationId xmlns:p14="http://schemas.microsoft.com/office/powerpoint/2010/main" val="147848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BFE3580-41AA-4CAE-853E-03DDF61C8428}" type="datetimeFigureOut">
              <a:rPr lang="en-US" smtClean="0"/>
              <a:t>3/6/2021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64BA502-17C0-44F7-A729-4088E655A935}" type="slidenum">
              <a:rPr lang="en-US" smtClean="0"/>
              <a:t>‹#›</a:t>
            </a:fld>
            <a:endParaRPr lang="en-US"/>
          </a:p>
        </p:txBody>
      </p:sp>
    </p:spTree>
    <p:extLst>
      <p:ext uri="{BB962C8B-B14F-4D97-AF65-F5344CB8AC3E}">
        <p14:creationId xmlns:p14="http://schemas.microsoft.com/office/powerpoint/2010/main" val="319527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BFE3580-41AA-4CAE-853E-03DDF61C8428}" type="datetimeFigureOut">
              <a:rPr lang="en-US" smtClean="0"/>
              <a:t>3/6/2021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64BA502-17C0-44F7-A729-4088E655A935}" type="slidenum">
              <a:rPr lang="en-US" smtClean="0"/>
              <a:t>‹#›</a:t>
            </a:fld>
            <a:endParaRPr lang="en-US"/>
          </a:p>
        </p:txBody>
      </p:sp>
    </p:spTree>
    <p:extLst>
      <p:ext uri="{BB962C8B-B14F-4D97-AF65-F5344CB8AC3E}">
        <p14:creationId xmlns:p14="http://schemas.microsoft.com/office/powerpoint/2010/main" val="239664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BFE3580-41AA-4CAE-853E-03DDF61C8428}" type="datetimeFigureOut">
              <a:rPr lang="en-US" smtClean="0"/>
              <a:t>3/6/2021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64BA502-17C0-44F7-A729-4088E655A935}" type="slidenum">
              <a:rPr lang="en-US" smtClean="0"/>
              <a:t>‹#›</a:t>
            </a:fld>
            <a:endParaRPr lang="en-US"/>
          </a:p>
        </p:txBody>
      </p:sp>
    </p:spTree>
    <p:extLst>
      <p:ext uri="{BB962C8B-B14F-4D97-AF65-F5344CB8AC3E}">
        <p14:creationId xmlns:p14="http://schemas.microsoft.com/office/powerpoint/2010/main" val="74712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BFE3580-41AA-4CAE-853E-03DDF61C8428}" type="datetimeFigureOut">
              <a:rPr lang="en-US" smtClean="0"/>
              <a:t>3/6/2021</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164BA502-17C0-44F7-A729-4088E655A935}" type="slidenum">
              <a:rPr lang="en-US" smtClean="0"/>
              <a:t>‹#›</a:t>
            </a:fld>
            <a:endParaRPr lang="en-US"/>
          </a:p>
        </p:txBody>
      </p:sp>
    </p:spTree>
    <p:extLst>
      <p:ext uri="{BB962C8B-B14F-4D97-AF65-F5344CB8AC3E}">
        <p14:creationId xmlns:p14="http://schemas.microsoft.com/office/powerpoint/2010/main" val="72331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BFE3580-41AA-4CAE-853E-03DDF61C8428}" type="datetimeFigureOut">
              <a:rPr lang="en-US" smtClean="0"/>
              <a:t>3/6/2021</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64BA502-17C0-44F7-A729-4088E655A935}" type="slidenum">
              <a:rPr lang="en-US" smtClean="0"/>
              <a:t>‹#›</a:t>
            </a:fld>
            <a:endParaRPr lang="en-US"/>
          </a:p>
        </p:txBody>
      </p:sp>
    </p:spTree>
    <p:extLst>
      <p:ext uri="{BB962C8B-B14F-4D97-AF65-F5344CB8AC3E}">
        <p14:creationId xmlns:p14="http://schemas.microsoft.com/office/powerpoint/2010/main" val="73826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BFE3580-41AA-4CAE-853E-03DDF61C8428}" type="datetimeFigureOut">
              <a:rPr lang="en-US" smtClean="0"/>
              <a:t>3/6/2021</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64BA502-17C0-44F7-A729-4088E655A935}" type="slidenum">
              <a:rPr lang="en-US" smtClean="0"/>
              <a:t>‹#›</a:t>
            </a:fld>
            <a:endParaRPr lang="en-US"/>
          </a:p>
        </p:txBody>
      </p:sp>
    </p:spTree>
    <p:extLst>
      <p:ext uri="{BB962C8B-B14F-4D97-AF65-F5344CB8AC3E}">
        <p14:creationId xmlns:p14="http://schemas.microsoft.com/office/powerpoint/2010/main" val="364945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BFE3580-41AA-4CAE-853E-03DDF61C8428}" type="datetimeFigureOut">
              <a:rPr lang="en-US" smtClean="0"/>
              <a:t>3/6/2021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64BA502-17C0-44F7-A729-4088E655A935}" type="slidenum">
              <a:rPr lang="en-US" smtClean="0"/>
              <a:t>‹#›</a:t>
            </a:fld>
            <a:endParaRPr lang="en-US"/>
          </a:p>
        </p:txBody>
      </p:sp>
    </p:spTree>
    <p:extLst>
      <p:ext uri="{BB962C8B-B14F-4D97-AF65-F5344CB8AC3E}">
        <p14:creationId xmlns:p14="http://schemas.microsoft.com/office/powerpoint/2010/main" val="143440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BFE3580-41AA-4CAE-853E-03DDF61C8428}" type="datetimeFigureOut">
              <a:rPr lang="en-US" smtClean="0"/>
              <a:t>3/6/2021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64BA502-17C0-44F7-A729-4088E655A935}" type="slidenum">
              <a:rPr lang="en-US" smtClean="0"/>
              <a:t>‹#›</a:t>
            </a:fld>
            <a:endParaRPr lang="en-US"/>
          </a:p>
        </p:txBody>
      </p:sp>
    </p:spTree>
    <p:extLst>
      <p:ext uri="{BB962C8B-B14F-4D97-AF65-F5344CB8AC3E}">
        <p14:creationId xmlns:p14="http://schemas.microsoft.com/office/powerpoint/2010/main" val="248145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p:nvSpPr>
        <p:spPr>
          <a:xfrm>
            <a:off x="0" y="0"/>
            <a:ext cx="9144000" cy="5143500"/>
          </a:xfrm>
          <a:prstGeom prst="frame">
            <a:avLst>
              <a:gd name="adj1" fmla="val 131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17691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133350"/>
            <a:ext cx="2438400" cy="461665"/>
          </a:xfrm>
          <a:prstGeom prst="rect">
            <a:avLst/>
          </a:prstGeom>
          <a:noFill/>
          <a:ln w="19050">
            <a:solidFill>
              <a:schemeClr val="accent2">
                <a:lumMod val="50000"/>
              </a:schemeClr>
            </a:solidFill>
          </a:ln>
        </p:spPr>
        <p:txBody>
          <a:bodyPr wrap="square" rtlCol="0" anchor="ctr" anchorCtr="1">
            <a:spAutoFit/>
          </a:bodyPr>
          <a:lstStyle/>
          <a:p>
            <a:r>
              <a:rPr lang="en-US" sz="2400" dirty="0" err="1">
                <a:latin typeface="NikoshBAN" pitchFamily="2" charset="0"/>
                <a:cs typeface="NikoshBAN" pitchFamily="2" charset="0"/>
              </a:rPr>
              <a:t>আজকের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ক্লাসে</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স্বাগতম</a:t>
            </a:r>
            <a:endParaRPr lang="en-US" sz="2400" dirty="0">
              <a:latin typeface="NikoshBAN" pitchFamily="2" charset="0"/>
              <a:cs typeface="NikoshBAN" pitchFamily="2" charset="0"/>
            </a:endParaRPr>
          </a:p>
        </p:txBody>
      </p:sp>
      <p:pic>
        <p:nvPicPr>
          <p:cNvPr id="7" name="Picture 6"/>
          <p:cNvPicPr>
            <a:picLocks/>
          </p:cNvPicPr>
          <p:nvPr/>
        </p:nvPicPr>
        <p:blipFill rotWithShape="1">
          <a:blip r:embed="rId3">
            <a:extLst>
              <a:ext uri="{28A0092B-C50C-407E-A947-70E740481C1C}">
                <a14:useLocalDpi xmlns:a14="http://schemas.microsoft.com/office/drawing/2010/main" val="0"/>
              </a:ext>
            </a:extLst>
          </a:blip>
          <a:srcRect l="3015" t="6951" r="7947" b="6833"/>
          <a:stretch/>
        </p:blipFill>
        <p:spPr>
          <a:xfrm>
            <a:off x="1255295" y="774309"/>
            <a:ext cx="6633411" cy="4206240"/>
          </a:xfrm>
          <a:prstGeom prst="rect">
            <a:avLst/>
          </a:prstGeom>
          <a:ln w="38100" cap="sq" cmpd="thickThin">
            <a:solidFill>
              <a:srgbClr val="000000"/>
            </a:solidFill>
            <a:prstDash val="solid"/>
            <a:miter lim="800000"/>
          </a:ln>
          <a:effectLst/>
        </p:spPr>
      </p:pic>
    </p:spTree>
    <p:extLst>
      <p:ext uri="{BB962C8B-B14F-4D97-AF65-F5344CB8AC3E}">
        <p14:creationId xmlns:p14="http://schemas.microsoft.com/office/powerpoint/2010/main" val="228514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0300" y="285750"/>
            <a:ext cx="43434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a:latin typeface="NikoshBAN" pitchFamily="2" charset="0"/>
                <a:cs typeface="NikoshBAN" pitchFamily="2" charset="0"/>
              </a:rPr>
              <a:t>বাংলাদেশে ক্ষুদ্র জাতিসত্তা সমূহের পরিচিতি:</a:t>
            </a:r>
            <a:endParaRPr lang="en-US" sz="2400" dirty="0">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 y="868679"/>
            <a:ext cx="2487168" cy="1554480"/>
          </a:xfrm>
          <a:prstGeom prst="rect">
            <a:avLst/>
          </a:prstGeom>
          <a:ln w="19050">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616" y="868679"/>
            <a:ext cx="2487168" cy="1554480"/>
          </a:xfrm>
          <a:prstGeom prst="rect">
            <a:avLst/>
          </a:prstGeom>
          <a:ln w="19050">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868679"/>
            <a:ext cx="2487168" cy="1554480"/>
          </a:xfrm>
          <a:prstGeom prst="rect">
            <a:avLst/>
          </a:prstGeom>
          <a:ln w="19050">
            <a:solidFill>
              <a:schemeClr val="tx1"/>
            </a:solidFill>
          </a:ln>
        </p:spPr>
      </p:pic>
      <p:sp>
        <p:nvSpPr>
          <p:cNvPr id="10" name="TextBox 9"/>
          <p:cNvSpPr txBox="1"/>
          <p:nvPr/>
        </p:nvSpPr>
        <p:spPr>
          <a:xfrm>
            <a:off x="1391753" y="2460350"/>
            <a:ext cx="7620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চাকমা</a:t>
            </a:r>
            <a:endParaRPr lang="en-US" sz="2000" dirty="0">
              <a:latin typeface="NikoshBAN" pitchFamily="2" charset="0"/>
              <a:cs typeface="NikoshBAN" pitchFamily="2" charset="0"/>
            </a:endParaRPr>
          </a:p>
        </p:txBody>
      </p:sp>
      <p:sp>
        <p:nvSpPr>
          <p:cNvPr id="11" name="TextBox 10"/>
          <p:cNvSpPr txBox="1"/>
          <p:nvPr/>
        </p:nvSpPr>
        <p:spPr>
          <a:xfrm>
            <a:off x="7034784" y="2484406"/>
            <a:ext cx="7620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ত্রিপুরা</a:t>
            </a:r>
            <a:endParaRPr lang="en-US" sz="2000" dirty="0">
              <a:latin typeface="NikoshBAN" pitchFamily="2" charset="0"/>
              <a:cs typeface="NikoshBAN" pitchFamily="2" charset="0"/>
            </a:endParaRPr>
          </a:p>
        </p:txBody>
      </p:sp>
      <p:sp>
        <p:nvSpPr>
          <p:cNvPr id="12" name="TextBox 11"/>
          <p:cNvSpPr txBox="1"/>
          <p:nvPr/>
        </p:nvSpPr>
        <p:spPr>
          <a:xfrm>
            <a:off x="4515953" y="2491230"/>
            <a:ext cx="7620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মারমা</a:t>
            </a:r>
            <a:endParaRPr lang="en-US" sz="2000" dirty="0">
              <a:latin typeface="NikoshBAN" pitchFamily="2" charset="0"/>
              <a:cs typeface="NikoshBAN" pitchFamily="2"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192" y="3002279"/>
            <a:ext cx="2487168" cy="1554480"/>
          </a:xfrm>
          <a:prstGeom prst="rect">
            <a:avLst/>
          </a:prstGeom>
          <a:ln w="19050">
            <a:solidFill>
              <a:schemeClr val="tx1"/>
            </a:solidFill>
          </a:ln>
        </p:spPr>
      </p:pic>
      <p:sp>
        <p:nvSpPr>
          <p:cNvPr id="15" name="TextBox 14"/>
          <p:cNvSpPr txBox="1"/>
          <p:nvPr/>
        </p:nvSpPr>
        <p:spPr>
          <a:xfrm>
            <a:off x="1467953" y="4598784"/>
            <a:ext cx="6858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গারো</a:t>
            </a:r>
            <a:endParaRPr lang="en-US" sz="2000" dirty="0">
              <a:latin typeface="NikoshBAN" pitchFamily="2" charset="0"/>
              <a:cs typeface="NikoshBAN" pitchFamily="2"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0163" y="3002279"/>
            <a:ext cx="2511621" cy="1554480"/>
          </a:xfrm>
          <a:prstGeom prst="rect">
            <a:avLst/>
          </a:prstGeom>
          <a:ln w="19050">
            <a:solidFill>
              <a:schemeClr val="tx1"/>
            </a:solid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4239" y="2994601"/>
            <a:ext cx="2487168" cy="1562157"/>
          </a:xfrm>
          <a:prstGeom prst="rect">
            <a:avLst/>
          </a:prstGeom>
          <a:ln w="19050">
            <a:solidFill>
              <a:schemeClr val="tx1"/>
            </a:solidFill>
          </a:ln>
        </p:spPr>
      </p:pic>
      <p:sp>
        <p:nvSpPr>
          <p:cNvPr id="18" name="TextBox 17"/>
          <p:cNvSpPr txBox="1"/>
          <p:nvPr/>
        </p:nvSpPr>
        <p:spPr>
          <a:xfrm>
            <a:off x="4325453" y="4598784"/>
            <a:ext cx="8382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সাঁওতাল</a:t>
            </a:r>
            <a:endParaRPr lang="en-US" sz="2000" dirty="0">
              <a:latin typeface="NikoshBAN" pitchFamily="2" charset="0"/>
              <a:cs typeface="NikoshBAN" pitchFamily="2" charset="0"/>
            </a:endParaRPr>
          </a:p>
        </p:txBody>
      </p:sp>
      <p:sp>
        <p:nvSpPr>
          <p:cNvPr id="19" name="TextBox 18"/>
          <p:cNvSpPr txBox="1"/>
          <p:nvPr/>
        </p:nvSpPr>
        <p:spPr>
          <a:xfrm>
            <a:off x="7034784" y="4611010"/>
            <a:ext cx="938784"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মণিপুরি</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16217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571500"/>
            <a:ext cx="3108960" cy="1828800"/>
          </a:xfrm>
          <a:prstGeom prst="rect">
            <a:avLst/>
          </a:prstGeom>
          <a:ln w="19050">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398" y="590550"/>
            <a:ext cx="3108961" cy="1828800"/>
          </a:xfrm>
          <a:prstGeom prst="rect">
            <a:avLst/>
          </a:prstGeom>
          <a:ln w="28575">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 y="2647950"/>
            <a:ext cx="3108960" cy="1828800"/>
          </a:xfrm>
          <a:prstGeom prst="rect">
            <a:avLst/>
          </a:prstGeom>
          <a:ln w="28575">
            <a:solidFill>
              <a:schemeClr val="tx1"/>
            </a:solidFill>
          </a:ln>
        </p:spPr>
      </p:pic>
      <p:sp>
        <p:nvSpPr>
          <p:cNvPr id="5" name="TextBox 4"/>
          <p:cNvSpPr txBox="1"/>
          <p:nvPr/>
        </p:nvSpPr>
        <p:spPr>
          <a:xfrm>
            <a:off x="1325880" y="106382"/>
            <a:ext cx="6096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খাসি</a:t>
            </a:r>
            <a:endParaRPr lang="en-US" sz="2000" dirty="0">
              <a:latin typeface="NikoshBAN" pitchFamily="2" charset="0"/>
              <a:cs typeface="NikoshBAN" pitchFamily="2" charset="0"/>
            </a:endParaRPr>
          </a:p>
        </p:txBody>
      </p:sp>
      <p:sp>
        <p:nvSpPr>
          <p:cNvPr id="6" name="TextBox 5"/>
          <p:cNvSpPr txBox="1"/>
          <p:nvPr/>
        </p:nvSpPr>
        <p:spPr>
          <a:xfrm>
            <a:off x="7341631" y="98524"/>
            <a:ext cx="4572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ম্রো</a:t>
            </a:r>
            <a:endParaRPr lang="en-US" sz="2000" dirty="0">
              <a:latin typeface="NikoshBAN" pitchFamily="2" charset="0"/>
              <a:cs typeface="NikoshBAN" pitchFamily="2" charset="0"/>
            </a:endParaRPr>
          </a:p>
        </p:txBody>
      </p:sp>
      <p:sp>
        <p:nvSpPr>
          <p:cNvPr id="7" name="TextBox 6"/>
          <p:cNvSpPr txBox="1"/>
          <p:nvPr/>
        </p:nvSpPr>
        <p:spPr>
          <a:xfrm>
            <a:off x="1668780" y="4533374"/>
            <a:ext cx="609600" cy="400110"/>
          </a:xfrm>
          <a:prstGeom prst="rect">
            <a:avLst/>
          </a:prstGeom>
          <a:noFill/>
          <a:ln w="19050">
            <a:solidFill>
              <a:schemeClr val="accent6">
                <a:lumMod val="50000"/>
              </a:schemeClr>
            </a:solidFill>
          </a:ln>
        </p:spPr>
        <p:txBody>
          <a:bodyPr wrap="square" rtlCol="0">
            <a:spAutoFit/>
          </a:bodyPr>
          <a:lstStyle/>
          <a:p>
            <a:pPr algn="r"/>
            <a:r>
              <a:rPr lang="bn-BD" sz="2000" dirty="0">
                <a:latin typeface="NikoshBAN" pitchFamily="2" charset="0"/>
                <a:cs typeface="NikoshBAN" pitchFamily="2" charset="0"/>
              </a:rPr>
              <a:t>হাজং</a:t>
            </a:r>
            <a:endParaRPr lang="en-US" sz="2000" dirty="0">
              <a:latin typeface="NikoshBAN" pitchFamily="2" charset="0"/>
              <a:cs typeface="NikoshBAN" pitchFamily="2"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3224" y="2571750"/>
            <a:ext cx="3111487" cy="1828800"/>
          </a:xfrm>
          <a:prstGeom prst="rect">
            <a:avLst/>
          </a:prstGeom>
          <a:ln w="19050">
            <a:solidFill>
              <a:schemeClr val="tx1"/>
            </a:solidFill>
          </a:ln>
        </p:spPr>
      </p:pic>
      <p:sp>
        <p:nvSpPr>
          <p:cNvPr id="10" name="TextBox 9"/>
          <p:cNvSpPr txBox="1"/>
          <p:nvPr/>
        </p:nvSpPr>
        <p:spPr>
          <a:xfrm>
            <a:off x="7265431" y="4476750"/>
            <a:ext cx="6096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কোচ</a:t>
            </a:r>
            <a:endParaRPr lang="en-US" sz="2000" dirty="0">
              <a:latin typeface="NikoshBAN" pitchFamily="2" charset="0"/>
              <a:cs typeface="NikoshBAN" pitchFamily="2" charset="0"/>
            </a:endParaRPr>
          </a:p>
        </p:txBody>
      </p:sp>
      <p:sp>
        <p:nvSpPr>
          <p:cNvPr id="8" name="TextBox 7"/>
          <p:cNvSpPr txBox="1"/>
          <p:nvPr/>
        </p:nvSpPr>
        <p:spPr>
          <a:xfrm>
            <a:off x="2933700" y="133350"/>
            <a:ext cx="3276600"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dirty="0">
                <a:latin typeface="NikoshBAN" pitchFamily="2" charset="0"/>
                <a:cs typeface="NikoshBAN" pitchFamily="2" charset="0"/>
              </a:rPr>
              <a:t>বাংলাদেশে ক্ষুদ্র জাতিসত্তা সমূহের পরিচিতি:</a:t>
            </a:r>
            <a:endParaRPr lang="en-US" dirty="0">
              <a:latin typeface="NikoshBAN" pitchFamily="2" charset="0"/>
              <a:cs typeface="NikoshBAN" pitchFamily="2" charset="0"/>
            </a:endParaRPr>
          </a:p>
        </p:txBody>
      </p:sp>
      <p:sp>
        <p:nvSpPr>
          <p:cNvPr id="12" name="Up-Down Arrow 11"/>
          <p:cNvSpPr/>
          <p:nvPr/>
        </p:nvSpPr>
        <p:spPr>
          <a:xfrm>
            <a:off x="3962400" y="933450"/>
            <a:ext cx="1524000" cy="3429000"/>
          </a:xfrm>
          <a:prstGeom prst="up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19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209550"/>
            <a:ext cx="1389797" cy="523220"/>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2800" dirty="0">
                <a:latin typeface="NikoshBAN" pitchFamily="2" charset="0"/>
                <a:cs typeface="NikoshBAN" pitchFamily="2" charset="0"/>
              </a:rPr>
              <a:t>একক কাজ</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895350"/>
            <a:ext cx="4876800" cy="3048000"/>
          </a:xfrm>
          <a:prstGeom prst="rect">
            <a:avLst/>
          </a:prstGeom>
          <a:ln w="28575">
            <a:solidFill>
              <a:schemeClr val="tx1"/>
            </a:solidFill>
          </a:ln>
        </p:spPr>
      </p:pic>
      <p:sp>
        <p:nvSpPr>
          <p:cNvPr id="4" name="TextBox 3"/>
          <p:cNvSpPr txBox="1"/>
          <p:nvPr/>
        </p:nvSpPr>
        <p:spPr>
          <a:xfrm>
            <a:off x="457200" y="4234786"/>
            <a:ext cx="8229600" cy="461665"/>
          </a:xfrm>
          <a:prstGeom prst="rect">
            <a:avLst/>
          </a:prstGeom>
          <a:noFill/>
        </p:spPr>
        <p:txBody>
          <a:bodyPr wrap="square" rtlCol="0">
            <a:spAutoFit/>
          </a:bodyPr>
          <a:lstStyle/>
          <a:p>
            <a:r>
              <a:rPr lang="bn-BD" sz="2400" dirty="0">
                <a:latin typeface="NikoshBAN" pitchFamily="2" charset="0"/>
                <a:cs typeface="NikoshBAN" pitchFamily="2" charset="0"/>
              </a:rPr>
              <a:t>বাংলাদেশের প্রধান প্রধান ক্ষুদ্র নৃগোষ্ঠীর নাম, আবাসস্থল ও নৃতাত্ত্বিক পরিচয়  উল্লেখ কর।</a:t>
            </a:r>
            <a:endParaRPr lang="en-US" sz="2400" dirty="0">
              <a:latin typeface="NikoshBAN" pitchFamily="2" charset="0"/>
              <a:cs typeface="NikoshBAN" pitchFamily="2" charset="0"/>
            </a:endParaRPr>
          </a:p>
        </p:txBody>
      </p:sp>
      <p:sp>
        <p:nvSpPr>
          <p:cNvPr id="5" name="TextBox 4"/>
          <p:cNvSpPr txBox="1"/>
          <p:nvPr/>
        </p:nvSpPr>
        <p:spPr>
          <a:xfrm>
            <a:off x="7467600" y="240327"/>
            <a:ext cx="1524000"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সময়-২ মিনিট</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55634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07317"/>
            <a:ext cx="7543800" cy="1323439"/>
          </a:xfrm>
          <a:prstGeom prst="rect">
            <a:avLst/>
          </a:prstGeom>
          <a:noFill/>
        </p:spPr>
        <p:txBody>
          <a:bodyPr wrap="square" rtlCol="0">
            <a:spAutoFit/>
          </a:bodyPr>
          <a:lstStyle/>
          <a:p>
            <a:r>
              <a:rPr lang="bn-BD" sz="2000" dirty="0">
                <a:latin typeface="NikoshBAN" panose="02000000000000000000" pitchFamily="2" charset="0"/>
                <a:cs typeface="NikoshBAN" pitchFamily="2" charset="0"/>
              </a:rPr>
              <a:t>বাংলাদেশের রাঙামাটি, খাগড়াছড়ি ও বান্দরবান জেলায় বসবাসকারী প্রধান ক্ষুদ্র নৃগোষ্ঠী হলো চাকমা। নৃতাত্ত্বিক বিচারে চাকমারা মঙ্গোলীয় নৃগোষ্টীর মানুষ। তাদের মুখমণ্ডল গোলাকার, নাক চ্যাপ্টা, চুল সোজা এবং কালো, গায়ের রঙ ঈষৎ হলদেটে। বাংলাদেশের বাইরেও চাকমারা ভারতের ত্রিপুরা,মিজোরাম ও অরুণাচলে বসবাস করে।</a:t>
            </a:r>
          </a:p>
        </p:txBody>
      </p:sp>
      <p:sp>
        <p:nvSpPr>
          <p:cNvPr id="5" name="TextBox 4"/>
          <p:cNvSpPr txBox="1"/>
          <p:nvPr/>
        </p:nvSpPr>
        <p:spPr>
          <a:xfrm>
            <a:off x="228600" y="514350"/>
            <a:ext cx="990600" cy="523220"/>
          </a:xfrm>
          <a:prstGeom prst="rect">
            <a:avLst/>
          </a:prstGeom>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dirty="0">
                <a:latin typeface="NikoshBAN" pitchFamily="2" charset="0"/>
                <a:cs typeface="NikoshBAN" pitchFamily="2" charset="0"/>
              </a:rPr>
              <a:t>চাকমা:</a:t>
            </a:r>
            <a:endParaRPr lang="en-US" sz="2800"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7" y="1657350"/>
            <a:ext cx="2447499" cy="3200400"/>
          </a:xfrm>
          <a:prstGeom prst="rect">
            <a:avLst/>
          </a:prstGeom>
          <a:ln w="19050">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5903" y="1657350"/>
            <a:ext cx="2667000" cy="3200400"/>
          </a:xfrm>
          <a:prstGeom prst="rect">
            <a:avLst/>
          </a:prstGeom>
          <a:ln w="19050">
            <a:solidFill>
              <a:schemeClr val="tx1"/>
            </a:solidFill>
          </a:ln>
        </p:spPr>
      </p:pic>
    </p:spTree>
    <p:extLst>
      <p:ext uri="{BB962C8B-B14F-4D97-AF65-F5344CB8AC3E}">
        <p14:creationId xmlns:p14="http://schemas.microsoft.com/office/powerpoint/2010/main" val="243523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02F26A-E37D-4D10-9428-0996A2365D2C}"/>
              </a:ext>
            </a:extLst>
          </p:cNvPr>
          <p:cNvSpPr txBox="1"/>
          <p:nvPr/>
        </p:nvSpPr>
        <p:spPr>
          <a:xfrm>
            <a:off x="152400" y="178484"/>
            <a:ext cx="8610600" cy="2431435"/>
          </a:xfrm>
          <a:prstGeom prst="rect">
            <a:avLst/>
          </a:prstGeom>
          <a:noFill/>
          <a:ln w="12700">
            <a:solidFill>
              <a:schemeClr val="accent2"/>
            </a:solidFill>
          </a:ln>
        </p:spPr>
        <p:txBody>
          <a:bodyPr wrap="square" rtlCol="0">
            <a:spAutoFit/>
          </a:bodyPr>
          <a:lstStyle/>
          <a:p>
            <a:pPr algn="just"/>
            <a:r>
              <a:rPr lang="bn-BD" sz="3200" dirty="0">
                <a:solidFill>
                  <a:srgbClr val="002060"/>
                </a:solidFill>
                <a:latin typeface="NikoshBAN" panose="02000000000000000000" pitchFamily="2" charset="0"/>
                <a:cs typeface="NikoshBAN" panose="02000000000000000000" pitchFamily="2" charset="0"/>
              </a:rPr>
              <a:t>সামাজিক জীবনঃ </a:t>
            </a:r>
            <a:r>
              <a:rPr lang="bn-BD" sz="2400" dirty="0">
                <a:latin typeface="NikoshBAN" panose="02000000000000000000" pitchFamily="2" charset="0"/>
                <a:cs typeface="NikoshBAN" panose="02000000000000000000" pitchFamily="2" charset="0"/>
              </a:rPr>
              <a:t>চাকমা সমাজের মুল অংশ পরিবার। কয়েকটি চাকমা পরিবার নিয়ে গঠিত হয় ‘</a:t>
            </a:r>
            <a:r>
              <a:rPr lang="bn-BD" sz="2400" b="1" dirty="0">
                <a:solidFill>
                  <a:srgbClr val="C00000"/>
                </a:solidFill>
                <a:latin typeface="NikoshBAN" panose="02000000000000000000" pitchFamily="2" charset="0"/>
                <a:cs typeface="NikoshBAN" panose="02000000000000000000" pitchFamily="2" charset="0"/>
              </a:rPr>
              <a:t>আদাম</a:t>
            </a:r>
            <a:r>
              <a:rPr lang="bn-BD" sz="2400" dirty="0">
                <a:latin typeface="NikoshBAN" panose="02000000000000000000" pitchFamily="2" charset="0"/>
                <a:cs typeface="NikoshBAN" panose="02000000000000000000" pitchFamily="2" charset="0"/>
              </a:rPr>
              <a:t>’ বা ‘</a:t>
            </a:r>
            <a:r>
              <a:rPr lang="bn-BD" sz="2400" b="1" dirty="0">
                <a:solidFill>
                  <a:srgbClr val="C00000"/>
                </a:solidFill>
                <a:latin typeface="NikoshBAN" panose="02000000000000000000" pitchFamily="2" charset="0"/>
                <a:cs typeface="NikoshBAN" panose="02000000000000000000" pitchFamily="2" charset="0"/>
              </a:rPr>
              <a:t>পাড়া</a:t>
            </a:r>
            <a:r>
              <a:rPr lang="bn-BD" sz="2400" dirty="0">
                <a:latin typeface="NikoshBAN" panose="02000000000000000000" pitchFamily="2" charset="0"/>
                <a:cs typeface="NikoshBAN" panose="02000000000000000000" pitchFamily="2" charset="0"/>
              </a:rPr>
              <a:t>’। পাড়ার প্রধানকে বলা হয় </a:t>
            </a:r>
            <a:r>
              <a:rPr lang="bn-BD" sz="2400" b="1" dirty="0">
                <a:solidFill>
                  <a:srgbClr val="C00000"/>
                </a:solidFill>
                <a:latin typeface="NikoshBAN" panose="02000000000000000000" pitchFamily="2" charset="0"/>
                <a:cs typeface="NikoshBAN" panose="02000000000000000000" pitchFamily="2" charset="0"/>
              </a:rPr>
              <a:t>কার্বারি</a:t>
            </a:r>
            <a:r>
              <a:rPr lang="bn-BD" sz="2400" dirty="0">
                <a:latin typeface="NikoshBAN" panose="02000000000000000000" pitchFamily="2" charset="0"/>
                <a:cs typeface="NikoshBAN" panose="02000000000000000000" pitchFamily="2" charset="0"/>
              </a:rPr>
              <a:t>। কয়েকটি পরিবার নিয়ে গঠিত হয় </a:t>
            </a:r>
            <a:r>
              <a:rPr lang="bn-BD" sz="2400" b="1" dirty="0">
                <a:solidFill>
                  <a:srgbClr val="C00000"/>
                </a:solidFill>
                <a:latin typeface="NikoshBAN" panose="02000000000000000000" pitchFamily="2" charset="0"/>
                <a:cs typeface="NikoshBAN" panose="02000000000000000000" pitchFamily="2" charset="0"/>
              </a:rPr>
              <a:t>মৌজা</a:t>
            </a:r>
            <a:r>
              <a:rPr lang="bn-BD" sz="2400" dirty="0">
                <a:latin typeface="NikoshBAN" panose="02000000000000000000" pitchFamily="2" charset="0"/>
                <a:cs typeface="NikoshBAN" panose="02000000000000000000" pitchFamily="2" charset="0"/>
              </a:rPr>
              <a:t>।মৌজার প্রধানকে বলা হয় </a:t>
            </a:r>
            <a:r>
              <a:rPr lang="bn-BD" sz="2400" b="1" dirty="0">
                <a:solidFill>
                  <a:srgbClr val="C00000"/>
                </a:solidFill>
                <a:latin typeface="NikoshBAN" panose="02000000000000000000" pitchFamily="2" charset="0"/>
                <a:cs typeface="NikoshBAN" panose="02000000000000000000" pitchFamily="2" charset="0"/>
              </a:rPr>
              <a:t>হেডম্যান</a:t>
            </a:r>
            <a:r>
              <a:rPr lang="bn-BD" sz="2400" dirty="0">
                <a:latin typeface="NikoshBAN" panose="02000000000000000000" pitchFamily="2" charset="0"/>
                <a:cs typeface="NikoshBAN" panose="02000000000000000000" pitchFamily="2" charset="0"/>
              </a:rPr>
              <a:t>। কার্বারি ও হেডম্যান মিলে যথাক্রমে পাড়া ও মৌজার শান্তি শৃখলা রক্ষা করে। কয়েকটি মৌজা মিলে চাকমা সার্কেল গঠিত হয় এবং এর প্রধান হলেন চাকমা রাজা। চাকমা সমাজে রাজার পদটি বংশানুক্রমিক। চাকমা সমাজ পিতৃতান্ত্রিক। চাকমা পরিবারে পিতাই প্রধান। তারপর মা ও জ্যেষ্ঠপুত্রের স্থান।</a:t>
            </a:r>
            <a:endParaRPr lang="en-US" sz="24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88DE3CE9-36D6-4336-B47C-38A552C5B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560" y="2724150"/>
            <a:ext cx="4250880" cy="2194560"/>
          </a:xfrm>
          <a:prstGeom prst="rect">
            <a:avLst/>
          </a:prstGeom>
          <a:ln w="19050">
            <a:solidFill>
              <a:schemeClr val="tx1"/>
            </a:solidFill>
          </a:ln>
        </p:spPr>
      </p:pic>
    </p:spTree>
    <p:extLst>
      <p:ext uri="{BB962C8B-B14F-4D97-AF65-F5344CB8AC3E}">
        <p14:creationId xmlns:p14="http://schemas.microsoft.com/office/powerpoint/2010/main" val="359987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241792-1DA9-47A7-B2AA-DB14859834EB}"/>
              </a:ext>
            </a:extLst>
          </p:cNvPr>
          <p:cNvSpPr txBox="1"/>
          <p:nvPr/>
        </p:nvSpPr>
        <p:spPr>
          <a:xfrm>
            <a:off x="275492" y="590550"/>
            <a:ext cx="8534400" cy="954107"/>
          </a:xfrm>
          <a:prstGeom prst="rect">
            <a:avLst/>
          </a:prstGeom>
          <a:noFill/>
          <a:ln w="19050">
            <a:solidFill>
              <a:schemeClr val="accent2"/>
            </a:solidFill>
          </a:ln>
        </p:spPr>
        <p:txBody>
          <a:bodyPr wrap="square">
            <a:spAutoFit/>
          </a:bodyPr>
          <a:lstStyle/>
          <a:p>
            <a:pPr algn="just"/>
            <a:r>
              <a:rPr lang="bn-BD" sz="3200" b="1" dirty="0">
                <a:solidFill>
                  <a:srgbClr val="00B0F0"/>
                </a:solidFill>
                <a:latin typeface="NikoshBAN" pitchFamily="2" charset="0"/>
                <a:cs typeface="NikoshBAN" pitchFamily="2" charset="0"/>
              </a:rPr>
              <a:t>অর্থনৈতিক জীবনঃ </a:t>
            </a:r>
            <a:r>
              <a:rPr lang="bn-BD" sz="2400" dirty="0">
                <a:latin typeface="NikoshBAN" pitchFamily="2" charset="0"/>
                <a:cs typeface="NikoshBAN" pitchFamily="2" charset="0"/>
              </a:rPr>
              <a:t>চাকমাদের জিবীকার প্রধান উপায় হচ্ছে কৃষিকাজ। যে পদ্ধতিতে তারা কৃষিকাজ করে তাকে জুম বলে।তবে বর্তমান সময়ে তারা হালচাষেও অভ্যস্ত হয়েছে।</a:t>
            </a:r>
            <a:endParaRPr lang="en-US" sz="2400" dirty="0"/>
          </a:p>
        </p:txBody>
      </p:sp>
      <p:pic>
        <p:nvPicPr>
          <p:cNvPr id="5" name="Picture 4">
            <a:extLst>
              <a:ext uri="{FF2B5EF4-FFF2-40B4-BE49-F238E27FC236}">
                <a16:creationId xmlns:a16="http://schemas.microsoft.com/office/drawing/2014/main" id="{5AF870EF-DDEA-49E4-A670-3050F2219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885950"/>
            <a:ext cx="4064000" cy="2286000"/>
          </a:xfrm>
          <a:prstGeom prst="rect">
            <a:avLst/>
          </a:prstGeom>
          <a:ln w="19050">
            <a:solidFill>
              <a:schemeClr val="tx1"/>
            </a:solidFill>
          </a:ln>
        </p:spPr>
      </p:pic>
      <p:pic>
        <p:nvPicPr>
          <p:cNvPr id="10" name="Picture 9">
            <a:extLst>
              <a:ext uri="{FF2B5EF4-FFF2-40B4-BE49-F238E27FC236}">
                <a16:creationId xmlns:a16="http://schemas.microsoft.com/office/drawing/2014/main" id="{38589CC7-8BAE-427D-BDE1-C42CF0E77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1" y="1885950"/>
            <a:ext cx="4063999" cy="2286000"/>
          </a:xfrm>
          <a:prstGeom prst="rect">
            <a:avLst/>
          </a:prstGeom>
          <a:ln w="19050">
            <a:solidFill>
              <a:schemeClr val="tx1"/>
            </a:solidFill>
          </a:ln>
        </p:spPr>
      </p:pic>
    </p:spTree>
    <p:extLst>
      <p:ext uri="{BB962C8B-B14F-4D97-AF65-F5344CB8AC3E}">
        <p14:creationId xmlns:p14="http://schemas.microsoft.com/office/powerpoint/2010/main" val="3921750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2CADC4-2E24-45BF-A108-CABAB397AECD}"/>
              </a:ext>
            </a:extLst>
          </p:cNvPr>
          <p:cNvSpPr txBox="1"/>
          <p:nvPr/>
        </p:nvSpPr>
        <p:spPr>
          <a:xfrm>
            <a:off x="190500" y="4341413"/>
            <a:ext cx="8763000" cy="461665"/>
          </a:xfrm>
          <a:prstGeom prst="rect">
            <a:avLst/>
          </a:prstGeom>
          <a:noFill/>
        </p:spPr>
        <p:txBody>
          <a:bodyPr wrap="square">
            <a:spAutoFit/>
          </a:bodyPr>
          <a:lstStyle/>
          <a:p>
            <a:r>
              <a:rPr lang="bn-BD" sz="2400" dirty="0">
                <a:latin typeface="NikoshBAN" pitchFamily="2" charset="0"/>
                <a:cs typeface="NikoshBAN" pitchFamily="2" charset="0"/>
              </a:rPr>
              <a:t>বাংলাদেশের ক্ষুদ্র জাতিসত্তা সমূহ যেসব জায়গায় বসবাস করে সেসব জায়গার নাম উল্লেখ কর।</a:t>
            </a:r>
            <a:endParaRPr lang="en-US" sz="2400" dirty="0">
              <a:latin typeface="NikoshBAN" pitchFamily="2" charset="0"/>
              <a:cs typeface="NikoshBAN" pitchFamily="2" charset="0"/>
            </a:endParaRPr>
          </a:p>
        </p:txBody>
      </p:sp>
      <p:sp>
        <p:nvSpPr>
          <p:cNvPr id="4" name="TextBox 3">
            <a:extLst>
              <a:ext uri="{FF2B5EF4-FFF2-40B4-BE49-F238E27FC236}">
                <a16:creationId xmlns:a16="http://schemas.microsoft.com/office/drawing/2014/main" id="{912EBD63-2DD7-4EA1-8885-1E3F2C7B9113}"/>
              </a:ext>
            </a:extLst>
          </p:cNvPr>
          <p:cNvSpPr txBox="1"/>
          <p:nvPr/>
        </p:nvSpPr>
        <p:spPr>
          <a:xfrm>
            <a:off x="3771900" y="278867"/>
            <a:ext cx="1600200" cy="523220"/>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জোড়ায় কাজ</a:t>
            </a:r>
            <a:endParaRPr lang="en-US" sz="2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FA9FD0AF-08F2-4113-B54C-7FA4A44E338C}"/>
              </a:ext>
            </a:extLst>
          </p:cNvPr>
          <p:cNvSpPr txBox="1"/>
          <p:nvPr/>
        </p:nvSpPr>
        <p:spPr>
          <a:xfrm>
            <a:off x="7239000" y="278867"/>
            <a:ext cx="1524000"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সময়-২ মিনিট</a:t>
            </a:r>
            <a:endParaRPr lang="en-US" sz="2400"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id="{F8C892D2-5943-474D-942F-9F83F0AC9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5920" y="1017270"/>
            <a:ext cx="5852160" cy="3291840"/>
          </a:xfrm>
          <a:prstGeom prst="rect">
            <a:avLst/>
          </a:prstGeom>
          <a:ln w="28575">
            <a:solidFill>
              <a:schemeClr val="tx1"/>
            </a:solidFill>
          </a:ln>
        </p:spPr>
      </p:pic>
    </p:spTree>
    <p:extLst>
      <p:ext uri="{BB962C8B-B14F-4D97-AF65-F5344CB8AC3E}">
        <p14:creationId xmlns:p14="http://schemas.microsoft.com/office/powerpoint/2010/main" val="367630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3A12EB-6886-4D72-BE18-F684D64A8D1D}"/>
              </a:ext>
            </a:extLst>
          </p:cNvPr>
          <p:cNvSpPr txBox="1"/>
          <p:nvPr/>
        </p:nvSpPr>
        <p:spPr>
          <a:xfrm>
            <a:off x="342900" y="209550"/>
            <a:ext cx="8458200" cy="2431435"/>
          </a:xfrm>
          <a:prstGeom prst="rect">
            <a:avLst/>
          </a:prstGeom>
          <a:noFill/>
        </p:spPr>
        <p:txBody>
          <a:bodyPr wrap="square">
            <a:spAutoFit/>
          </a:bodyPr>
          <a:lstStyle/>
          <a:p>
            <a:pPr algn="just"/>
            <a:r>
              <a:rPr lang="bn-BD" sz="3200" b="1" dirty="0">
                <a:solidFill>
                  <a:srgbClr val="00B0F0"/>
                </a:solidFill>
                <a:latin typeface="NikoshBAN" pitchFamily="2" charset="0"/>
                <a:cs typeface="NikoshBAN" pitchFamily="2" charset="0"/>
              </a:rPr>
              <a:t>সামাজিক জীবনঃ </a:t>
            </a:r>
            <a:r>
              <a:rPr lang="bn-BD" sz="2400" dirty="0">
                <a:latin typeface="NikoshBAN" pitchFamily="2" charset="0"/>
                <a:cs typeface="NikoshBAN" pitchFamily="2" charset="0"/>
              </a:rPr>
              <a:t>চাকমারা নিজেদের তাঁত দিয়ে পোশাক তৈরি করে।চাকমা মেয়েদের পরনের কাপড়ের নাম ‘পিনন’ ও ‘হাদি’। পূর্বে চাকমা পুরুষেরা একপ্রকার মোটা সুতার জামা,ধুতি ও গামছা পরত এবং মাথায় এক প্রকার পাগড়ি বাঁধত। ইদানীং তারা শার্ট, প্যান্ট অ লুঙ্গি পরিধান করে। চাকমাদের প্রধান খাদ্য ভাত। তারা ভাতের সাথে মাছ,মাংস এবং শাকসবজি খেতে ভালোবাসে। তাদের প্রিয় খাদ্য বাঁশ কোড়াল। চাকমাদের সবচেয়ে জনপ্রিয় ও সর্ববৃহৎ উৎসব হলো ‘বিজু’।</a:t>
            </a:r>
            <a:endParaRPr lang="en-US" sz="2400" dirty="0"/>
          </a:p>
        </p:txBody>
      </p:sp>
      <p:pic>
        <p:nvPicPr>
          <p:cNvPr id="4" name="Picture 3">
            <a:extLst>
              <a:ext uri="{FF2B5EF4-FFF2-40B4-BE49-F238E27FC236}">
                <a16:creationId xmlns:a16="http://schemas.microsoft.com/office/drawing/2014/main" id="{336F8FDD-19AC-4021-B645-38CF9B2A5B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17" y="2800350"/>
            <a:ext cx="2600960" cy="1463040"/>
          </a:xfrm>
          <a:prstGeom prst="rect">
            <a:avLst/>
          </a:prstGeom>
          <a:ln w="12700">
            <a:solidFill>
              <a:schemeClr val="tx1"/>
            </a:solidFill>
          </a:ln>
        </p:spPr>
      </p:pic>
      <p:pic>
        <p:nvPicPr>
          <p:cNvPr id="5" name="Picture 4">
            <a:extLst>
              <a:ext uri="{FF2B5EF4-FFF2-40B4-BE49-F238E27FC236}">
                <a16:creationId xmlns:a16="http://schemas.microsoft.com/office/drawing/2014/main" id="{8EB0CB17-F5BF-472A-B21E-A8D173C77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1520" y="2800350"/>
            <a:ext cx="2600960" cy="1463040"/>
          </a:xfrm>
          <a:prstGeom prst="rect">
            <a:avLst/>
          </a:prstGeom>
          <a:ln w="12700">
            <a:solidFill>
              <a:schemeClr val="tx1"/>
            </a:solidFill>
          </a:ln>
        </p:spPr>
      </p:pic>
      <p:pic>
        <p:nvPicPr>
          <p:cNvPr id="7" name="Picture 6">
            <a:extLst>
              <a:ext uri="{FF2B5EF4-FFF2-40B4-BE49-F238E27FC236}">
                <a16:creationId xmlns:a16="http://schemas.microsoft.com/office/drawing/2014/main" id="{C22B6E7B-E7D6-453C-B287-061D2171B9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6623" y="2800350"/>
            <a:ext cx="2600960" cy="1463040"/>
          </a:xfrm>
          <a:prstGeom prst="rect">
            <a:avLst/>
          </a:prstGeom>
          <a:ln w="19050">
            <a:solidFill>
              <a:schemeClr val="tx1"/>
            </a:solidFill>
          </a:ln>
        </p:spPr>
      </p:pic>
    </p:spTree>
    <p:extLst>
      <p:ext uri="{BB962C8B-B14F-4D97-AF65-F5344CB8AC3E}">
        <p14:creationId xmlns:p14="http://schemas.microsoft.com/office/powerpoint/2010/main" val="418207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2870" y="237528"/>
            <a:ext cx="1470546" cy="46166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r"/>
            <a:r>
              <a:rPr lang="bn-BD" sz="2400" dirty="0">
                <a:latin typeface="NikoshBAN" pitchFamily="2" charset="0"/>
                <a:cs typeface="NikoshBAN" pitchFamily="2" charset="0"/>
              </a:rPr>
              <a:t>দলগত কাজ</a:t>
            </a:r>
            <a:endParaRPr lang="en-US" sz="2400" dirty="0">
              <a:latin typeface="NikoshBAN" pitchFamily="2" charset="0"/>
              <a:cs typeface="NikoshBAN"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12880789"/>
              </p:ext>
            </p:extLst>
          </p:nvPr>
        </p:nvGraphicFramePr>
        <p:xfrm>
          <a:off x="1415386" y="1991038"/>
          <a:ext cx="6482687" cy="1676400"/>
        </p:xfrm>
        <a:graphic>
          <a:graphicData uri="http://schemas.openxmlformats.org/drawingml/2006/table">
            <a:tbl>
              <a:tblPr firstCol="1">
                <a:tableStyleId>{3C2FFA5D-87B4-456A-9821-1D502468CF0F}</a:tableStyleId>
              </a:tblPr>
              <a:tblGrid>
                <a:gridCol w="6482687">
                  <a:extLst>
                    <a:ext uri="{9D8B030D-6E8A-4147-A177-3AD203B41FA5}">
                      <a16:colId xmlns:a16="http://schemas.microsoft.com/office/drawing/2014/main" val="20000"/>
                    </a:ext>
                  </a:extLst>
                </a:gridCol>
              </a:tblGrid>
              <a:tr h="1676400">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cxnSp>
        <p:nvCxnSpPr>
          <p:cNvPr id="15" name="Straight Connector 14"/>
          <p:cNvCxnSpPr>
            <a:endCxn id="10" idx="2"/>
          </p:cNvCxnSpPr>
          <p:nvPr/>
        </p:nvCxnSpPr>
        <p:spPr>
          <a:xfrm flipH="1">
            <a:off x="4656729" y="1985636"/>
            <a:ext cx="2844" cy="1681802"/>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371600" y="1985636"/>
            <a:ext cx="6637930" cy="1538883"/>
            <a:chOff x="1069643" y="2038350"/>
            <a:chExt cx="6637930" cy="1538883"/>
          </a:xfrm>
        </p:grpSpPr>
        <p:cxnSp>
          <p:nvCxnSpPr>
            <p:cNvPr id="12" name="Straight Connector 11"/>
            <p:cNvCxnSpPr/>
            <p:nvPr/>
          </p:nvCxnSpPr>
          <p:spPr>
            <a:xfrm>
              <a:off x="1069643" y="2571750"/>
              <a:ext cx="6477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7400" y="2038350"/>
              <a:ext cx="1371600" cy="523220"/>
            </a:xfrm>
            <a:prstGeom prst="rect">
              <a:avLst/>
            </a:prstGeom>
            <a:noFill/>
            <a:ln w="19050">
              <a:noFill/>
            </a:ln>
          </p:spPr>
          <p:txBody>
            <a:bodyPr wrap="square" rtlCol="0">
              <a:spAutoFit/>
            </a:bodyPr>
            <a:lstStyle/>
            <a:p>
              <a:pPr algn="r"/>
              <a:r>
                <a:rPr lang="bn-BD" sz="2800" b="1" dirty="0">
                  <a:latin typeface="NikoshBAN" pitchFamily="2" charset="0"/>
                  <a:cs typeface="NikoshBAN" pitchFamily="2" charset="0"/>
                </a:rPr>
                <a:t>ক দল</a:t>
              </a:r>
              <a:endParaRPr lang="en-US" sz="2800" b="1" dirty="0">
                <a:latin typeface="NikoshBAN" pitchFamily="2" charset="0"/>
                <a:cs typeface="NikoshBAN" pitchFamily="2" charset="0"/>
              </a:endParaRPr>
            </a:p>
          </p:txBody>
        </p:sp>
        <p:sp>
          <p:nvSpPr>
            <p:cNvPr id="17" name="TextBox 16"/>
            <p:cNvSpPr txBox="1"/>
            <p:nvPr/>
          </p:nvSpPr>
          <p:spPr>
            <a:xfrm>
              <a:off x="5372100" y="2038350"/>
              <a:ext cx="1028700" cy="523220"/>
            </a:xfrm>
            <a:prstGeom prst="rect">
              <a:avLst/>
            </a:prstGeom>
            <a:noFill/>
          </p:spPr>
          <p:txBody>
            <a:bodyPr wrap="square" rtlCol="0">
              <a:spAutoFit/>
            </a:bodyPr>
            <a:lstStyle/>
            <a:p>
              <a:pPr algn="r"/>
              <a:r>
                <a:rPr lang="bn-BD" sz="2800" b="1" dirty="0">
                  <a:latin typeface="NikoshBAN" pitchFamily="2" charset="0"/>
                  <a:cs typeface="NikoshBAN" pitchFamily="2" charset="0"/>
                </a:rPr>
                <a:t>খ দল</a:t>
              </a:r>
              <a:endParaRPr lang="en-US" sz="2800" b="1" dirty="0">
                <a:latin typeface="NikoshBAN" pitchFamily="2" charset="0"/>
                <a:cs typeface="NikoshBAN" pitchFamily="2" charset="0"/>
              </a:endParaRPr>
            </a:p>
          </p:txBody>
        </p:sp>
        <p:sp>
          <p:nvSpPr>
            <p:cNvPr id="18" name="TextBox 17"/>
            <p:cNvSpPr txBox="1"/>
            <p:nvPr/>
          </p:nvSpPr>
          <p:spPr>
            <a:xfrm>
              <a:off x="1447800" y="2561570"/>
              <a:ext cx="3083256" cy="1015663"/>
            </a:xfrm>
            <a:prstGeom prst="rect">
              <a:avLst/>
            </a:prstGeom>
            <a:noFill/>
          </p:spPr>
          <p:txBody>
            <a:bodyPr wrap="square" rtlCol="0">
              <a:spAutoFit/>
            </a:bodyPr>
            <a:lstStyle/>
            <a:p>
              <a:r>
                <a:rPr lang="bn-BD" sz="2000" dirty="0">
                  <a:latin typeface="NikoshBAN" pitchFamily="2" charset="0"/>
                  <a:cs typeface="NikoshBAN" pitchFamily="2" charset="0"/>
                </a:rPr>
                <a:t>বাংলাদেশের ক্ষুদ্র জাতিসত্তা সমূহ যেসব জায়গায় বসবাস করে সেসব জায়গার নাম উল্লেখ কর।</a:t>
              </a:r>
              <a:endParaRPr lang="en-US" sz="2000" dirty="0">
                <a:latin typeface="NikoshBAN" pitchFamily="2" charset="0"/>
                <a:cs typeface="NikoshBAN" pitchFamily="2" charset="0"/>
              </a:endParaRPr>
            </a:p>
          </p:txBody>
        </p:sp>
        <p:sp>
          <p:nvSpPr>
            <p:cNvPr id="19" name="TextBox 18"/>
            <p:cNvSpPr txBox="1"/>
            <p:nvPr/>
          </p:nvSpPr>
          <p:spPr>
            <a:xfrm>
              <a:off x="4659573" y="2636485"/>
              <a:ext cx="3048000" cy="707886"/>
            </a:xfrm>
            <a:prstGeom prst="rect">
              <a:avLst/>
            </a:prstGeom>
            <a:noFill/>
          </p:spPr>
          <p:txBody>
            <a:bodyPr wrap="square" rtlCol="0">
              <a:spAutoFit/>
            </a:bodyPr>
            <a:lstStyle/>
            <a:p>
              <a:r>
                <a:rPr lang="bn-BD" sz="2000" dirty="0">
                  <a:latin typeface="NikoshBAN" pitchFamily="2" charset="0"/>
                  <a:cs typeface="NikoshBAN" pitchFamily="2" charset="0"/>
                </a:rPr>
                <a:t>বাংলাদেশে যেসব  ক্ষুদ্র জাতিসত্তা আছে তাদের নাম উল্লেখ কর।</a:t>
              </a:r>
              <a:endParaRPr lang="en-US" sz="2000" dirty="0">
                <a:latin typeface="NikoshBAN" pitchFamily="2" charset="0"/>
                <a:cs typeface="NikoshBAN" pitchFamily="2" charset="0"/>
              </a:endParaRPr>
            </a:p>
          </p:txBody>
        </p:sp>
      </p:grpSp>
      <p:sp>
        <p:nvSpPr>
          <p:cNvPr id="13" name="TextBox 12">
            <a:extLst>
              <a:ext uri="{FF2B5EF4-FFF2-40B4-BE49-F238E27FC236}">
                <a16:creationId xmlns:a16="http://schemas.microsoft.com/office/drawing/2014/main" id="{2D499242-6AC7-4FBD-AC79-E543941CCF6E}"/>
              </a:ext>
            </a:extLst>
          </p:cNvPr>
          <p:cNvSpPr txBox="1"/>
          <p:nvPr/>
        </p:nvSpPr>
        <p:spPr>
          <a:xfrm>
            <a:off x="7086600" y="237528"/>
            <a:ext cx="1524000"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সময়-২ মিনিট</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46350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6700" y="209550"/>
            <a:ext cx="990600" cy="461665"/>
          </a:xfrm>
          <a:prstGeom prst="rect">
            <a:avLst/>
          </a:prstGeom>
          <a:solidFill>
            <a:schemeClr val="accent6">
              <a:lumMod val="20000"/>
              <a:lumOff val="80000"/>
            </a:schemeClr>
          </a:solidFill>
          <a:ln w="12700">
            <a:solidFill>
              <a:schemeClr val="accent6">
                <a:lumMod val="75000"/>
              </a:schemeClr>
            </a:solidFill>
          </a:ln>
        </p:spPr>
        <p:txBody>
          <a:bodyPr wrap="square" rtlCol="0">
            <a:spAutoFit/>
          </a:bodyPr>
          <a:lstStyle/>
          <a:p>
            <a:r>
              <a:rPr lang="bn-BD" sz="2400" dirty="0">
                <a:latin typeface="NikoshBAN" pitchFamily="2" charset="0"/>
                <a:cs typeface="NikoshBAN" pitchFamily="2" charset="0"/>
              </a:rPr>
              <a:t>মূল্যায়ন</a:t>
            </a:r>
            <a:endParaRPr lang="en-US" sz="2400" dirty="0">
              <a:latin typeface="NikoshBAN" pitchFamily="2" charset="0"/>
              <a:cs typeface="NikoshBAN" pitchFamily="2" charset="0"/>
            </a:endParaRPr>
          </a:p>
        </p:txBody>
      </p:sp>
      <p:sp>
        <p:nvSpPr>
          <p:cNvPr id="3" name="TextBox 2"/>
          <p:cNvSpPr txBox="1"/>
          <p:nvPr/>
        </p:nvSpPr>
        <p:spPr>
          <a:xfrm>
            <a:off x="457200" y="895350"/>
            <a:ext cx="5486400" cy="400110"/>
          </a:xfrm>
          <a:prstGeom prst="rect">
            <a:avLst/>
          </a:prstGeom>
          <a:noFill/>
        </p:spPr>
        <p:txBody>
          <a:bodyPr wrap="square" rtlCol="0">
            <a:spAutoFit/>
          </a:bodyPr>
          <a:lstStyle/>
          <a:p>
            <a:r>
              <a:rPr lang="bn-BD" sz="2000" dirty="0">
                <a:latin typeface="NikoshBAN" pitchFamily="2" charset="0"/>
                <a:cs typeface="NikoshBAN" pitchFamily="2" charset="0"/>
              </a:rPr>
              <a:t>১।বাংলাদেশে বসবাসরত ক্ষুদ্র জাতিসত্তা প্রধানত কয়টি বলে অনুমিত?</a:t>
            </a:r>
            <a:endParaRPr lang="en-US" sz="2000" dirty="0">
              <a:latin typeface="NikoshBAN" pitchFamily="2" charset="0"/>
              <a:cs typeface="NikoshBAN" pitchFamily="2" charset="0"/>
            </a:endParaRPr>
          </a:p>
        </p:txBody>
      </p:sp>
      <p:sp>
        <p:nvSpPr>
          <p:cNvPr id="4" name="TextBox 3"/>
          <p:cNvSpPr txBox="1"/>
          <p:nvPr/>
        </p:nvSpPr>
        <p:spPr>
          <a:xfrm>
            <a:off x="457200" y="1295460"/>
            <a:ext cx="647700" cy="400110"/>
          </a:xfrm>
          <a:prstGeom prst="rect">
            <a:avLst/>
          </a:prstGeom>
          <a:noFill/>
        </p:spPr>
        <p:txBody>
          <a:bodyPr wrap="square" rtlCol="0">
            <a:spAutoFit/>
          </a:bodyPr>
          <a:lstStyle/>
          <a:p>
            <a:r>
              <a:rPr lang="bn-BD" sz="2000" dirty="0">
                <a:latin typeface="NikoshBAN" pitchFamily="2" charset="0"/>
                <a:cs typeface="NikoshBAN" pitchFamily="2" charset="0"/>
              </a:rPr>
              <a:t>উত্তর:</a:t>
            </a:r>
            <a:endParaRPr lang="en-US" sz="2000" dirty="0">
              <a:latin typeface="NikoshBAN" pitchFamily="2" charset="0"/>
              <a:cs typeface="NikoshBAN" pitchFamily="2" charset="0"/>
            </a:endParaRPr>
          </a:p>
        </p:txBody>
      </p:sp>
      <p:sp>
        <p:nvSpPr>
          <p:cNvPr id="5" name="TextBox 4"/>
          <p:cNvSpPr txBox="1"/>
          <p:nvPr/>
        </p:nvSpPr>
        <p:spPr>
          <a:xfrm>
            <a:off x="1013460" y="1282064"/>
            <a:ext cx="594360" cy="400110"/>
          </a:xfrm>
          <a:prstGeom prst="rect">
            <a:avLst/>
          </a:prstGeom>
          <a:noFill/>
        </p:spPr>
        <p:txBody>
          <a:bodyPr wrap="square" rtlCol="0">
            <a:spAutoFit/>
          </a:bodyPr>
          <a:lstStyle/>
          <a:p>
            <a:r>
              <a:rPr lang="en-US" sz="2000" b="1" dirty="0">
                <a:solidFill>
                  <a:srgbClr val="00B0F0"/>
                </a:solidFill>
                <a:latin typeface="NikoshBAN" pitchFamily="2" charset="0"/>
                <a:cs typeface="NikoshBAN" pitchFamily="2" charset="0"/>
              </a:rPr>
              <a:t>৪৬টি</a:t>
            </a:r>
          </a:p>
        </p:txBody>
      </p:sp>
      <p:sp>
        <p:nvSpPr>
          <p:cNvPr id="6" name="TextBox 5"/>
          <p:cNvSpPr txBox="1"/>
          <p:nvPr/>
        </p:nvSpPr>
        <p:spPr>
          <a:xfrm>
            <a:off x="457200" y="1682174"/>
            <a:ext cx="3810000" cy="400110"/>
          </a:xfrm>
          <a:prstGeom prst="rect">
            <a:avLst/>
          </a:prstGeom>
          <a:noFill/>
        </p:spPr>
        <p:txBody>
          <a:bodyPr wrap="square" rtlCol="0">
            <a:spAutoFit/>
          </a:bodyPr>
          <a:lstStyle/>
          <a:p>
            <a:r>
              <a:rPr lang="bn-BD" sz="2000" dirty="0">
                <a:latin typeface="NikoshBAN" pitchFamily="2" charset="0"/>
                <a:cs typeface="NikoshBAN" pitchFamily="2" charset="0"/>
              </a:rPr>
              <a:t>২।চাকমারা নিজেদের মাঝে কি নামে পরিচিত?</a:t>
            </a:r>
            <a:endParaRPr lang="en-US" sz="2000" dirty="0">
              <a:latin typeface="NikoshBAN" pitchFamily="2" charset="0"/>
              <a:cs typeface="NikoshBAN" pitchFamily="2" charset="0"/>
            </a:endParaRPr>
          </a:p>
        </p:txBody>
      </p:sp>
      <p:sp>
        <p:nvSpPr>
          <p:cNvPr id="7" name="TextBox 6"/>
          <p:cNvSpPr txBox="1"/>
          <p:nvPr/>
        </p:nvSpPr>
        <p:spPr>
          <a:xfrm>
            <a:off x="457200" y="2082284"/>
            <a:ext cx="762000" cy="400110"/>
          </a:xfrm>
          <a:prstGeom prst="rect">
            <a:avLst/>
          </a:prstGeom>
          <a:noFill/>
        </p:spPr>
        <p:txBody>
          <a:bodyPr wrap="square" rtlCol="0">
            <a:spAutoFit/>
          </a:bodyPr>
          <a:lstStyle/>
          <a:p>
            <a:r>
              <a:rPr lang="bn-BD" sz="2000" dirty="0">
                <a:latin typeface="NikoshBAN" pitchFamily="2" charset="0"/>
                <a:cs typeface="NikoshBAN" pitchFamily="2" charset="0"/>
              </a:rPr>
              <a:t>উত্তর:</a:t>
            </a:r>
            <a:endParaRPr lang="en-US" sz="2000" dirty="0">
              <a:latin typeface="NikoshBAN" pitchFamily="2" charset="0"/>
              <a:cs typeface="NikoshBAN" pitchFamily="2" charset="0"/>
            </a:endParaRPr>
          </a:p>
        </p:txBody>
      </p:sp>
      <p:sp>
        <p:nvSpPr>
          <p:cNvPr id="8" name="TextBox 7"/>
          <p:cNvSpPr txBox="1"/>
          <p:nvPr/>
        </p:nvSpPr>
        <p:spPr>
          <a:xfrm>
            <a:off x="1055370" y="2101394"/>
            <a:ext cx="697230" cy="400110"/>
          </a:xfrm>
          <a:prstGeom prst="rect">
            <a:avLst/>
          </a:prstGeom>
          <a:noFill/>
        </p:spPr>
        <p:txBody>
          <a:bodyPr wrap="square" rtlCol="0">
            <a:spAutoFit/>
          </a:bodyPr>
          <a:lstStyle/>
          <a:p>
            <a:r>
              <a:rPr lang="en-US" sz="2000" b="1" dirty="0" err="1">
                <a:solidFill>
                  <a:srgbClr val="00B0F0"/>
                </a:solidFill>
                <a:latin typeface="NikoshBAN" pitchFamily="2" charset="0"/>
                <a:cs typeface="NikoshBAN" pitchFamily="2" charset="0"/>
              </a:rPr>
              <a:t>চাংমা</a:t>
            </a:r>
            <a:endParaRPr lang="en-US" sz="2000" b="1" dirty="0">
              <a:solidFill>
                <a:srgbClr val="00B0F0"/>
              </a:solidFill>
              <a:latin typeface="NikoshBAN" pitchFamily="2" charset="0"/>
              <a:cs typeface="NikoshBAN" pitchFamily="2" charset="0"/>
            </a:endParaRPr>
          </a:p>
        </p:txBody>
      </p:sp>
      <p:sp>
        <p:nvSpPr>
          <p:cNvPr id="9" name="TextBox 8"/>
          <p:cNvSpPr txBox="1"/>
          <p:nvPr/>
        </p:nvSpPr>
        <p:spPr>
          <a:xfrm>
            <a:off x="457200" y="2512934"/>
            <a:ext cx="3276600" cy="400110"/>
          </a:xfrm>
          <a:prstGeom prst="rect">
            <a:avLst/>
          </a:prstGeom>
          <a:noFill/>
        </p:spPr>
        <p:txBody>
          <a:bodyPr wrap="square" rtlCol="0">
            <a:spAutoFit/>
          </a:bodyPr>
          <a:lstStyle/>
          <a:p>
            <a:r>
              <a:rPr lang="en-US" sz="2000" dirty="0">
                <a:latin typeface="NikoshBAN" pitchFamily="2" charset="0"/>
                <a:cs typeface="NikoshBAN" pitchFamily="2" charset="0"/>
              </a:rPr>
              <a:t>৩।চাকমাদের </a:t>
            </a:r>
            <a:r>
              <a:rPr lang="en-US" sz="2000" dirty="0" err="1">
                <a:latin typeface="NikoshBAN" pitchFamily="2" charset="0"/>
                <a:cs typeface="NikoshBAN" pitchFamily="2" charset="0"/>
              </a:rPr>
              <a:t>প্রধান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উৎসব</a:t>
            </a:r>
            <a:r>
              <a:rPr lang="en-US" sz="2000" dirty="0">
                <a:latin typeface="NikoshBAN" pitchFamily="2" charset="0"/>
                <a:cs typeface="NikoshBAN" pitchFamily="2" charset="0"/>
              </a:rPr>
              <a:t> </a:t>
            </a:r>
            <a:r>
              <a:rPr lang="en-US" sz="2000" dirty="0" err="1">
                <a:latin typeface="NikoshBAN" pitchFamily="2" charset="0"/>
                <a:cs typeface="NikoshBAN" pitchFamily="2" charset="0"/>
              </a:rPr>
              <a:t>এর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নাম</a:t>
            </a:r>
            <a:r>
              <a:rPr lang="en-US" sz="2000" dirty="0">
                <a:latin typeface="NikoshBAN" pitchFamily="2" charset="0"/>
                <a:cs typeface="NikoshBAN" pitchFamily="2" charset="0"/>
              </a:rPr>
              <a:t> </a:t>
            </a:r>
            <a:r>
              <a:rPr lang="en-US" sz="2000" dirty="0" err="1">
                <a:latin typeface="NikoshBAN" pitchFamily="2" charset="0"/>
                <a:cs typeface="NikoshBAN" pitchFamily="2" charset="0"/>
              </a:rPr>
              <a:t>কি</a:t>
            </a:r>
            <a:r>
              <a:rPr lang="en-US" sz="2000" dirty="0">
                <a:latin typeface="NikoshBAN" pitchFamily="2" charset="0"/>
                <a:cs typeface="NikoshBAN" pitchFamily="2" charset="0"/>
              </a:rPr>
              <a:t>?</a:t>
            </a:r>
          </a:p>
        </p:txBody>
      </p:sp>
      <p:sp>
        <p:nvSpPr>
          <p:cNvPr id="10" name="TextBox 9"/>
          <p:cNvSpPr txBox="1"/>
          <p:nvPr/>
        </p:nvSpPr>
        <p:spPr>
          <a:xfrm>
            <a:off x="457200" y="2971860"/>
            <a:ext cx="762000" cy="400110"/>
          </a:xfrm>
          <a:prstGeom prst="rect">
            <a:avLst/>
          </a:prstGeom>
          <a:noFill/>
        </p:spPr>
        <p:txBody>
          <a:bodyPr wrap="square" rtlCol="0">
            <a:spAutoFit/>
          </a:bodyPr>
          <a:lstStyle/>
          <a:p>
            <a:r>
              <a:rPr lang="en-US" sz="2000" dirty="0" err="1">
                <a:latin typeface="NikoshBAN" pitchFamily="2" charset="0"/>
                <a:cs typeface="NikoshBAN" pitchFamily="2" charset="0"/>
              </a:rPr>
              <a:t>উত্তর</a:t>
            </a:r>
            <a:r>
              <a:rPr lang="en-US" dirty="0"/>
              <a:t>:</a:t>
            </a:r>
          </a:p>
        </p:txBody>
      </p:sp>
      <p:sp>
        <p:nvSpPr>
          <p:cNvPr id="11" name="TextBox 10"/>
          <p:cNvSpPr txBox="1"/>
          <p:nvPr/>
        </p:nvSpPr>
        <p:spPr>
          <a:xfrm>
            <a:off x="1013460" y="2937721"/>
            <a:ext cx="586740" cy="400110"/>
          </a:xfrm>
          <a:prstGeom prst="rect">
            <a:avLst/>
          </a:prstGeom>
          <a:noFill/>
        </p:spPr>
        <p:txBody>
          <a:bodyPr wrap="square" rtlCol="0">
            <a:spAutoFit/>
          </a:bodyPr>
          <a:lstStyle/>
          <a:p>
            <a:r>
              <a:rPr lang="en-US" sz="2000" b="1" dirty="0" err="1">
                <a:solidFill>
                  <a:srgbClr val="00B0F0"/>
                </a:solidFill>
                <a:latin typeface="NikoshBAN" pitchFamily="2" charset="0"/>
                <a:cs typeface="NikoshBAN" pitchFamily="2" charset="0"/>
              </a:rPr>
              <a:t>বিজু</a:t>
            </a:r>
            <a:endParaRPr lang="en-US" sz="2000" b="1" dirty="0">
              <a:solidFill>
                <a:srgbClr val="00B0F0"/>
              </a:solidFill>
              <a:latin typeface="NikoshBAN" pitchFamily="2" charset="0"/>
              <a:cs typeface="NikoshBAN" pitchFamily="2" charset="0"/>
            </a:endParaRPr>
          </a:p>
        </p:txBody>
      </p:sp>
      <p:sp>
        <p:nvSpPr>
          <p:cNvPr id="12" name="TextBox 11"/>
          <p:cNvSpPr txBox="1"/>
          <p:nvPr/>
        </p:nvSpPr>
        <p:spPr>
          <a:xfrm>
            <a:off x="457200" y="3409950"/>
            <a:ext cx="3619500" cy="400110"/>
          </a:xfrm>
          <a:prstGeom prst="rect">
            <a:avLst/>
          </a:prstGeom>
          <a:noFill/>
        </p:spPr>
        <p:txBody>
          <a:bodyPr wrap="square" rtlCol="0">
            <a:spAutoFit/>
          </a:bodyPr>
          <a:lstStyle/>
          <a:p>
            <a:r>
              <a:rPr lang="en-US" sz="2000" dirty="0">
                <a:latin typeface="NikoshBAN" pitchFamily="2" charset="0"/>
                <a:cs typeface="NikoshBAN" pitchFamily="2" charset="0"/>
              </a:rPr>
              <a:t>৪।চাকমারা চ</a:t>
            </a:r>
            <a:r>
              <a:rPr lang="bn-BD" sz="2000" dirty="0">
                <a:latin typeface="NikoshBAN" pitchFamily="2" charset="0"/>
                <a:cs typeface="NikoshBAN" pitchFamily="2" charset="0"/>
              </a:rPr>
              <a:t>ৈত্রের শেষে কি কি পালন করে?</a:t>
            </a:r>
            <a:endParaRPr lang="en-US" sz="2000" dirty="0">
              <a:latin typeface="NikoshBAN" pitchFamily="2" charset="0"/>
              <a:cs typeface="NikoshBAN" pitchFamily="2" charset="0"/>
            </a:endParaRPr>
          </a:p>
        </p:txBody>
      </p:sp>
      <p:sp>
        <p:nvSpPr>
          <p:cNvPr id="13" name="TextBox 12"/>
          <p:cNvSpPr txBox="1"/>
          <p:nvPr/>
        </p:nvSpPr>
        <p:spPr>
          <a:xfrm>
            <a:off x="430530" y="3764340"/>
            <a:ext cx="762000" cy="400110"/>
          </a:xfrm>
          <a:prstGeom prst="rect">
            <a:avLst/>
          </a:prstGeom>
          <a:noFill/>
        </p:spPr>
        <p:txBody>
          <a:bodyPr wrap="square" rtlCol="0">
            <a:spAutoFit/>
          </a:bodyPr>
          <a:lstStyle/>
          <a:p>
            <a:r>
              <a:rPr lang="bn-BD" sz="2000" dirty="0">
                <a:latin typeface="NikoshBAN" pitchFamily="2" charset="0"/>
                <a:cs typeface="NikoshBAN" pitchFamily="2" charset="0"/>
              </a:rPr>
              <a:t>উত্তর:</a:t>
            </a:r>
            <a:endParaRPr lang="en-US" sz="2000" dirty="0">
              <a:latin typeface="NikoshBAN" pitchFamily="2" charset="0"/>
              <a:cs typeface="NikoshBAN" pitchFamily="2" charset="0"/>
            </a:endParaRPr>
          </a:p>
        </p:txBody>
      </p:sp>
      <p:sp>
        <p:nvSpPr>
          <p:cNvPr id="14" name="TextBox 13"/>
          <p:cNvSpPr txBox="1"/>
          <p:nvPr/>
        </p:nvSpPr>
        <p:spPr>
          <a:xfrm>
            <a:off x="975360" y="3764340"/>
            <a:ext cx="1737360" cy="400110"/>
          </a:xfrm>
          <a:prstGeom prst="rect">
            <a:avLst/>
          </a:prstGeom>
          <a:noFill/>
        </p:spPr>
        <p:txBody>
          <a:bodyPr wrap="square" rtlCol="0">
            <a:spAutoFit/>
          </a:bodyPr>
          <a:lstStyle/>
          <a:p>
            <a:r>
              <a:rPr lang="bn-BD" sz="2000" b="1" dirty="0">
                <a:solidFill>
                  <a:srgbClr val="00B0F0"/>
                </a:solidFill>
                <a:latin typeface="NikoshBAN" pitchFamily="2" charset="0"/>
                <a:cs typeface="NikoshBAN" pitchFamily="2" charset="0"/>
              </a:rPr>
              <a:t>ফুলবিজু ও মূলবিজু</a:t>
            </a:r>
            <a:endParaRPr lang="en-US" sz="2000" b="1" dirty="0">
              <a:solidFill>
                <a:srgbClr val="00B0F0"/>
              </a:solidFill>
              <a:latin typeface="NikoshBAN" pitchFamily="2" charset="0"/>
              <a:cs typeface="NikoshBAN" pitchFamily="2" charset="0"/>
            </a:endParaRPr>
          </a:p>
        </p:txBody>
      </p:sp>
      <p:sp>
        <p:nvSpPr>
          <p:cNvPr id="15" name="TextBox 14"/>
          <p:cNvSpPr txBox="1"/>
          <p:nvPr/>
        </p:nvSpPr>
        <p:spPr>
          <a:xfrm>
            <a:off x="457200" y="4164450"/>
            <a:ext cx="4953000" cy="400110"/>
          </a:xfrm>
          <a:prstGeom prst="rect">
            <a:avLst/>
          </a:prstGeom>
          <a:noFill/>
        </p:spPr>
        <p:txBody>
          <a:bodyPr wrap="square" rtlCol="0">
            <a:spAutoFit/>
          </a:bodyPr>
          <a:lstStyle/>
          <a:p>
            <a:r>
              <a:rPr lang="en-US" sz="2000" dirty="0">
                <a:latin typeface="NikoshBAN" pitchFamily="2" charset="0"/>
                <a:cs typeface="NikoshBAN" pitchFamily="2" charset="0"/>
              </a:rPr>
              <a:t>৫।লোকনৃতগীত </a:t>
            </a:r>
            <a:r>
              <a:rPr lang="en-US" sz="2000" dirty="0" err="1">
                <a:latin typeface="NikoshBAN" pitchFamily="2" charset="0"/>
                <a:cs typeface="NikoshBAN" pitchFamily="2" charset="0"/>
              </a:rPr>
              <a:t>হিসেবে</a:t>
            </a:r>
            <a:r>
              <a:rPr lang="en-US" sz="2000" dirty="0">
                <a:latin typeface="NikoshBAN" pitchFamily="2" charset="0"/>
                <a:cs typeface="NikoshBAN" pitchFamily="2" charset="0"/>
              </a:rPr>
              <a:t> </a:t>
            </a:r>
            <a:r>
              <a:rPr lang="en-US" sz="2000" dirty="0" err="1">
                <a:latin typeface="NikoshBAN" pitchFamily="2" charset="0"/>
                <a:cs typeface="NikoshBAN" pitchFamily="2" charset="0"/>
              </a:rPr>
              <a:t>চাকমাদের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মধ্যে</a:t>
            </a:r>
            <a:r>
              <a:rPr lang="en-US" sz="2000" dirty="0">
                <a:latin typeface="NikoshBAN" pitchFamily="2" charset="0"/>
                <a:cs typeface="NikoshBAN" pitchFamily="2" charset="0"/>
              </a:rPr>
              <a:t> </a:t>
            </a:r>
            <a:r>
              <a:rPr lang="en-US" sz="2000" dirty="0" err="1">
                <a:latin typeface="NikoshBAN" pitchFamily="2" charset="0"/>
                <a:cs typeface="NikoshBAN" pitchFamily="2" charset="0"/>
              </a:rPr>
              <a:t>বেশ</a:t>
            </a:r>
            <a:r>
              <a:rPr lang="en-US" sz="2000" dirty="0">
                <a:latin typeface="NikoshBAN" pitchFamily="2" charset="0"/>
                <a:cs typeface="NikoshBAN" pitchFamily="2" charset="0"/>
              </a:rPr>
              <a:t> </a:t>
            </a:r>
            <a:r>
              <a:rPr lang="en-US" sz="2000" dirty="0" err="1">
                <a:latin typeface="NikoshBAN" pitchFamily="2" charset="0"/>
                <a:cs typeface="NikoshBAN" pitchFamily="2" charset="0"/>
              </a:rPr>
              <a:t>জনপ্রিয়</a:t>
            </a:r>
            <a:r>
              <a:rPr lang="en-US" sz="2000" dirty="0">
                <a:latin typeface="NikoshBAN" pitchFamily="2" charset="0"/>
                <a:cs typeface="NikoshBAN" pitchFamily="2" charset="0"/>
              </a:rPr>
              <a:t> </a:t>
            </a:r>
            <a:r>
              <a:rPr lang="en-US" sz="2000" dirty="0" err="1">
                <a:latin typeface="NikoshBAN" pitchFamily="2" charset="0"/>
                <a:cs typeface="NikoshBAN" pitchFamily="2" charset="0"/>
              </a:rPr>
              <a:t>কি</a:t>
            </a:r>
            <a:r>
              <a:rPr lang="en-US" sz="2000" dirty="0">
                <a:latin typeface="NikoshBAN" pitchFamily="2" charset="0"/>
                <a:cs typeface="NikoshBAN" pitchFamily="2" charset="0"/>
              </a:rPr>
              <a:t>?</a:t>
            </a:r>
          </a:p>
        </p:txBody>
      </p:sp>
      <p:sp>
        <p:nvSpPr>
          <p:cNvPr id="16" name="TextBox 15"/>
          <p:cNvSpPr txBox="1"/>
          <p:nvPr/>
        </p:nvSpPr>
        <p:spPr>
          <a:xfrm>
            <a:off x="457200" y="4520595"/>
            <a:ext cx="647700" cy="400110"/>
          </a:xfrm>
          <a:prstGeom prst="rect">
            <a:avLst/>
          </a:prstGeom>
          <a:noFill/>
        </p:spPr>
        <p:txBody>
          <a:bodyPr wrap="square" rtlCol="0">
            <a:spAutoFit/>
          </a:bodyPr>
          <a:lstStyle/>
          <a:p>
            <a:r>
              <a:rPr lang="en-US" sz="2000" dirty="0" err="1">
                <a:latin typeface="NikoshBAN" pitchFamily="2" charset="0"/>
                <a:cs typeface="NikoshBAN" pitchFamily="2" charset="0"/>
              </a:rPr>
              <a:t>উত্তর</a:t>
            </a:r>
            <a:r>
              <a:rPr lang="en-US" sz="2000" dirty="0">
                <a:latin typeface="NikoshBAN" pitchFamily="2" charset="0"/>
                <a:cs typeface="NikoshBAN" pitchFamily="2" charset="0"/>
              </a:rPr>
              <a:t>:</a:t>
            </a:r>
          </a:p>
        </p:txBody>
      </p:sp>
      <p:sp>
        <p:nvSpPr>
          <p:cNvPr id="17" name="TextBox 16"/>
          <p:cNvSpPr txBox="1"/>
          <p:nvPr/>
        </p:nvSpPr>
        <p:spPr>
          <a:xfrm>
            <a:off x="1013460" y="4493985"/>
            <a:ext cx="1699260" cy="400110"/>
          </a:xfrm>
          <a:prstGeom prst="rect">
            <a:avLst/>
          </a:prstGeom>
          <a:noFill/>
        </p:spPr>
        <p:txBody>
          <a:bodyPr wrap="square" rtlCol="0">
            <a:spAutoFit/>
          </a:bodyPr>
          <a:lstStyle/>
          <a:p>
            <a:r>
              <a:rPr lang="en-US" sz="2000" b="1" dirty="0" err="1">
                <a:solidFill>
                  <a:srgbClr val="00B0F0"/>
                </a:solidFill>
                <a:latin typeface="NikoshBAN" pitchFamily="2" charset="0"/>
                <a:cs typeface="NikoshBAN" pitchFamily="2" charset="0"/>
              </a:rPr>
              <a:t>জুমনাচ</a:t>
            </a:r>
            <a:r>
              <a:rPr lang="en-US" sz="2000" b="1" dirty="0">
                <a:solidFill>
                  <a:srgbClr val="00B0F0"/>
                </a:solidFill>
                <a:latin typeface="NikoshBAN" pitchFamily="2" charset="0"/>
                <a:cs typeface="NikoshBAN" pitchFamily="2" charset="0"/>
              </a:rPr>
              <a:t> ও </a:t>
            </a:r>
            <a:r>
              <a:rPr lang="en-US" sz="2000" b="1" dirty="0" err="1">
                <a:solidFill>
                  <a:srgbClr val="00B0F0"/>
                </a:solidFill>
                <a:latin typeface="NikoshBAN" pitchFamily="2" charset="0"/>
                <a:cs typeface="NikoshBAN" pitchFamily="2" charset="0"/>
              </a:rPr>
              <a:t>বিজুনাচ</a:t>
            </a:r>
            <a:endParaRPr lang="en-US" sz="2000" b="1"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210035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P spid="13" grpId="0"/>
      <p:bldP spid="14"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524000" y="867258"/>
            <a:ext cx="1591163" cy="1828800"/>
          </a:xfrm>
          <a:prstGeom prst="rect">
            <a:avLst/>
          </a:prstGeom>
          <a:ln w="19050">
            <a:solidFill>
              <a:schemeClr val="tx1"/>
            </a:solidFill>
          </a:ln>
        </p:spPr>
      </p:pic>
      <p:sp>
        <p:nvSpPr>
          <p:cNvPr id="3" name="TextBox 2"/>
          <p:cNvSpPr txBox="1"/>
          <p:nvPr/>
        </p:nvSpPr>
        <p:spPr>
          <a:xfrm>
            <a:off x="990600" y="2825663"/>
            <a:ext cx="2743200" cy="1323439"/>
          </a:xfrm>
          <a:prstGeom prst="rect">
            <a:avLst/>
          </a:prstGeom>
          <a:noFill/>
        </p:spPr>
        <p:txBody>
          <a:bodyPr wrap="square" rtlCol="0" anchor="ctr">
            <a:spAutoFit/>
          </a:bodyPr>
          <a:lstStyle/>
          <a:p>
            <a:pPr algn="ctr">
              <a:spcBef>
                <a:spcPct val="0"/>
              </a:spcBef>
            </a:pPr>
            <a:r>
              <a:rPr lang="en-US" altLang="en-US" sz="2000" b="1" dirty="0" err="1">
                <a:latin typeface="NikoshBAN" panose="02000000000000000000" pitchFamily="2" charset="0"/>
                <a:cs typeface="NikoshBAN" panose="02000000000000000000" pitchFamily="2" charset="0"/>
              </a:rPr>
              <a:t>সৈয়দা</a:t>
            </a:r>
            <a:r>
              <a:rPr lang="en-US" altLang="en-US" sz="2000" b="1" dirty="0">
                <a:latin typeface="NikoshBAN" panose="02000000000000000000" pitchFamily="2" charset="0"/>
                <a:cs typeface="NikoshBAN" panose="02000000000000000000" pitchFamily="2" charset="0"/>
              </a:rPr>
              <a:t> </a:t>
            </a:r>
            <a:r>
              <a:rPr lang="en-US" altLang="en-US" sz="2000" b="1" dirty="0" err="1">
                <a:latin typeface="NikoshBAN" panose="02000000000000000000" pitchFamily="2" charset="0"/>
                <a:cs typeface="NikoshBAN" panose="02000000000000000000" pitchFamily="2" charset="0"/>
              </a:rPr>
              <a:t>শাহিনুর</a:t>
            </a:r>
            <a:r>
              <a:rPr lang="en-US" altLang="en-US" sz="2000" b="1" dirty="0">
                <a:latin typeface="NikoshBAN" panose="02000000000000000000" pitchFamily="2" charset="0"/>
                <a:cs typeface="NikoshBAN" panose="02000000000000000000" pitchFamily="2" charset="0"/>
              </a:rPr>
              <a:t> </a:t>
            </a:r>
            <a:r>
              <a:rPr lang="en-US" altLang="en-US" sz="2000" b="1" dirty="0" err="1">
                <a:latin typeface="NikoshBAN" panose="02000000000000000000" pitchFamily="2" charset="0"/>
                <a:cs typeface="NikoshBAN" panose="02000000000000000000" pitchFamily="2" charset="0"/>
              </a:rPr>
              <a:t>পারভীন</a:t>
            </a:r>
            <a:r>
              <a:rPr lang="en-US" altLang="en-US" sz="2000" b="1" dirty="0">
                <a:latin typeface="NikoshBAN" panose="02000000000000000000" pitchFamily="2" charset="0"/>
                <a:cs typeface="NikoshBAN" panose="02000000000000000000" pitchFamily="2" charset="0"/>
              </a:rPr>
              <a:t>            </a:t>
            </a:r>
          </a:p>
          <a:p>
            <a:pPr algn="ctr">
              <a:spcBef>
                <a:spcPct val="0"/>
              </a:spcBef>
            </a:pPr>
            <a:r>
              <a:rPr lang="en-US" altLang="en-US" sz="2000" dirty="0" err="1">
                <a:latin typeface="NikoshBAN" panose="02000000000000000000" pitchFamily="2" charset="0"/>
                <a:cs typeface="NikoshBAN" panose="02000000000000000000" pitchFamily="2" charset="0"/>
              </a:rPr>
              <a:t>সিনিয়র</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শিক্ষ</a:t>
            </a:r>
            <a:r>
              <a:rPr lang="bn-IN" altLang="en-US" sz="2000" dirty="0">
                <a:latin typeface="NikoshBAN" panose="02000000000000000000" pitchFamily="2" charset="0"/>
                <a:cs typeface="NikoshBAN" panose="02000000000000000000" pitchFamily="2" charset="0"/>
              </a:rPr>
              <a:t>ক</a:t>
            </a:r>
          </a:p>
          <a:p>
            <a:pPr algn="ctr">
              <a:spcBef>
                <a:spcPct val="0"/>
              </a:spcBef>
            </a:pPr>
            <a:r>
              <a:rPr lang="en-US" altLang="en-US" sz="2000" dirty="0" err="1">
                <a:latin typeface="NikoshBAN" panose="02000000000000000000" pitchFamily="2" charset="0"/>
                <a:cs typeface="NikoshBAN" panose="02000000000000000000" pitchFamily="2" charset="0"/>
              </a:rPr>
              <a:t>হাসনে</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হেনা</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বালিকা</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উচ্চ</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বিদ্যালয়</a:t>
            </a:r>
            <a:endParaRPr lang="en-US" altLang="en-US" sz="2000" dirty="0">
              <a:latin typeface="NikoshBAN" panose="02000000000000000000" pitchFamily="2" charset="0"/>
              <a:cs typeface="NikoshBAN" panose="02000000000000000000" pitchFamily="2" charset="0"/>
            </a:endParaRPr>
          </a:p>
          <a:p>
            <a:pPr algn="ctr">
              <a:spcBef>
                <a:spcPct val="0"/>
              </a:spcBef>
            </a:pPr>
            <a:r>
              <a:rPr lang="en-US" altLang="en-US" sz="2000" dirty="0" err="1">
                <a:latin typeface="NikoshBAN" panose="02000000000000000000" pitchFamily="2" charset="0"/>
                <a:cs typeface="NikoshBAN" panose="02000000000000000000" pitchFamily="2" charset="0"/>
              </a:rPr>
              <a:t>বাকলিয়া</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চট্টগ্রাম</a:t>
            </a:r>
            <a:endParaRPr lang="en-US" altLang="en-US" sz="2000" dirty="0">
              <a:latin typeface="NikoshBAN" panose="02000000000000000000" pitchFamily="2" charset="0"/>
              <a:cs typeface="NikoshBAN" panose="02000000000000000000" pitchFamily="2" charset="0"/>
            </a:endParaRPr>
          </a:p>
        </p:txBody>
      </p:sp>
      <p:grpSp>
        <p:nvGrpSpPr>
          <p:cNvPr id="12" name="Group 11"/>
          <p:cNvGrpSpPr/>
          <p:nvPr/>
        </p:nvGrpSpPr>
        <p:grpSpPr>
          <a:xfrm>
            <a:off x="4590769" y="744551"/>
            <a:ext cx="297724" cy="2690061"/>
            <a:chOff x="4585665" y="1583019"/>
            <a:chExt cx="297724" cy="2690061"/>
          </a:xfrm>
        </p:grpSpPr>
        <p:cxnSp>
          <p:nvCxnSpPr>
            <p:cNvPr id="7" name="Straight Arrow Connector 6"/>
            <p:cNvCxnSpPr/>
            <p:nvPr/>
          </p:nvCxnSpPr>
          <p:spPr>
            <a:xfrm flipH="1">
              <a:off x="4585665" y="1583019"/>
              <a:ext cx="76200" cy="269006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4691203" y="1885950"/>
              <a:ext cx="45605" cy="193207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4841216" y="1635788"/>
              <a:ext cx="42173" cy="263519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3" name="TextBox 8">
            <a:extLst>
              <a:ext uri="{FF2B5EF4-FFF2-40B4-BE49-F238E27FC236}">
                <a16:creationId xmlns:a16="http://schemas.microsoft.com/office/drawing/2014/main" id="{2BE95AF8-7AA9-4BE6-A5EF-3BAF069E1D11}"/>
              </a:ext>
            </a:extLst>
          </p:cNvPr>
          <p:cNvSpPr txBox="1"/>
          <p:nvPr/>
        </p:nvSpPr>
        <p:spPr>
          <a:xfrm>
            <a:off x="5943600" y="2696058"/>
            <a:ext cx="2438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en-US" sz="2400" dirty="0" err="1">
                <a:latin typeface="NikoshBAN" panose="02000000000000000000" pitchFamily="2" charset="0"/>
                <a:cs typeface="NikoshBAN" panose="02000000000000000000" pitchFamily="2" charset="0"/>
              </a:rPr>
              <a:t>বাংলাদেশ</a:t>
            </a:r>
            <a:r>
              <a:rPr lang="en-US" altLang="en-US" sz="2400" dirty="0">
                <a:latin typeface="NikoshBAN" panose="02000000000000000000" pitchFamily="2" charset="0"/>
                <a:cs typeface="NikoshBAN" panose="02000000000000000000" pitchFamily="2" charset="0"/>
              </a:rPr>
              <a:t> ও </a:t>
            </a:r>
            <a:r>
              <a:rPr lang="en-US" altLang="en-US" sz="2400" dirty="0" err="1">
                <a:latin typeface="NikoshBAN" panose="02000000000000000000" pitchFamily="2" charset="0"/>
                <a:cs typeface="NikoshBAN" panose="02000000000000000000" pitchFamily="2" charset="0"/>
              </a:rPr>
              <a:t>বি</a:t>
            </a:r>
            <a:r>
              <a:rPr lang="bn-BD" altLang="en-US" sz="2400" dirty="0">
                <a:latin typeface="NikoshBAN" panose="02000000000000000000" pitchFamily="2" charset="0"/>
                <a:cs typeface="NikoshBAN" panose="02000000000000000000" pitchFamily="2" charset="0"/>
              </a:rPr>
              <a:t>শ্বপরিচয়</a:t>
            </a:r>
          </a:p>
          <a:p>
            <a:pPr algn="ctr">
              <a:spcBef>
                <a:spcPct val="0"/>
              </a:spcBef>
            </a:pPr>
            <a:r>
              <a:rPr lang="bn-BD" altLang="en-US" sz="2400" dirty="0">
                <a:latin typeface="NikoshBAN" panose="02000000000000000000" pitchFamily="2" charset="0"/>
                <a:cs typeface="NikoshBAN" panose="02000000000000000000" pitchFamily="2" charset="0"/>
              </a:rPr>
              <a:t>অষ্টম </a:t>
            </a:r>
            <a:r>
              <a:rPr lang="bn-IN" altLang="en-US" sz="2400" dirty="0">
                <a:latin typeface="NikoshBAN" panose="02000000000000000000" pitchFamily="2" charset="0"/>
                <a:cs typeface="NikoshBAN" panose="02000000000000000000" pitchFamily="2" charset="0"/>
              </a:rPr>
              <a:t>শ্রেণী </a:t>
            </a:r>
          </a:p>
        </p:txBody>
      </p:sp>
      <p:pic>
        <p:nvPicPr>
          <p:cNvPr id="5" name="Picture 4">
            <a:extLst>
              <a:ext uri="{FF2B5EF4-FFF2-40B4-BE49-F238E27FC236}">
                <a16:creationId xmlns:a16="http://schemas.microsoft.com/office/drawing/2014/main" id="{A3071233-88D0-4B3B-8C2C-C910731717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719" y="797320"/>
            <a:ext cx="1586102" cy="1828800"/>
          </a:xfrm>
          <a:prstGeom prst="rect">
            <a:avLst/>
          </a:prstGeom>
          <a:ln w="12700">
            <a:solidFill>
              <a:schemeClr val="tx1"/>
            </a:solidFill>
          </a:ln>
        </p:spPr>
      </p:pic>
    </p:spTree>
    <p:extLst>
      <p:ext uri="{BB962C8B-B14F-4D97-AF65-F5344CB8AC3E}">
        <p14:creationId xmlns:p14="http://schemas.microsoft.com/office/powerpoint/2010/main" val="3254725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209549"/>
            <a:ext cx="1371600" cy="461665"/>
          </a:xfrm>
          <a:prstGeom prst="rect">
            <a:avLst/>
          </a:prstGeom>
          <a:solidFill>
            <a:schemeClr val="tx2">
              <a:lumMod val="60000"/>
              <a:lumOff val="40000"/>
            </a:schemeClr>
          </a:solidFill>
          <a:ln w="19050">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bn-BD" sz="2400" dirty="0">
                <a:latin typeface="NikoshBAN" pitchFamily="2" charset="0"/>
                <a:cs typeface="NikoshBAN" pitchFamily="2" charset="0"/>
              </a:rPr>
              <a:t>বাড়ির কাজ</a:t>
            </a:r>
            <a:endParaRPr lang="en-US" sz="24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520" y="737562"/>
            <a:ext cx="6664960" cy="3749040"/>
          </a:xfrm>
          <a:prstGeom prst="rect">
            <a:avLst/>
          </a:prstGeom>
          <a:ln w="19050">
            <a:solidFill>
              <a:schemeClr val="tx1"/>
            </a:solidFill>
          </a:ln>
        </p:spPr>
      </p:pic>
      <p:sp>
        <p:nvSpPr>
          <p:cNvPr id="4" name="TextBox 3"/>
          <p:cNvSpPr txBox="1"/>
          <p:nvPr/>
        </p:nvSpPr>
        <p:spPr>
          <a:xfrm>
            <a:off x="1600200" y="4552950"/>
            <a:ext cx="6172200" cy="461665"/>
          </a:xfrm>
          <a:prstGeom prst="rect">
            <a:avLst/>
          </a:prstGeom>
          <a:noFill/>
        </p:spPr>
        <p:txBody>
          <a:bodyPr wrap="square" rtlCol="0">
            <a:spAutoFit/>
          </a:bodyPr>
          <a:lstStyle/>
          <a:p>
            <a:r>
              <a:rPr lang="bn-BD" sz="2400" dirty="0">
                <a:latin typeface="NikoshBAN" pitchFamily="2" charset="0"/>
                <a:cs typeface="NikoshBAN" pitchFamily="2" charset="0"/>
              </a:rPr>
              <a:t>বাংলাদেশের ক্ষুদ্র নৃগোষ্ঠী চাকমা সম্পর্কে একটি অনুচ্ছেদ লিখবে।</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8736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855" b="8415"/>
          <a:stretch/>
        </p:blipFill>
        <p:spPr>
          <a:xfrm>
            <a:off x="152400" y="209550"/>
            <a:ext cx="8774680" cy="4663440"/>
          </a:xfrm>
          <a:prstGeom prst="rect">
            <a:avLst/>
          </a:prstGeom>
          <a:ln w="19050">
            <a:solidFill>
              <a:schemeClr val="tx1"/>
            </a:solidFill>
          </a:ln>
        </p:spPr>
      </p:pic>
      <p:sp>
        <p:nvSpPr>
          <p:cNvPr id="3" name="TextBox 2"/>
          <p:cNvSpPr txBox="1"/>
          <p:nvPr/>
        </p:nvSpPr>
        <p:spPr>
          <a:xfrm>
            <a:off x="3771900" y="292953"/>
            <a:ext cx="1600200"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gn="ctr"/>
            <a:r>
              <a:rPr lang="bn-BD" sz="4800" dirty="0">
                <a:latin typeface="NikoshBAN" pitchFamily="2" charset="0"/>
                <a:cs typeface="NikoshBAN" pitchFamily="2" charset="0"/>
              </a:rPr>
              <a:t>ধন্যবাদ</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177584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0" y="514349"/>
            <a:ext cx="2057400" cy="461665"/>
          </a:xfrm>
          <a:prstGeom prst="rect">
            <a:avLst/>
          </a:prstGeom>
          <a:solidFill>
            <a:schemeClr val="accent6">
              <a:lumMod val="20000"/>
              <a:lumOff val="80000"/>
            </a:schemeClr>
          </a:solidFill>
          <a:ln w="19050">
            <a:solidFill>
              <a:schemeClr val="tx1"/>
            </a:solidFill>
          </a:ln>
        </p:spPr>
        <p:txBody>
          <a:bodyPr wrap="square" rtlCol="0">
            <a:spAutoFit/>
          </a:bodyPr>
          <a:lstStyle/>
          <a:p>
            <a:r>
              <a:rPr lang="bn-BD" sz="2400" dirty="0">
                <a:latin typeface="NikoshBAN" pitchFamily="2" charset="0"/>
                <a:cs typeface="NikoshBAN" pitchFamily="2" charset="0"/>
              </a:rPr>
              <a:t>এসো কিছু ছবি দেখি</a:t>
            </a:r>
            <a:endParaRPr lang="en-US" sz="2400" dirty="0">
              <a:latin typeface="NikoshBAN" pitchFamily="2" charset="0"/>
              <a:cs typeface="NikoshBAN" pitchFamily="2" charset="0"/>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6156960" y="1276350"/>
            <a:ext cx="2743200" cy="2743200"/>
          </a:xfrm>
          <a:prstGeom prst="rect">
            <a:avLst/>
          </a:prstGeom>
          <a:ln w="28575">
            <a:solidFill>
              <a:schemeClr val="tx1"/>
            </a:solidFill>
          </a:ln>
        </p:spPr>
      </p:pic>
      <p:sp>
        <p:nvSpPr>
          <p:cNvPr id="8" name="TextBox 7"/>
          <p:cNvSpPr txBox="1"/>
          <p:nvPr/>
        </p:nvSpPr>
        <p:spPr>
          <a:xfrm>
            <a:off x="3429000" y="4229040"/>
            <a:ext cx="2286000" cy="400110"/>
          </a:xfrm>
          <a:prstGeom prst="rect">
            <a:avLst/>
          </a:prstGeom>
          <a:noFill/>
          <a:ln w="19050">
            <a:solidFill>
              <a:schemeClr val="tx1"/>
            </a:solidFill>
          </a:ln>
        </p:spPr>
        <p:txBody>
          <a:bodyPr wrap="square" rtlCol="0">
            <a:spAutoFit/>
          </a:bodyPr>
          <a:lstStyle/>
          <a:p>
            <a:r>
              <a:rPr lang="bn-BD" sz="2000" dirty="0">
                <a:latin typeface="NikoshBAN" pitchFamily="2" charset="0"/>
                <a:cs typeface="NikoshBAN" pitchFamily="2" charset="0"/>
              </a:rPr>
              <a:t>ছবিতে কি দেখতে পাচ্ছো?</a:t>
            </a:r>
            <a:endParaRPr lang="en-US" sz="2000" dirty="0">
              <a:latin typeface="NikoshBAN" pitchFamily="2" charset="0"/>
              <a:cs typeface="NikoshBAN" pitchFamily="2" charset="0"/>
            </a:endParaRPr>
          </a:p>
        </p:txBody>
      </p:sp>
      <p:sp>
        <p:nvSpPr>
          <p:cNvPr id="9" name="TextBox 8"/>
          <p:cNvSpPr txBox="1"/>
          <p:nvPr/>
        </p:nvSpPr>
        <p:spPr>
          <a:xfrm>
            <a:off x="3429000" y="4229040"/>
            <a:ext cx="2286000" cy="400110"/>
          </a:xfrm>
          <a:prstGeom prst="rect">
            <a:avLst/>
          </a:prstGeom>
          <a:solidFill>
            <a:schemeClr val="accent2">
              <a:lumMod val="20000"/>
              <a:lumOff val="80000"/>
            </a:schemeClr>
          </a:solidFill>
          <a:ln w="19050">
            <a:solidFill>
              <a:schemeClr val="tx1"/>
            </a:solidFill>
          </a:ln>
          <a:effectLst/>
        </p:spPr>
        <p:txBody>
          <a:bodyPr wrap="square" rtlCol="0">
            <a:spAutoFit/>
          </a:bodyPr>
          <a:lstStyle/>
          <a:p>
            <a:r>
              <a:rPr lang="bn-BD" sz="2000" b="1" dirty="0">
                <a:solidFill>
                  <a:schemeClr val="accent2">
                    <a:lumMod val="75000"/>
                  </a:schemeClr>
                </a:solidFill>
                <a:latin typeface="NikoshBAN" pitchFamily="2" charset="0"/>
                <a:cs typeface="NikoshBAN" pitchFamily="2" charset="0"/>
              </a:rPr>
              <a:t>বাংলাদেশের ক্ষুদ্র </a:t>
            </a:r>
            <a:r>
              <a:rPr lang="bn-BD" sz="2000" b="1" dirty="0">
                <a:solidFill>
                  <a:schemeClr val="accent2"/>
                </a:solidFill>
                <a:latin typeface="NikoshBAN" panose="02000000000000000000" pitchFamily="2" charset="0"/>
                <a:cs typeface="NikoshBAN" panose="02000000000000000000" pitchFamily="2" charset="0"/>
              </a:rPr>
              <a:t>নৃগোষ্ঠী </a:t>
            </a:r>
            <a:endParaRPr lang="en-US" sz="2000" b="1" dirty="0">
              <a:solidFill>
                <a:schemeClr val="accent2"/>
              </a:solidFill>
              <a:latin typeface="NikoshBAN" pitchFamily="2" charset="0"/>
              <a:cs typeface="NikoshBAN" pitchFamily="2"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rot="60000">
            <a:off x="252330" y="1252635"/>
            <a:ext cx="2741561" cy="2743200"/>
          </a:xfrm>
          <a:prstGeom prst="rect">
            <a:avLst/>
          </a:prstGeom>
          <a:ln w="28575">
            <a:solidFill>
              <a:schemeClr val="tx1"/>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1276350"/>
            <a:ext cx="2743200" cy="2743200"/>
          </a:xfrm>
          <a:prstGeom prst="rect">
            <a:avLst/>
          </a:prstGeom>
          <a:ln w="28575">
            <a:solidFill>
              <a:schemeClr val="tx1"/>
            </a:solidFill>
          </a:ln>
        </p:spPr>
      </p:pic>
    </p:spTree>
    <p:extLst>
      <p:ext uri="{BB962C8B-B14F-4D97-AF65-F5344CB8AC3E}">
        <p14:creationId xmlns:p14="http://schemas.microsoft.com/office/powerpoint/2010/main" val="111122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1" nodeType="clickEffect">
                                  <p:stCondLst>
                                    <p:cond delay="0"/>
                                  </p:stCondLst>
                                  <p:childTnLst>
                                    <p:anim calcmode="lin" valueType="num">
                                      <p:cBhvr>
                                        <p:cTn id="34" dur="500"/>
                                        <p:tgtEl>
                                          <p:spTgt spid="8"/>
                                        </p:tgtEl>
                                        <p:attrNameLst>
                                          <p:attrName>ppt_w</p:attrName>
                                        </p:attrNameLst>
                                      </p:cBhvr>
                                      <p:tavLst>
                                        <p:tav tm="0">
                                          <p:val>
                                            <p:strVal val="ppt_w"/>
                                          </p:val>
                                        </p:tav>
                                        <p:tav tm="100000">
                                          <p:val>
                                            <p:fltVal val="0"/>
                                          </p:val>
                                        </p:tav>
                                      </p:tavLst>
                                    </p:anim>
                                    <p:anim calcmode="lin" valueType="num">
                                      <p:cBhvr>
                                        <p:cTn id="35" dur="500"/>
                                        <p:tgtEl>
                                          <p:spTgt spid="8"/>
                                        </p:tgtEl>
                                        <p:attrNameLst>
                                          <p:attrName>ppt_h</p:attrName>
                                        </p:attrNameLst>
                                      </p:cBhvr>
                                      <p:tavLst>
                                        <p:tav tm="0">
                                          <p:val>
                                            <p:strVal val="ppt_h"/>
                                          </p:val>
                                        </p:tav>
                                        <p:tav tm="100000">
                                          <p:val>
                                            <p:fltVal val="0"/>
                                          </p:val>
                                        </p:tav>
                                      </p:tavLst>
                                    </p:anim>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4900" y="438150"/>
            <a:ext cx="7239000" cy="4154984"/>
          </a:xfrm>
          <a:prstGeom prst="rect">
            <a:avLst/>
          </a:prstGeom>
          <a:noFill/>
        </p:spPr>
        <p:txBody>
          <a:bodyPr wrap="square" rtlCol="0">
            <a:spAutoFit/>
          </a:bodyPr>
          <a:lstStyle/>
          <a:p>
            <a:r>
              <a:rPr lang="bn-BD" sz="6600" b="1" dirty="0">
                <a:latin typeface="NikoshBAN" pitchFamily="2" charset="0"/>
                <a:cs typeface="NikoshBAN" pitchFamily="2" charset="0"/>
              </a:rPr>
              <a:t>বাংলাদেশের</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বিভিন্ন</a:t>
            </a:r>
            <a:r>
              <a:rPr lang="en-US" sz="6600" b="1" dirty="0">
                <a:latin typeface="NikoshBAN" pitchFamily="2" charset="0"/>
                <a:cs typeface="NikoshBAN" pitchFamily="2" charset="0"/>
              </a:rPr>
              <a:t> ন</a:t>
            </a:r>
            <a:r>
              <a:rPr lang="bn-BD" sz="6600" b="1" dirty="0">
                <a:latin typeface="NikoshBAN" pitchFamily="2" charset="0"/>
                <a:cs typeface="NikoshBAN" pitchFamily="2" charset="0"/>
              </a:rPr>
              <a:t>ৃগোষ্ঠি</a:t>
            </a:r>
          </a:p>
          <a:p>
            <a:pPr algn="ctr"/>
            <a:r>
              <a:rPr lang="bn-BD" sz="6600" b="1" dirty="0">
                <a:latin typeface="NikoshBAN" pitchFamily="2" charset="0"/>
                <a:cs typeface="NikoshBAN" pitchFamily="2" charset="0"/>
              </a:rPr>
              <a:t>   পৃষ্ঠা- ১১৪-১১৬</a:t>
            </a:r>
          </a:p>
          <a:p>
            <a:pPr algn="ctr"/>
            <a:r>
              <a:rPr lang="bn-BD" sz="6600" b="1" dirty="0">
                <a:latin typeface="NikoshBAN" pitchFamily="2" charset="0"/>
                <a:cs typeface="NikoshBAN" pitchFamily="2" charset="0"/>
              </a:rPr>
              <a:t>পাঠ-১,২                                                                                                                                                     পর্ব- ০১</a:t>
            </a:r>
            <a:endParaRPr lang="en-US" sz="6600" b="1" dirty="0">
              <a:latin typeface="NikoshBAN" pitchFamily="2" charset="0"/>
              <a:cs typeface="NikoshBAN" pitchFamily="2" charset="0"/>
            </a:endParaRPr>
          </a:p>
        </p:txBody>
      </p:sp>
    </p:spTree>
    <p:extLst>
      <p:ext uri="{BB962C8B-B14F-4D97-AF65-F5344CB8AC3E}">
        <p14:creationId xmlns:p14="http://schemas.microsoft.com/office/powerpoint/2010/main" val="418824792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71550"/>
            <a:ext cx="2971800" cy="523220"/>
          </a:xfrm>
          <a:prstGeom prst="rect">
            <a:avLst/>
          </a:prstGeom>
          <a:solidFill>
            <a:schemeClr val="accent6">
              <a:lumMod val="20000"/>
              <a:lumOff val="80000"/>
            </a:schemeClr>
          </a:solidFill>
          <a:ln w="19050">
            <a:solidFill>
              <a:schemeClr val="tx1"/>
            </a:solidFill>
          </a:ln>
        </p:spPr>
        <p:txBody>
          <a:bodyPr wrap="square" rtlCol="0">
            <a:spAutoFit/>
          </a:bodyPr>
          <a:lstStyle/>
          <a:p>
            <a:r>
              <a:rPr lang="bn-BD" sz="2800" dirty="0">
                <a:latin typeface="NikoshBAN" pitchFamily="2" charset="0"/>
                <a:cs typeface="NikoshBAN" pitchFamily="2" charset="0"/>
              </a:rPr>
              <a:t>এই পাঠ থেকে শিক্ষার্থীরা-</a:t>
            </a:r>
            <a:endParaRPr lang="en-US" sz="2800" dirty="0">
              <a:latin typeface="NikoshBAN" pitchFamily="2" charset="0"/>
              <a:cs typeface="NikoshBAN" pitchFamily="2" charset="0"/>
            </a:endParaRPr>
          </a:p>
        </p:txBody>
      </p:sp>
      <p:sp>
        <p:nvSpPr>
          <p:cNvPr id="3" name="TextBox 2"/>
          <p:cNvSpPr txBox="1"/>
          <p:nvPr/>
        </p:nvSpPr>
        <p:spPr>
          <a:xfrm>
            <a:off x="457200" y="1657350"/>
            <a:ext cx="8229600" cy="2308324"/>
          </a:xfrm>
          <a:prstGeom prst="rect">
            <a:avLst/>
          </a:prstGeom>
          <a:noFill/>
          <a:ln w="12700">
            <a:solidFill>
              <a:srgbClr val="C00000"/>
            </a:solidFill>
          </a:ln>
        </p:spPr>
        <p:txBody>
          <a:bodyPr wrap="square" rtlCol="0">
            <a:spAutoFit/>
          </a:bodyPr>
          <a:lstStyle/>
          <a:p>
            <a:r>
              <a:rPr lang="bn-BD" sz="2400" dirty="0">
                <a:latin typeface="NikoshBAN" pitchFamily="2" charset="0"/>
                <a:cs typeface="NikoshBAN" pitchFamily="2" charset="0"/>
              </a:rPr>
              <a:t>১।</a:t>
            </a:r>
            <a:r>
              <a:rPr lang="bn-BD" sz="2400" b="1" dirty="0">
                <a:solidFill>
                  <a:srgbClr val="00B0F0"/>
                </a:solidFill>
                <a:latin typeface="NikoshBAN" pitchFamily="2" charset="0"/>
                <a:cs typeface="NikoshBAN" pitchFamily="2" charset="0"/>
              </a:rPr>
              <a:t>বাংলাদেশের চাকমা, মারমা, সাওতাল, রাখাইন নৃগোষ্ঠীর ভৌগলিক অবস্থান </a:t>
            </a:r>
            <a:r>
              <a:rPr lang="bn-BD" sz="2400" dirty="0">
                <a:latin typeface="NikoshBAN" pitchFamily="2" charset="0"/>
                <a:cs typeface="NikoshBAN" pitchFamily="2" charset="0"/>
              </a:rPr>
              <a:t>সম্পর্কে বলতে পারবে;</a:t>
            </a:r>
          </a:p>
          <a:p>
            <a:r>
              <a:rPr lang="bn-BD" sz="2400" dirty="0">
                <a:latin typeface="NikoshBAN" pitchFamily="2" charset="0"/>
                <a:cs typeface="NikoshBAN" pitchFamily="2" charset="0"/>
              </a:rPr>
              <a:t>২।</a:t>
            </a:r>
            <a:r>
              <a:rPr lang="bn-BD" sz="2400" b="1" dirty="0">
                <a:solidFill>
                  <a:srgbClr val="00B0F0"/>
                </a:solidFill>
                <a:latin typeface="NikoshBAN" pitchFamily="2" charset="0"/>
                <a:cs typeface="NikoshBAN" pitchFamily="2" charset="0"/>
              </a:rPr>
              <a:t>বাংলাদেশে চাকমা নৃগোষ্ঠীর সামাজিক, অর্থনৈতিক, ধর্মীয় ও সাংস্কৃতিক জীবনধারা </a:t>
            </a:r>
            <a:r>
              <a:rPr lang="bn-BD" sz="2400" dirty="0">
                <a:latin typeface="NikoshBAN" pitchFamily="2" charset="0"/>
                <a:cs typeface="NikoshBAN" pitchFamily="2" charset="0"/>
              </a:rPr>
              <a:t>সম্পর্কে ব্যাখ্যা করতে পারবে;</a:t>
            </a:r>
          </a:p>
          <a:p>
            <a:r>
              <a:rPr lang="bn-BD" sz="2400" dirty="0">
                <a:latin typeface="NikoshBAN" pitchFamily="2" charset="0"/>
                <a:cs typeface="NikoshBAN" pitchFamily="2" charset="0"/>
              </a:rPr>
              <a:t>৩।</a:t>
            </a:r>
            <a:r>
              <a:rPr lang="bn-BD" sz="2400" b="1" dirty="0">
                <a:solidFill>
                  <a:srgbClr val="00B0F0"/>
                </a:solidFill>
                <a:latin typeface="NikoshBAN" pitchFamily="2" charset="0"/>
                <a:cs typeface="NikoshBAN" pitchFamily="2" charset="0"/>
              </a:rPr>
              <a:t>বাংলাদেশের চাকমা নৃ</a:t>
            </a:r>
            <a:r>
              <a:rPr lang="en-US" sz="2400" b="1" dirty="0" err="1">
                <a:solidFill>
                  <a:srgbClr val="00B0F0"/>
                </a:solidFill>
                <a:latin typeface="NikoshBAN" pitchFamily="2" charset="0"/>
                <a:cs typeface="NikoshBAN" pitchFamily="2" charset="0"/>
              </a:rPr>
              <a:t>গোষ্ঠী</a:t>
            </a:r>
            <a:r>
              <a:rPr lang="bn-BD" sz="2400" b="1" dirty="0">
                <a:solidFill>
                  <a:srgbClr val="00B0F0"/>
                </a:solidFill>
                <a:latin typeface="NikoshBAN" pitchFamily="2" charset="0"/>
                <a:cs typeface="NikoshBAN" pitchFamily="2" charset="0"/>
              </a:rPr>
              <a:t> ও বাঙালি জাতিগোষ্ঠীর মধ্যে সংস্কৃতির সংমিশ্রণ </a:t>
            </a:r>
            <a:r>
              <a:rPr lang="bn-BD" sz="2400" dirty="0">
                <a:latin typeface="NikoshBAN" pitchFamily="2" charset="0"/>
                <a:cs typeface="NikoshBAN" pitchFamily="2" charset="0"/>
              </a:rPr>
              <a:t>ব্যাখা করতে পারবে।</a:t>
            </a:r>
            <a:r>
              <a:rPr lang="en-US" sz="2400" dirty="0">
                <a:latin typeface="NikoshBAN" pitchFamily="2" charset="0"/>
                <a:cs typeface="NikoshBAN" pitchFamily="2" charset="0"/>
              </a:rPr>
              <a:t> </a:t>
            </a:r>
          </a:p>
        </p:txBody>
      </p:sp>
      <p:sp>
        <p:nvSpPr>
          <p:cNvPr id="4" name="TextBox 3"/>
          <p:cNvSpPr txBox="1"/>
          <p:nvPr/>
        </p:nvSpPr>
        <p:spPr>
          <a:xfrm>
            <a:off x="3962400" y="209550"/>
            <a:ext cx="1219200" cy="523220"/>
          </a:xfrm>
          <a:prstGeom prst="rect">
            <a:avLst/>
          </a:prstGeom>
          <a:solidFill>
            <a:schemeClr val="accent2">
              <a:lumMod val="40000"/>
              <a:lumOff val="60000"/>
            </a:schemeClr>
          </a:solidFill>
        </p:spPr>
        <p:txBody>
          <a:bodyPr wrap="square" rtlCol="0">
            <a:spAutoFit/>
          </a:bodyPr>
          <a:lstStyle/>
          <a:p>
            <a:pPr algn="r"/>
            <a:r>
              <a:rPr lang="en-US" sz="2800" b="1" dirty="0" err="1">
                <a:latin typeface="NikoshBAN" pitchFamily="2" charset="0"/>
                <a:cs typeface="NikoshBAN" pitchFamily="2" charset="0"/>
              </a:rPr>
              <a:t>শিখনফল</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55886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754020"/>
            <a:ext cx="4333446" cy="2377440"/>
          </a:xfrm>
          <a:prstGeom prst="rect">
            <a:avLst/>
          </a:prstGeom>
          <a:ln w="19050">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477" t="28788" r="14925" b="2356"/>
          <a:stretch/>
        </p:blipFill>
        <p:spPr>
          <a:xfrm>
            <a:off x="228600" y="553474"/>
            <a:ext cx="4333446" cy="2377440"/>
          </a:xfrm>
          <a:prstGeom prst="rect">
            <a:avLst/>
          </a:prstGeom>
          <a:ln w="19050">
            <a:solidFill>
              <a:schemeClr val="tx1"/>
            </a:solidFill>
          </a:ln>
        </p:spPr>
      </p:pic>
      <p:sp>
        <p:nvSpPr>
          <p:cNvPr id="11" name="TextBox 10"/>
          <p:cNvSpPr txBox="1"/>
          <p:nvPr/>
        </p:nvSpPr>
        <p:spPr>
          <a:xfrm>
            <a:off x="1676400" y="3024485"/>
            <a:ext cx="1143000" cy="461665"/>
          </a:xfrm>
          <a:prstGeom prst="rect">
            <a:avLst/>
          </a:prstGeom>
          <a:noFill/>
          <a:ln w="19050">
            <a:solidFill>
              <a:schemeClr val="accent6">
                <a:lumMod val="50000"/>
              </a:schemeClr>
            </a:solidFill>
          </a:ln>
        </p:spPr>
        <p:txBody>
          <a:bodyPr wrap="square" rtlCol="0">
            <a:spAutoFit/>
          </a:bodyPr>
          <a:lstStyle/>
          <a:p>
            <a:pPr algn="r"/>
            <a:r>
              <a:rPr lang="bn-BD" sz="2400" dirty="0">
                <a:latin typeface="NikoshBAN" pitchFamily="2" charset="0"/>
                <a:cs typeface="NikoshBAN" pitchFamily="2" charset="0"/>
              </a:rPr>
              <a:t>সরব পাঠ</a:t>
            </a:r>
            <a:endParaRPr lang="en-US" sz="2400" dirty="0">
              <a:latin typeface="NikoshBAN" pitchFamily="2" charset="0"/>
              <a:cs typeface="NikoshBAN" pitchFamily="2" charset="0"/>
            </a:endParaRPr>
          </a:p>
        </p:txBody>
      </p:sp>
      <p:sp>
        <p:nvSpPr>
          <p:cNvPr id="12" name="TextBox 11"/>
          <p:cNvSpPr txBox="1"/>
          <p:nvPr/>
        </p:nvSpPr>
        <p:spPr>
          <a:xfrm>
            <a:off x="6089776" y="4248150"/>
            <a:ext cx="1149224" cy="461665"/>
          </a:xfrm>
          <a:prstGeom prst="rect">
            <a:avLst/>
          </a:prstGeom>
          <a:noFill/>
          <a:ln w="19050">
            <a:solidFill>
              <a:schemeClr val="accent6">
                <a:lumMod val="50000"/>
              </a:schemeClr>
            </a:solidFill>
          </a:ln>
        </p:spPr>
        <p:txBody>
          <a:bodyPr wrap="square" rtlCol="0">
            <a:spAutoFit/>
          </a:bodyPr>
          <a:lstStyle/>
          <a:p>
            <a:r>
              <a:rPr lang="bn-BD" sz="2400" dirty="0">
                <a:latin typeface="NikoshBAN" pitchFamily="2" charset="0"/>
                <a:cs typeface="NikoshBAN" pitchFamily="2" charset="0"/>
              </a:rPr>
              <a:t>নীরব পাঠ</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81932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004EDC-F2AC-43EB-9D05-33C4E47604D9}"/>
              </a:ext>
            </a:extLst>
          </p:cNvPr>
          <p:cNvSpPr txBox="1"/>
          <p:nvPr/>
        </p:nvSpPr>
        <p:spPr>
          <a:xfrm>
            <a:off x="190500" y="971550"/>
            <a:ext cx="8763000" cy="3477875"/>
          </a:xfrm>
          <a:prstGeom prst="rect">
            <a:avLst/>
          </a:prstGeom>
          <a:noFill/>
          <a:ln w="19050">
            <a:solidFill>
              <a:schemeClr val="accent2"/>
            </a:solidFill>
          </a:ln>
        </p:spPr>
        <p:txBody>
          <a:bodyPr wrap="square" rtlCol="0">
            <a:spAutoFit/>
          </a:bodyPr>
          <a:lstStyle/>
          <a:p>
            <a:pPr algn="just"/>
            <a:r>
              <a:rPr lang="en-US" sz="2000" dirty="0" err="1">
                <a:latin typeface="NikoshBAN" panose="02000000000000000000" pitchFamily="2" charset="0"/>
                <a:cs typeface="NikoshBAN" panose="02000000000000000000" pitchFamily="2" charset="0"/>
              </a:rPr>
              <a:t>বাংলাদেশের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ক্ষুদ্র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নৃগোষ্ঠীর</a:t>
            </a:r>
            <a:r>
              <a:rPr lang="bn-BD" sz="2000" dirty="0">
                <a:latin typeface="NikoshBAN" panose="02000000000000000000" pitchFamily="2" charset="0"/>
                <a:cs typeface="NikoshBAN" panose="02000000000000000000" pitchFamily="2" charset="0"/>
              </a:rPr>
              <a:t> প্রধান একটি অংশ বাস করে এদেশের দক্ষিণ-পুর্বাংশেঃরাঙ্গামাটি,খাগড়াছড়ি,বান্দরবান</a:t>
            </a:r>
            <a:r>
              <a:rPr lang="en-US" sz="2000" dirty="0">
                <a:latin typeface="NikoshBAN" panose="02000000000000000000" pitchFamily="2" charset="0"/>
                <a:cs typeface="NikoshBAN" panose="02000000000000000000" pitchFamily="2" charset="0"/>
              </a:rPr>
              <a:t> </a:t>
            </a:r>
            <a:r>
              <a:rPr lang="bn-BD" sz="2000" dirty="0">
                <a:latin typeface="NikoshBAN" panose="02000000000000000000" pitchFamily="2" charset="0"/>
                <a:cs typeface="NikoshBAN" panose="02000000000000000000" pitchFamily="2" charset="0"/>
              </a:rPr>
              <a:t>ও খাগড়াছড়ি জেলায়।এসব জেলায় বসবাসকারী ক্ষুদ্র নৃগোষ্ঠীগুলো হলো- চাকমা, মারমা, ত্রিপুরা, ম্রো,খাসিয়া, বম , চাক, খুমি এবং লুসাই। নৃতাত্ত্বিক বিচারে এরা মঙ্গোলীয় নৃগোষ্টীর মানুষ।</a:t>
            </a:r>
          </a:p>
          <a:p>
            <a:pPr algn="just"/>
            <a:endParaRPr lang="bn-BD" sz="2000" dirty="0">
              <a:latin typeface="NikoshBAN" panose="02000000000000000000" pitchFamily="2" charset="0"/>
              <a:cs typeface="NikoshBAN" panose="02000000000000000000" pitchFamily="2" charset="0"/>
            </a:endParaRPr>
          </a:p>
          <a:p>
            <a:pPr algn="just"/>
            <a:r>
              <a:rPr lang="bn-BD" sz="2000" dirty="0">
                <a:latin typeface="NikoshBAN" panose="02000000000000000000" pitchFamily="2" charset="0"/>
                <a:cs typeface="NikoshBAN" panose="02000000000000000000" pitchFamily="2" charset="0"/>
              </a:rPr>
              <a:t>বাংলাদেশের উত্তর-পুর্বাংশেও মঙ্গোলীয় নৃগোষ্টীর বাস রয়েছে।এদের মধ্যে বৃহত্তর ময়মনসিংহ অঞ্চলের গারো, বৃহত্তর সিলেট অঞ্চলের খাসিয়া ও মণিপুরি প্রভৃতি ক্ষুদ্র নৃগোষ্ঠীর নাম উল্লেখযোগ্য।এছাড়াও কক্সবাজার , পটুয়াখালি ও বরগুনা জেলায় বাস করে মঙ্গোলীয় নৃগোষ্টীভুক্ত রাখাইনরা।</a:t>
            </a:r>
          </a:p>
          <a:p>
            <a:pPr algn="just"/>
            <a:endParaRPr lang="bn-BD" sz="2000" dirty="0">
              <a:latin typeface="NikoshBAN" panose="02000000000000000000" pitchFamily="2" charset="0"/>
              <a:cs typeface="NikoshBAN" panose="02000000000000000000" pitchFamily="2" charset="0"/>
            </a:endParaRPr>
          </a:p>
          <a:p>
            <a:pPr algn="just"/>
            <a:r>
              <a:rPr lang="bn-BD" sz="2000" dirty="0">
                <a:latin typeface="NikoshBAN" panose="02000000000000000000" pitchFamily="2" charset="0"/>
                <a:cs typeface="NikoshBAN" panose="02000000000000000000" pitchFamily="2" charset="0"/>
              </a:rPr>
              <a:t>বাংলাদেশের উত্তর-পশ্চিমাংশের দিনাজপুর , রংপুর, রাজশাহী, বগুড়া, পাবনা প্রভৃতি এলাকায় এবং উত্তর-পুর্বাংশের বৃহত্তর সিলেট অঞ্চলেও নানা ক্ষুদ্র নৃগোষ্ঠীর লোক বসবাস করে। এদের মধ্যে রয়েছে – সাঁওতাল,ওঁরাও , মাহালি , মুন্ডা , মাল পাহাড়ি , মালো প্রভৃতি ।</a:t>
            </a:r>
          </a:p>
        </p:txBody>
      </p:sp>
      <p:sp>
        <p:nvSpPr>
          <p:cNvPr id="3" name="TextBox 2">
            <a:extLst>
              <a:ext uri="{FF2B5EF4-FFF2-40B4-BE49-F238E27FC236}">
                <a16:creationId xmlns:a16="http://schemas.microsoft.com/office/drawing/2014/main" id="{5C3662DD-74F3-426A-B254-80A4D5B8D2E1}"/>
              </a:ext>
            </a:extLst>
          </p:cNvPr>
          <p:cNvSpPr txBox="1"/>
          <p:nvPr/>
        </p:nvSpPr>
        <p:spPr>
          <a:xfrm>
            <a:off x="1676400" y="285750"/>
            <a:ext cx="5791200" cy="523220"/>
          </a:xfrm>
          <a:prstGeom prst="rect">
            <a:avLst/>
          </a:prstGeom>
          <a:noFill/>
        </p:spPr>
        <p:txBody>
          <a:bodyPr wrap="square" rtlCol="0">
            <a:spAutoFit/>
          </a:bodyPr>
          <a:lstStyle/>
          <a:p>
            <a:r>
              <a:rPr lang="bn-BD" sz="2800" b="1" dirty="0">
                <a:solidFill>
                  <a:srgbClr val="002060"/>
                </a:solidFill>
                <a:latin typeface="NikoshBAN" panose="02000000000000000000" pitchFamily="2" charset="0"/>
                <a:cs typeface="NikoshBAN" panose="02000000000000000000" pitchFamily="2" charset="0"/>
              </a:rPr>
              <a:t>বাংলাদেশের বিভিন্ন ক্ষুদ্র নৃগোষ্ঠীর ভৌগলিক অবস্থান </a:t>
            </a:r>
            <a:endParaRPr lang="en-US" sz="28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48225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grpId="2" nodeType="clickEffect">
                                  <p:stCondLst>
                                    <p:cond delay="0"/>
                                  </p:stCondLst>
                                  <p:iterate type="lt">
                                    <p:tmPct val="4000"/>
                                  </p:iterate>
                                  <p:childTnLst>
                                    <p:set>
                                      <p:cBhvr override="childStyle">
                                        <p:cTn id="13" dur="500" fill="hold"/>
                                        <p:tgtEl>
                                          <p:spTgt spid="2"/>
                                        </p:tgtEl>
                                        <p:attrNameLst>
                                          <p:attrName>style.color</p:attrName>
                                        </p:attrNameLst>
                                      </p:cBhvr>
                                      <p:to>
                                        <p:clrVal>
                                          <a:srgbClr val="C0504D"/>
                                        </p:clrVal>
                                      </p:to>
                                    </p:set>
                                    <p:set>
                                      <p:cBhvr>
                                        <p:cTn id="14" dur="500" fill="hold"/>
                                        <p:tgtEl>
                                          <p:spTgt spid="2"/>
                                        </p:tgtEl>
                                        <p:attrNameLst>
                                          <p:attrName>fillcolor</p:attrName>
                                        </p:attrNameLst>
                                      </p:cBhvr>
                                      <p:to>
                                        <p:clrVal>
                                          <a:srgbClr val="C0504D"/>
                                        </p:clrVal>
                                      </p:to>
                                    </p:set>
                                    <p:set>
                                      <p:cBhvr>
                                        <p:cTn id="15"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558" y="201692"/>
            <a:ext cx="7848600" cy="369332"/>
          </a:xfrm>
          <a:prstGeom prst="rect">
            <a:avLst/>
          </a:prstGeom>
          <a:solidFill>
            <a:schemeClr val="accent6">
              <a:lumMod val="40000"/>
              <a:lumOff val="60000"/>
            </a:schemeClr>
          </a:solidFill>
          <a:ln w="19050">
            <a:solidFill>
              <a:schemeClr val="accent6">
                <a:lumMod val="60000"/>
                <a:lumOff val="40000"/>
              </a:schemeClr>
            </a:solidFill>
          </a:ln>
        </p:spPr>
        <p:txBody>
          <a:bodyPr wrap="square" rtlCol="0">
            <a:spAutoFit/>
          </a:bodyPr>
          <a:lstStyle/>
          <a:p>
            <a:pPr algn="r"/>
            <a:r>
              <a:rPr lang="en-US" b="1" dirty="0" err="1">
                <a:latin typeface="NikoshBAN" pitchFamily="2" charset="0"/>
                <a:cs typeface="NikoshBAN" pitchFamily="2" charset="0"/>
              </a:rPr>
              <a:t>বাংলাদেশের</a:t>
            </a:r>
            <a:r>
              <a:rPr lang="en-US" b="1" dirty="0">
                <a:latin typeface="NikoshBAN" pitchFamily="2" charset="0"/>
                <a:cs typeface="NikoshBAN" pitchFamily="2" charset="0"/>
              </a:rPr>
              <a:t> </a:t>
            </a:r>
            <a:r>
              <a:rPr lang="en-US" b="1" dirty="0" err="1">
                <a:latin typeface="NikoshBAN" pitchFamily="2" charset="0"/>
                <a:cs typeface="NikoshBAN" pitchFamily="2" charset="0"/>
              </a:rPr>
              <a:t>বসবাসরত</a:t>
            </a:r>
            <a:r>
              <a:rPr lang="en-US" b="1" dirty="0">
                <a:latin typeface="NikoshBAN" pitchFamily="2" charset="0"/>
                <a:cs typeface="NikoshBAN" pitchFamily="2" charset="0"/>
              </a:rPr>
              <a:t> </a:t>
            </a:r>
            <a:r>
              <a:rPr lang="en-US" b="1" dirty="0" err="1">
                <a:latin typeface="NikoshBAN" pitchFamily="2" charset="0"/>
                <a:cs typeface="NikoshBAN" pitchFamily="2" charset="0"/>
              </a:rPr>
              <a:t>ক্ষুদ্র</a:t>
            </a:r>
            <a:r>
              <a:rPr lang="en-US" b="1" dirty="0">
                <a:latin typeface="NikoshBAN" pitchFamily="2" charset="0"/>
                <a:cs typeface="NikoshBAN" pitchFamily="2" charset="0"/>
              </a:rPr>
              <a:t> </a:t>
            </a:r>
            <a:r>
              <a:rPr lang="en-US" b="1" dirty="0" err="1">
                <a:latin typeface="NikoshBAN" pitchFamily="2" charset="0"/>
                <a:cs typeface="NikoshBAN" pitchFamily="2" charset="0"/>
              </a:rPr>
              <a:t>জাতিসত্তা</a:t>
            </a:r>
            <a:r>
              <a:rPr lang="en-US" b="1" dirty="0">
                <a:latin typeface="NikoshBAN" pitchFamily="2" charset="0"/>
                <a:cs typeface="NikoshBAN" pitchFamily="2" charset="0"/>
              </a:rPr>
              <a:t> ৪৬ </a:t>
            </a:r>
            <a:r>
              <a:rPr lang="en-US" b="1" dirty="0" err="1">
                <a:latin typeface="NikoshBAN" pitchFamily="2" charset="0"/>
                <a:cs typeface="NikoshBAN" pitchFamily="2" charset="0"/>
              </a:rPr>
              <a:t>টি</a:t>
            </a:r>
            <a:r>
              <a:rPr lang="en-US" b="1" dirty="0">
                <a:latin typeface="NikoshBAN" pitchFamily="2" charset="0"/>
                <a:cs typeface="NikoshBAN" pitchFamily="2" charset="0"/>
              </a:rPr>
              <a:t> </a:t>
            </a:r>
            <a:r>
              <a:rPr lang="en-US" b="1" dirty="0" err="1">
                <a:latin typeface="NikoshBAN" pitchFamily="2" charset="0"/>
                <a:cs typeface="NikoshBAN" pitchFamily="2" charset="0"/>
              </a:rPr>
              <a:t>বলে</a:t>
            </a:r>
            <a:r>
              <a:rPr lang="en-US" b="1" dirty="0">
                <a:latin typeface="NikoshBAN" pitchFamily="2" charset="0"/>
                <a:cs typeface="NikoshBAN" pitchFamily="2" charset="0"/>
              </a:rPr>
              <a:t> </a:t>
            </a:r>
            <a:r>
              <a:rPr lang="en-US" b="1" dirty="0" err="1">
                <a:latin typeface="NikoshBAN" pitchFamily="2" charset="0"/>
                <a:cs typeface="NikoshBAN" pitchFamily="2" charset="0"/>
              </a:rPr>
              <a:t>অনুমিত।এরা</a:t>
            </a:r>
            <a:r>
              <a:rPr lang="en-US" b="1" dirty="0">
                <a:latin typeface="NikoshBAN" pitchFamily="2" charset="0"/>
                <a:cs typeface="NikoshBAN" pitchFamily="2" charset="0"/>
              </a:rPr>
              <a:t> </a:t>
            </a:r>
            <a:r>
              <a:rPr lang="en-US" b="1" dirty="0" err="1">
                <a:latin typeface="NikoshBAN" pitchFamily="2" charset="0"/>
                <a:cs typeface="NikoshBAN" pitchFamily="2" charset="0"/>
              </a:rPr>
              <a:t>প্রধানত</a:t>
            </a:r>
            <a:r>
              <a:rPr lang="en-US" b="1" dirty="0">
                <a:latin typeface="NikoshBAN" pitchFamily="2" charset="0"/>
                <a:cs typeface="NikoshBAN" pitchFamily="2" charset="0"/>
              </a:rPr>
              <a:t> </a:t>
            </a:r>
            <a:r>
              <a:rPr lang="en-US" b="1" dirty="0" err="1">
                <a:latin typeface="NikoshBAN" pitchFamily="2" charset="0"/>
                <a:cs typeface="NikoshBAN" pitchFamily="2" charset="0"/>
              </a:rPr>
              <a:t>যেসব</a:t>
            </a:r>
            <a:r>
              <a:rPr lang="en-US" b="1" dirty="0">
                <a:latin typeface="NikoshBAN" pitchFamily="2" charset="0"/>
                <a:cs typeface="NikoshBAN" pitchFamily="2" charset="0"/>
              </a:rPr>
              <a:t> </a:t>
            </a:r>
            <a:r>
              <a:rPr lang="en-US" b="1" dirty="0" err="1">
                <a:latin typeface="NikoshBAN" pitchFamily="2" charset="0"/>
                <a:cs typeface="NikoshBAN" pitchFamily="2" charset="0"/>
              </a:rPr>
              <a:t>অঞ্চলে</a:t>
            </a:r>
            <a:r>
              <a:rPr lang="en-US" b="1" dirty="0">
                <a:latin typeface="NikoshBAN" pitchFamily="2" charset="0"/>
                <a:cs typeface="NikoshBAN" pitchFamily="2" charset="0"/>
              </a:rPr>
              <a:t> </a:t>
            </a:r>
            <a:r>
              <a:rPr lang="en-US" b="1" dirty="0" err="1">
                <a:latin typeface="NikoshBAN" pitchFamily="2" charset="0"/>
                <a:cs typeface="NikoshBAN" pitchFamily="2" charset="0"/>
              </a:rPr>
              <a:t>বসবাস</a:t>
            </a:r>
            <a:r>
              <a:rPr lang="en-US" b="1" dirty="0">
                <a:latin typeface="NikoshBAN" pitchFamily="2" charset="0"/>
                <a:cs typeface="NikoshBAN" pitchFamily="2" charset="0"/>
              </a:rPr>
              <a:t> </a:t>
            </a:r>
            <a:r>
              <a:rPr lang="en-US" b="1" dirty="0" err="1">
                <a:latin typeface="NikoshBAN" pitchFamily="2" charset="0"/>
                <a:cs typeface="NikoshBAN" pitchFamily="2" charset="0"/>
              </a:rPr>
              <a:t>করে</a:t>
            </a:r>
            <a:r>
              <a:rPr lang="en-US" b="1" dirty="0">
                <a:latin typeface="NikoshBAN" pitchFamily="2" charset="0"/>
                <a:cs typeface="NikoshBAN" pitchFamily="2" charset="0"/>
              </a:rPr>
              <a:t> </a:t>
            </a:r>
            <a:r>
              <a:rPr lang="en-US" b="1" dirty="0" err="1">
                <a:latin typeface="NikoshBAN" pitchFamily="2" charset="0"/>
                <a:cs typeface="NikoshBAN" pitchFamily="2" charset="0"/>
              </a:rPr>
              <a:t>তা</a:t>
            </a:r>
            <a:r>
              <a:rPr lang="en-US" b="1" dirty="0">
                <a:latin typeface="NikoshBAN" pitchFamily="2" charset="0"/>
                <a:cs typeface="NikoshBAN" pitchFamily="2" charset="0"/>
              </a:rPr>
              <a:t> </a:t>
            </a:r>
            <a:r>
              <a:rPr lang="en-US" b="1" dirty="0" err="1">
                <a:latin typeface="NikoshBAN" pitchFamily="2" charset="0"/>
                <a:cs typeface="NikoshBAN" pitchFamily="2" charset="0"/>
              </a:rPr>
              <a:t>হলো</a:t>
            </a:r>
            <a:r>
              <a:rPr lang="en-US" b="1" dirty="0">
                <a:latin typeface="NikoshBAN" pitchFamily="2" charset="0"/>
                <a:cs typeface="NikoshBAN" pitchFamily="2"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742950"/>
            <a:ext cx="2487169" cy="1554480"/>
          </a:xfrm>
          <a:prstGeom prst="rect">
            <a:avLst/>
          </a:prstGeom>
          <a:ln w="19050">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742950"/>
            <a:ext cx="2487168" cy="1554480"/>
          </a:xfrm>
          <a:prstGeom prst="rect">
            <a:avLst/>
          </a:prstGeom>
          <a:ln w="19050">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5513" y="742950"/>
            <a:ext cx="2487168" cy="1554480"/>
          </a:xfrm>
          <a:prstGeom prst="rect">
            <a:avLst/>
          </a:prstGeom>
          <a:ln w="19050">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1" y="2876550"/>
            <a:ext cx="2487168" cy="1554480"/>
          </a:xfrm>
          <a:prstGeom prst="rect">
            <a:avLst/>
          </a:prstGeom>
          <a:ln w="19050">
            <a:solidFill>
              <a:schemeClr val="tx1"/>
            </a:solidFill>
          </a:ln>
        </p:spPr>
      </p:pic>
      <p:sp>
        <p:nvSpPr>
          <p:cNvPr id="9" name="TextBox 8"/>
          <p:cNvSpPr txBox="1"/>
          <p:nvPr/>
        </p:nvSpPr>
        <p:spPr>
          <a:xfrm>
            <a:off x="1091185" y="2371695"/>
            <a:ext cx="9144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রাঙামাটি</a:t>
            </a:r>
            <a:endParaRPr lang="en-US" sz="2000" dirty="0">
              <a:latin typeface="NikoshBAN" pitchFamily="2" charset="0"/>
              <a:cs typeface="NikoshBAN" pitchFamily="2" charset="0"/>
            </a:endParaRPr>
          </a:p>
        </p:txBody>
      </p:sp>
      <p:sp>
        <p:nvSpPr>
          <p:cNvPr id="10" name="TextBox 9"/>
          <p:cNvSpPr txBox="1"/>
          <p:nvPr/>
        </p:nvSpPr>
        <p:spPr>
          <a:xfrm>
            <a:off x="3657600" y="2371695"/>
            <a:ext cx="18288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খাগড়াছড়ি(সাজেক)</a:t>
            </a:r>
            <a:endParaRPr lang="en-US" sz="2000" dirty="0">
              <a:latin typeface="NikoshBAN" pitchFamily="2" charset="0"/>
              <a:cs typeface="NikoshBAN" pitchFamily="2" charset="0"/>
            </a:endParaRPr>
          </a:p>
        </p:txBody>
      </p:sp>
      <p:sp>
        <p:nvSpPr>
          <p:cNvPr id="11" name="TextBox 10"/>
          <p:cNvSpPr txBox="1"/>
          <p:nvPr/>
        </p:nvSpPr>
        <p:spPr>
          <a:xfrm>
            <a:off x="6934200" y="2393476"/>
            <a:ext cx="9144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বান্দরবান</a:t>
            </a:r>
            <a:endParaRPr lang="en-US" sz="2000" dirty="0">
              <a:latin typeface="NikoshBAN" pitchFamily="2" charset="0"/>
              <a:cs typeface="NikoshBAN" pitchFamily="2"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2876550"/>
            <a:ext cx="2487168" cy="1554480"/>
          </a:xfrm>
          <a:prstGeom prst="rect">
            <a:avLst/>
          </a:prstGeom>
          <a:ln w="19050">
            <a:solidFill>
              <a:schemeClr val="tx1"/>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5513" y="2876550"/>
            <a:ext cx="2487168" cy="1554480"/>
          </a:xfrm>
          <a:prstGeom prst="rect">
            <a:avLst/>
          </a:prstGeom>
          <a:ln w="19050">
            <a:solidFill>
              <a:schemeClr val="tx1"/>
            </a:solidFill>
          </a:ln>
        </p:spPr>
      </p:pic>
      <p:sp>
        <p:nvSpPr>
          <p:cNvPr id="14" name="TextBox 13"/>
          <p:cNvSpPr txBox="1"/>
          <p:nvPr/>
        </p:nvSpPr>
        <p:spPr>
          <a:xfrm>
            <a:off x="1091185" y="4541409"/>
            <a:ext cx="9906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কক্সবাজার</a:t>
            </a:r>
            <a:endParaRPr lang="en-US" sz="2000" dirty="0">
              <a:latin typeface="NikoshBAN" pitchFamily="2" charset="0"/>
              <a:cs typeface="NikoshBAN" pitchFamily="2" charset="0"/>
            </a:endParaRPr>
          </a:p>
        </p:txBody>
      </p:sp>
      <p:sp>
        <p:nvSpPr>
          <p:cNvPr id="16" name="TextBox 15"/>
          <p:cNvSpPr txBox="1"/>
          <p:nvPr/>
        </p:nvSpPr>
        <p:spPr>
          <a:xfrm>
            <a:off x="3625118" y="4572978"/>
            <a:ext cx="1937481"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পটুয়াখালি(কুয়াকাটা)</a:t>
            </a:r>
            <a:endParaRPr lang="en-US" sz="2000" dirty="0">
              <a:latin typeface="NikoshBAN" pitchFamily="2" charset="0"/>
              <a:cs typeface="NikoshBAN" pitchFamily="2" charset="0"/>
            </a:endParaRPr>
          </a:p>
        </p:txBody>
      </p:sp>
      <p:sp>
        <p:nvSpPr>
          <p:cNvPr id="17" name="TextBox 16"/>
          <p:cNvSpPr txBox="1"/>
          <p:nvPr/>
        </p:nvSpPr>
        <p:spPr>
          <a:xfrm>
            <a:off x="6705600" y="4541409"/>
            <a:ext cx="1666995"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বরগুনা(হরিণঘাটা)</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41016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86" y="1977181"/>
            <a:ext cx="19812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জামালপুর(লাউচাপাড়া)</a:t>
            </a:r>
            <a:endParaRPr lang="en-US" sz="2000" dirty="0">
              <a:latin typeface="NikoshBAN" pitchFamily="2" charset="0"/>
              <a:cs typeface="NikoshBAN" pitchFamily="2" charset="0"/>
            </a:endParaRPr>
          </a:p>
        </p:txBody>
      </p:sp>
      <p:sp>
        <p:nvSpPr>
          <p:cNvPr id="5" name="TextBox 4"/>
          <p:cNvSpPr txBox="1"/>
          <p:nvPr/>
        </p:nvSpPr>
        <p:spPr>
          <a:xfrm>
            <a:off x="3687914" y="1977181"/>
            <a:ext cx="19812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রাজশাহী(সাফিনা পার্ক)</a:t>
            </a:r>
            <a:endParaRPr lang="en-US" sz="2000" dirty="0">
              <a:latin typeface="NikoshBAN" pitchFamily="2" charset="0"/>
              <a:cs typeface="NikoshBAN"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14" y="438150"/>
            <a:ext cx="2791544" cy="1463040"/>
          </a:xfrm>
          <a:prstGeom prst="rect">
            <a:avLst/>
          </a:prstGeom>
          <a:ln w="19050">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4514" y="424264"/>
            <a:ext cx="2778745" cy="1490811"/>
          </a:xfrm>
          <a:prstGeom prst="rect">
            <a:avLst/>
          </a:prstGeom>
          <a:ln w="19050">
            <a:solidFill>
              <a:schemeClr val="tx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314" y="438150"/>
            <a:ext cx="2791544" cy="1463040"/>
          </a:xfrm>
          <a:prstGeom prst="rect">
            <a:avLst/>
          </a:prstGeom>
          <a:ln w="19050">
            <a:solidFill>
              <a:schemeClr val="tx1"/>
            </a:solidFill>
          </a:ln>
        </p:spPr>
      </p:pic>
      <p:sp>
        <p:nvSpPr>
          <p:cNvPr id="10" name="TextBox 9"/>
          <p:cNvSpPr txBox="1"/>
          <p:nvPr/>
        </p:nvSpPr>
        <p:spPr>
          <a:xfrm>
            <a:off x="6735914" y="1977181"/>
            <a:ext cx="17526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টাঙ্গাইল(সাগরদিঘি)</a:t>
            </a:r>
            <a:endParaRPr lang="en-US" sz="2000" dirty="0">
              <a:latin typeface="NikoshBAN" pitchFamily="2" charset="0"/>
              <a:cs typeface="NikoshBAN" pitchFamily="2"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714" y="2936616"/>
            <a:ext cx="2791544" cy="1463040"/>
          </a:xfrm>
          <a:prstGeom prst="rect">
            <a:avLst/>
          </a:prstGeom>
          <a:ln w="19050">
            <a:solidFill>
              <a:schemeClr val="tx1"/>
            </a:solidFill>
          </a:ln>
        </p:spPr>
      </p:pic>
      <p:sp>
        <p:nvSpPr>
          <p:cNvPr id="12" name="TextBox 11"/>
          <p:cNvSpPr txBox="1"/>
          <p:nvPr/>
        </p:nvSpPr>
        <p:spPr>
          <a:xfrm>
            <a:off x="652000" y="4536816"/>
            <a:ext cx="1852972"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পাবনা(গাজনার বিল)</a:t>
            </a:r>
            <a:endParaRPr lang="en-US" sz="2000" dirty="0">
              <a:latin typeface="NikoshBAN" pitchFamily="2" charset="0"/>
              <a:cs typeface="NikoshBAN" pitchFamily="2"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4514" y="2936616"/>
            <a:ext cx="2793819" cy="1463040"/>
          </a:xfrm>
          <a:prstGeom prst="rect">
            <a:avLst/>
          </a:prstGeom>
          <a:ln w="19050">
            <a:solidFill>
              <a:schemeClr val="tx1"/>
            </a:solidFill>
          </a:ln>
        </p:spPr>
      </p:pic>
      <p:sp>
        <p:nvSpPr>
          <p:cNvPr id="14" name="TextBox 13"/>
          <p:cNvSpPr txBox="1"/>
          <p:nvPr/>
        </p:nvSpPr>
        <p:spPr>
          <a:xfrm>
            <a:off x="3828228" y="4536816"/>
            <a:ext cx="1700572"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দিনাজপুর(স্বপ্নপুরি)</a:t>
            </a:r>
            <a:endParaRPr lang="en-US" sz="2000" dirty="0">
              <a:latin typeface="NikoshBAN" pitchFamily="2" charset="0"/>
              <a:cs typeface="NikoshBAN" pitchFamily="2"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6314" y="2936616"/>
            <a:ext cx="2791544" cy="1463040"/>
          </a:xfrm>
          <a:prstGeom prst="rect">
            <a:avLst/>
          </a:prstGeom>
          <a:ln w="19050">
            <a:solidFill>
              <a:schemeClr val="tx1"/>
            </a:solidFill>
          </a:ln>
        </p:spPr>
      </p:pic>
      <p:sp>
        <p:nvSpPr>
          <p:cNvPr id="16" name="TextBox 15"/>
          <p:cNvSpPr txBox="1"/>
          <p:nvPr/>
        </p:nvSpPr>
        <p:spPr>
          <a:xfrm>
            <a:off x="6683886" y="4491496"/>
            <a:ext cx="16764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সিলেট(চা বাগান)</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11207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2" grpId="0" animBg="1"/>
      <p:bldP spid="14"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2472</TotalTime>
  <Words>726</Words>
  <Application>Microsoft Office PowerPoint</Application>
  <PresentationFormat>On-screen Show (16:9)</PresentationFormat>
  <Paragraphs>91</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Jannatul Ferdous Maliha</cp:lastModifiedBy>
  <cp:revision>198</cp:revision>
  <dcterms:created xsi:type="dcterms:W3CDTF">2020-12-06T16:15:17Z</dcterms:created>
  <dcterms:modified xsi:type="dcterms:W3CDTF">2021-03-06T03:25:58Z</dcterms:modified>
</cp:coreProperties>
</file>