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8" r:id="rId5"/>
    <p:sldId id="267" r:id="rId6"/>
    <p:sldId id="271" r:id="rId7"/>
    <p:sldId id="276" r:id="rId8"/>
    <p:sldId id="274" r:id="rId9"/>
    <p:sldId id="270" r:id="rId10"/>
    <p:sldId id="269" r:id="rId11"/>
    <p:sldId id="275" r:id="rId12"/>
    <p:sldId id="266" r:id="rId13"/>
    <p:sldId id="261" r:id="rId14"/>
    <p:sldId id="262" r:id="rId15"/>
    <p:sldId id="263" r:id="rId16"/>
    <p:sldId id="264" r:id="rId17"/>
  </p:sldIdLst>
  <p:sldSz cx="11887200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ADCB98-AEF6-4035-8F32-1F84573B5760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8EF032-7027-4F26-BDEE-7B9116950E4F}">
      <dgm:prSet phldrT="[Text]"/>
      <dgm:spPr/>
      <dgm:t>
        <a:bodyPr/>
        <a:lstStyle/>
        <a:p>
          <a:r>
            <a:rPr lang="en-US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হিসাবের</a:t>
          </a:r>
          <a:r>
            <a:rPr lang="en-US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latin typeface="NikoshBAN" panose="02000000000000000000" pitchFamily="2" charset="0"/>
              <a:cs typeface="NikoshBAN" panose="02000000000000000000" pitchFamily="2" charset="0"/>
            </a:rPr>
            <a:t>ছক</a:t>
          </a:r>
          <a:r>
            <a:rPr lang="en-US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latin typeface="NikoshBAN" panose="02000000000000000000" pitchFamily="2" charset="0"/>
              <a:cs typeface="NikoshBAN" panose="02000000000000000000" pitchFamily="2" charset="0"/>
            </a:rPr>
            <a:t>দুই</a:t>
          </a:r>
          <a:r>
            <a:rPr lang="en-US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latin typeface="NikoshBAN" panose="02000000000000000000" pitchFamily="2" charset="0"/>
              <a:cs typeface="NikoshBAN" panose="02000000000000000000" pitchFamily="2" charset="0"/>
            </a:rPr>
            <a:t>প্রকার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303B7DD-E013-4D66-8CDA-F1FFEA82744C}" type="parTrans" cxnId="{828796B0-95A5-4FE0-8DF2-54CFE2EAD6FB}">
      <dgm:prSet/>
      <dgm:spPr/>
      <dgm:t>
        <a:bodyPr/>
        <a:lstStyle/>
        <a:p>
          <a:endParaRPr lang="en-US"/>
        </a:p>
      </dgm:t>
    </dgm:pt>
    <dgm:pt modelId="{C496245F-E255-4DCF-860E-8CB527A8FFA2}" type="sibTrans" cxnId="{828796B0-95A5-4FE0-8DF2-54CFE2EAD6FB}">
      <dgm:prSet/>
      <dgm:spPr/>
      <dgm:t>
        <a:bodyPr/>
        <a:lstStyle/>
        <a:p>
          <a:endParaRPr lang="en-US"/>
        </a:p>
      </dgm:t>
    </dgm:pt>
    <dgm:pt modelId="{0EAB14C2-E1FC-4B9B-AE87-0BE329B6A5C2}">
      <dgm:prSet phldrT="[Text]" custT="1"/>
      <dgm:spPr/>
      <dgm:t>
        <a:bodyPr/>
        <a:lstStyle/>
        <a:p>
          <a:r>
            <a:rPr lang="en-US" sz="3600" dirty="0" err="1">
              <a:latin typeface="NikoshBAN" panose="02000000000000000000" pitchFamily="2" charset="0"/>
              <a:cs typeface="NikoshBAN" panose="02000000000000000000" pitchFamily="2" charset="0"/>
            </a:rPr>
            <a:t>চলমান</a:t>
          </a:r>
          <a:r>
            <a:rPr lang="en-US" sz="36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>
              <a:latin typeface="NikoshBAN" panose="02000000000000000000" pitchFamily="2" charset="0"/>
              <a:cs typeface="NikoshBAN" panose="02000000000000000000" pitchFamily="2" charset="0"/>
            </a:rPr>
            <a:t>জের</a:t>
          </a:r>
          <a:r>
            <a:rPr lang="en-US" sz="36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>
              <a:latin typeface="NikoshBAN" panose="02000000000000000000" pitchFamily="2" charset="0"/>
              <a:cs typeface="NikoshBAN" panose="02000000000000000000" pitchFamily="2" charset="0"/>
            </a:rPr>
            <a:t>ছক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74935E3-9223-48E9-921F-13416F68F9AA}" type="parTrans" cxnId="{1D541802-2584-4E42-BB63-C42EB6D80FA6}">
      <dgm:prSet/>
      <dgm:spPr/>
      <dgm:t>
        <a:bodyPr/>
        <a:lstStyle/>
        <a:p>
          <a:endParaRPr lang="en-US"/>
        </a:p>
      </dgm:t>
    </dgm:pt>
    <dgm:pt modelId="{4E0A4A7C-4FFF-4897-9D62-2713AB908BC6}" type="sibTrans" cxnId="{1D541802-2584-4E42-BB63-C42EB6D80FA6}">
      <dgm:prSet/>
      <dgm:spPr/>
      <dgm:t>
        <a:bodyPr/>
        <a:lstStyle/>
        <a:p>
          <a:endParaRPr lang="en-US"/>
        </a:p>
      </dgm:t>
    </dgm:pt>
    <dgm:pt modelId="{B4ABE594-E694-4218-9959-40F3E07F6E48}">
      <dgm:prSet phldrT="[Text]"/>
      <dgm:spPr/>
      <dgm:t>
        <a:bodyPr/>
        <a:lstStyle/>
        <a:p>
          <a:r>
            <a:rPr lang="en-US" dirty="0">
              <a:latin typeface="NikoshBAN" panose="02000000000000000000" pitchFamily="2" charset="0"/>
              <a:cs typeface="NikoshBAN" panose="02000000000000000000" pitchFamily="2" charset="0"/>
            </a:rPr>
            <a:t>T-</a:t>
          </a:r>
          <a:r>
            <a:rPr lang="en-US" dirty="0" err="1">
              <a:latin typeface="NikoshBAN" panose="02000000000000000000" pitchFamily="2" charset="0"/>
              <a:cs typeface="NikoshBAN" panose="02000000000000000000" pitchFamily="2" charset="0"/>
            </a:rPr>
            <a:t>ছক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9463681-2186-41B1-95A6-75C4E2DC9581}" type="parTrans" cxnId="{0266D257-5704-4B2C-8C68-2E0D68E1EBC3}">
      <dgm:prSet/>
      <dgm:spPr/>
      <dgm:t>
        <a:bodyPr/>
        <a:lstStyle/>
        <a:p>
          <a:endParaRPr lang="en-US"/>
        </a:p>
      </dgm:t>
    </dgm:pt>
    <dgm:pt modelId="{C6594039-8532-49B2-BE39-2987FD5E675E}" type="sibTrans" cxnId="{0266D257-5704-4B2C-8C68-2E0D68E1EBC3}">
      <dgm:prSet/>
      <dgm:spPr/>
      <dgm:t>
        <a:bodyPr/>
        <a:lstStyle/>
        <a:p>
          <a:endParaRPr lang="en-US"/>
        </a:p>
      </dgm:t>
    </dgm:pt>
    <dgm:pt modelId="{FBBCBA59-6313-4B43-8E64-BD5C86479E3A}" type="pres">
      <dgm:prSet presAssocID="{19ADCB98-AEF6-4035-8F32-1F84573B5760}" presName="Name0" presStyleCnt="0">
        <dgm:presLayoutVars>
          <dgm:dir/>
          <dgm:resizeHandles val="exact"/>
        </dgm:presLayoutVars>
      </dgm:prSet>
      <dgm:spPr/>
    </dgm:pt>
    <dgm:pt modelId="{3827A21F-F20F-4EC3-AF1C-4D26F59F3ABE}" type="pres">
      <dgm:prSet presAssocID="{728EF032-7027-4F26-BDEE-7B9116950E4F}" presName="node" presStyleLbl="node1" presStyleIdx="0" presStyleCnt="3">
        <dgm:presLayoutVars>
          <dgm:bulletEnabled val="1"/>
        </dgm:presLayoutVars>
      </dgm:prSet>
      <dgm:spPr/>
    </dgm:pt>
    <dgm:pt modelId="{99E5C8B6-B076-48EF-B89E-4C7FF0F11E0C}" type="pres">
      <dgm:prSet presAssocID="{C496245F-E255-4DCF-860E-8CB527A8FFA2}" presName="sibTrans" presStyleLbl="sibTrans2D1" presStyleIdx="0" presStyleCnt="3"/>
      <dgm:spPr/>
    </dgm:pt>
    <dgm:pt modelId="{19763422-0970-4E2C-9963-4CD6BFDA6D99}" type="pres">
      <dgm:prSet presAssocID="{C496245F-E255-4DCF-860E-8CB527A8FFA2}" presName="connectorText" presStyleLbl="sibTrans2D1" presStyleIdx="0" presStyleCnt="3"/>
      <dgm:spPr/>
    </dgm:pt>
    <dgm:pt modelId="{B476AAD8-0357-4D87-AB95-5BAD252BE621}" type="pres">
      <dgm:prSet presAssocID="{0EAB14C2-E1FC-4B9B-AE87-0BE329B6A5C2}" presName="node" presStyleLbl="node1" presStyleIdx="1" presStyleCnt="3">
        <dgm:presLayoutVars>
          <dgm:bulletEnabled val="1"/>
        </dgm:presLayoutVars>
      </dgm:prSet>
      <dgm:spPr/>
    </dgm:pt>
    <dgm:pt modelId="{1B29C689-7785-4C84-A375-F3BC83A4CDE8}" type="pres">
      <dgm:prSet presAssocID="{4E0A4A7C-4FFF-4897-9D62-2713AB908BC6}" presName="sibTrans" presStyleLbl="sibTrans2D1" presStyleIdx="1" presStyleCnt="3"/>
      <dgm:spPr/>
    </dgm:pt>
    <dgm:pt modelId="{A3CE9335-9A64-4142-8A0D-C2B032A138DB}" type="pres">
      <dgm:prSet presAssocID="{4E0A4A7C-4FFF-4897-9D62-2713AB908BC6}" presName="connectorText" presStyleLbl="sibTrans2D1" presStyleIdx="1" presStyleCnt="3"/>
      <dgm:spPr/>
    </dgm:pt>
    <dgm:pt modelId="{66A98A38-C1C7-4273-ADC3-4F1F842B1290}" type="pres">
      <dgm:prSet presAssocID="{B4ABE594-E694-4218-9959-40F3E07F6E48}" presName="node" presStyleLbl="node1" presStyleIdx="2" presStyleCnt="3">
        <dgm:presLayoutVars>
          <dgm:bulletEnabled val="1"/>
        </dgm:presLayoutVars>
      </dgm:prSet>
      <dgm:spPr/>
    </dgm:pt>
    <dgm:pt modelId="{739AB3F6-A41B-41A8-B542-EA26E3AE5670}" type="pres">
      <dgm:prSet presAssocID="{C6594039-8532-49B2-BE39-2987FD5E675E}" presName="sibTrans" presStyleLbl="sibTrans2D1" presStyleIdx="2" presStyleCnt="3"/>
      <dgm:spPr/>
    </dgm:pt>
    <dgm:pt modelId="{1690EF50-30DD-4401-B889-BEA0649CC93C}" type="pres">
      <dgm:prSet presAssocID="{C6594039-8532-49B2-BE39-2987FD5E675E}" presName="connectorText" presStyleLbl="sibTrans2D1" presStyleIdx="2" presStyleCnt="3"/>
      <dgm:spPr/>
    </dgm:pt>
  </dgm:ptLst>
  <dgm:cxnLst>
    <dgm:cxn modelId="{1D541802-2584-4E42-BB63-C42EB6D80FA6}" srcId="{19ADCB98-AEF6-4035-8F32-1F84573B5760}" destId="{0EAB14C2-E1FC-4B9B-AE87-0BE329B6A5C2}" srcOrd="1" destOrd="0" parTransId="{574935E3-9223-48E9-921F-13416F68F9AA}" sibTransId="{4E0A4A7C-4FFF-4897-9D62-2713AB908BC6}"/>
    <dgm:cxn modelId="{28358D13-58CE-472D-8DC2-DBCFDBF83398}" type="presOf" srcId="{C6594039-8532-49B2-BE39-2987FD5E675E}" destId="{1690EF50-30DD-4401-B889-BEA0649CC93C}" srcOrd="1" destOrd="0" presId="urn:microsoft.com/office/officeart/2005/8/layout/cycle7"/>
    <dgm:cxn modelId="{7031CA13-592E-4220-B8DA-01B8361AA46F}" type="presOf" srcId="{C6594039-8532-49B2-BE39-2987FD5E675E}" destId="{739AB3F6-A41B-41A8-B542-EA26E3AE5670}" srcOrd="0" destOrd="0" presId="urn:microsoft.com/office/officeart/2005/8/layout/cycle7"/>
    <dgm:cxn modelId="{432BC626-1351-4FEA-A0C1-F7861B5847DB}" type="presOf" srcId="{4E0A4A7C-4FFF-4897-9D62-2713AB908BC6}" destId="{A3CE9335-9A64-4142-8A0D-C2B032A138DB}" srcOrd="1" destOrd="0" presId="urn:microsoft.com/office/officeart/2005/8/layout/cycle7"/>
    <dgm:cxn modelId="{BC8C0F2B-FEF9-402D-B10B-A4B5A177EA67}" type="presOf" srcId="{19ADCB98-AEF6-4035-8F32-1F84573B5760}" destId="{FBBCBA59-6313-4B43-8E64-BD5C86479E3A}" srcOrd="0" destOrd="0" presId="urn:microsoft.com/office/officeart/2005/8/layout/cycle7"/>
    <dgm:cxn modelId="{F0FD682B-E93A-4D75-A8C5-270F2C4A8EAA}" type="presOf" srcId="{C496245F-E255-4DCF-860E-8CB527A8FFA2}" destId="{99E5C8B6-B076-48EF-B89E-4C7FF0F11E0C}" srcOrd="0" destOrd="0" presId="urn:microsoft.com/office/officeart/2005/8/layout/cycle7"/>
    <dgm:cxn modelId="{02D3CF3D-7207-42B3-8D0B-DA083623AC9F}" type="presOf" srcId="{0EAB14C2-E1FC-4B9B-AE87-0BE329B6A5C2}" destId="{B476AAD8-0357-4D87-AB95-5BAD252BE621}" srcOrd="0" destOrd="0" presId="urn:microsoft.com/office/officeart/2005/8/layout/cycle7"/>
    <dgm:cxn modelId="{55410663-DF1A-4DE0-94B7-FE33A7B1324B}" type="presOf" srcId="{C496245F-E255-4DCF-860E-8CB527A8FFA2}" destId="{19763422-0970-4E2C-9963-4CD6BFDA6D99}" srcOrd="1" destOrd="0" presId="urn:microsoft.com/office/officeart/2005/8/layout/cycle7"/>
    <dgm:cxn modelId="{0266D257-5704-4B2C-8C68-2E0D68E1EBC3}" srcId="{19ADCB98-AEF6-4035-8F32-1F84573B5760}" destId="{B4ABE594-E694-4218-9959-40F3E07F6E48}" srcOrd="2" destOrd="0" parTransId="{69463681-2186-41B1-95A6-75C4E2DC9581}" sibTransId="{C6594039-8532-49B2-BE39-2987FD5E675E}"/>
    <dgm:cxn modelId="{DBB4EF87-B92F-469F-9C8C-0D1B9D384863}" type="presOf" srcId="{4E0A4A7C-4FFF-4897-9D62-2713AB908BC6}" destId="{1B29C689-7785-4C84-A375-F3BC83A4CDE8}" srcOrd="0" destOrd="0" presId="urn:microsoft.com/office/officeart/2005/8/layout/cycle7"/>
    <dgm:cxn modelId="{0825F787-630D-4438-A736-7906B8E6BE6A}" type="presOf" srcId="{728EF032-7027-4F26-BDEE-7B9116950E4F}" destId="{3827A21F-F20F-4EC3-AF1C-4D26F59F3ABE}" srcOrd="0" destOrd="0" presId="urn:microsoft.com/office/officeart/2005/8/layout/cycle7"/>
    <dgm:cxn modelId="{87809197-D62E-4505-8106-C0115CEF1C55}" type="presOf" srcId="{B4ABE594-E694-4218-9959-40F3E07F6E48}" destId="{66A98A38-C1C7-4273-ADC3-4F1F842B1290}" srcOrd="0" destOrd="0" presId="urn:microsoft.com/office/officeart/2005/8/layout/cycle7"/>
    <dgm:cxn modelId="{828796B0-95A5-4FE0-8DF2-54CFE2EAD6FB}" srcId="{19ADCB98-AEF6-4035-8F32-1F84573B5760}" destId="{728EF032-7027-4F26-BDEE-7B9116950E4F}" srcOrd="0" destOrd="0" parTransId="{2303B7DD-E013-4D66-8CDA-F1FFEA82744C}" sibTransId="{C496245F-E255-4DCF-860E-8CB527A8FFA2}"/>
    <dgm:cxn modelId="{E7702C9D-56DD-400C-A832-B2E5FBD94633}" type="presParOf" srcId="{FBBCBA59-6313-4B43-8E64-BD5C86479E3A}" destId="{3827A21F-F20F-4EC3-AF1C-4D26F59F3ABE}" srcOrd="0" destOrd="0" presId="urn:microsoft.com/office/officeart/2005/8/layout/cycle7"/>
    <dgm:cxn modelId="{0505E6EE-08B2-4BF7-8103-8C671935A68E}" type="presParOf" srcId="{FBBCBA59-6313-4B43-8E64-BD5C86479E3A}" destId="{99E5C8B6-B076-48EF-B89E-4C7FF0F11E0C}" srcOrd="1" destOrd="0" presId="urn:microsoft.com/office/officeart/2005/8/layout/cycle7"/>
    <dgm:cxn modelId="{4E43D563-691A-4ABD-AD92-EE61EFF261AF}" type="presParOf" srcId="{99E5C8B6-B076-48EF-B89E-4C7FF0F11E0C}" destId="{19763422-0970-4E2C-9963-4CD6BFDA6D99}" srcOrd="0" destOrd="0" presId="urn:microsoft.com/office/officeart/2005/8/layout/cycle7"/>
    <dgm:cxn modelId="{FA1B5E8F-61B2-457B-959A-E9997282D2E1}" type="presParOf" srcId="{FBBCBA59-6313-4B43-8E64-BD5C86479E3A}" destId="{B476AAD8-0357-4D87-AB95-5BAD252BE621}" srcOrd="2" destOrd="0" presId="urn:microsoft.com/office/officeart/2005/8/layout/cycle7"/>
    <dgm:cxn modelId="{CF296017-6419-4B40-B975-D8020F5F957F}" type="presParOf" srcId="{FBBCBA59-6313-4B43-8E64-BD5C86479E3A}" destId="{1B29C689-7785-4C84-A375-F3BC83A4CDE8}" srcOrd="3" destOrd="0" presId="urn:microsoft.com/office/officeart/2005/8/layout/cycle7"/>
    <dgm:cxn modelId="{1040E9FC-60AD-480A-B4FF-19F4274E5E18}" type="presParOf" srcId="{1B29C689-7785-4C84-A375-F3BC83A4CDE8}" destId="{A3CE9335-9A64-4142-8A0D-C2B032A138DB}" srcOrd="0" destOrd="0" presId="urn:microsoft.com/office/officeart/2005/8/layout/cycle7"/>
    <dgm:cxn modelId="{2062A7DD-CA81-48CA-AAED-66D954C9B605}" type="presParOf" srcId="{FBBCBA59-6313-4B43-8E64-BD5C86479E3A}" destId="{66A98A38-C1C7-4273-ADC3-4F1F842B1290}" srcOrd="4" destOrd="0" presId="urn:microsoft.com/office/officeart/2005/8/layout/cycle7"/>
    <dgm:cxn modelId="{3B991C6F-F632-4C3E-BA15-1A833E3DBCDF}" type="presParOf" srcId="{FBBCBA59-6313-4B43-8E64-BD5C86479E3A}" destId="{739AB3F6-A41B-41A8-B542-EA26E3AE5670}" srcOrd="5" destOrd="0" presId="urn:microsoft.com/office/officeart/2005/8/layout/cycle7"/>
    <dgm:cxn modelId="{240DE811-2872-44B7-89F2-31EA248DA512}" type="presParOf" srcId="{739AB3F6-A41B-41A8-B542-EA26E3AE5670}" destId="{1690EF50-30DD-4401-B889-BEA0649CC93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7A21F-F20F-4EC3-AF1C-4D26F59F3ABE}">
      <dsp:nvSpPr>
        <dsp:cNvPr id="0" name=""/>
        <dsp:cNvSpPr/>
      </dsp:nvSpPr>
      <dsp:spPr>
        <a:xfrm>
          <a:off x="2594520" y="1533"/>
          <a:ext cx="2735758" cy="1367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হিসাবের</a:t>
          </a:r>
          <a:r>
            <a:rPr lang="en-US" sz="32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ছক</a:t>
          </a:r>
          <a:r>
            <a:rPr lang="en-US" sz="32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দুই</a:t>
          </a:r>
          <a:r>
            <a:rPr lang="en-US" sz="32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প্রকার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34584" y="41597"/>
        <a:ext cx="2655630" cy="1287751"/>
      </dsp:txXfrm>
    </dsp:sp>
    <dsp:sp modelId="{99E5C8B6-B076-48EF-B89E-4C7FF0F11E0C}">
      <dsp:nvSpPr>
        <dsp:cNvPr id="0" name=""/>
        <dsp:cNvSpPr/>
      </dsp:nvSpPr>
      <dsp:spPr>
        <a:xfrm rot="3600000">
          <a:off x="4379081" y="2402221"/>
          <a:ext cx="1425379" cy="47875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4522708" y="2497972"/>
        <a:ext cx="1138125" cy="287255"/>
      </dsp:txXfrm>
    </dsp:sp>
    <dsp:sp modelId="{B476AAD8-0357-4D87-AB95-5BAD252BE621}">
      <dsp:nvSpPr>
        <dsp:cNvPr id="0" name=""/>
        <dsp:cNvSpPr/>
      </dsp:nvSpPr>
      <dsp:spPr>
        <a:xfrm>
          <a:off x="4853261" y="3913787"/>
          <a:ext cx="2735758" cy="1367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চলমান</a:t>
          </a:r>
          <a:r>
            <a:rPr lang="en-US" sz="36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জের</a:t>
          </a:r>
          <a:r>
            <a:rPr lang="en-US" sz="36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ছক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93325" y="3953851"/>
        <a:ext cx="2655630" cy="1287751"/>
      </dsp:txXfrm>
    </dsp:sp>
    <dsp:sp modelId="{1B29C689-7785-4C84-A375-F3BC83A4CDE8}">
      <dsp:nvSpPr>
        <dsp:cNvPr id="0" name=""/>
        <dsp:cNvSpPr/>
      </dsp:nvSpPr>
      <dsp:spPr>
        <a:xfrm rot="10800000">
          <a:off x="3249710" y="4358348"/>
          <a:ext cx="1425379" cy="47875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 rot="10800000">
        <a:off x="3393337" y="4454099"/>
        <a:ext cx="1138125" cy="287255"/>
      </dsp:txXfrm>
    </dsp:sp>
    <dsp:sp modelId="{66A98A38-C1C7-4273-ADC3-4F1F842B1290}">
      <dsp:nvSpPr>
        <dsp:cNvPr id="0" name=""/>
        <dsp:cNvSpPr/>
      </dsp:nvSpPr>
      <dsp:spPr>
        <a:xfrm>
          <a:off x="335779" y="3913787"/>
          <a:ext cx="2735758" cy="1367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NikoshBAN" panose="02000000000000000000" pitchFamily="2" charset="0"/>
              <a:cs typeface="NikoshBAN" panose="02000000000000000000" pitchFamily="2" charset="0"/>
            </a:rPr>
            <a:t>T-</a:t>
          </a:r>
          <a:r>
            <a:rPr lang="en-US" sz="32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ছক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5843" y="3953851"/>
        <a:ext cx="2655630" cy="1287751"/>
      </dsp:txXfrm>
    </dsp:sp>
    <dsp:sp modelId="{739AB3F6-A41B-41A8-B542-EA26E3AE5670}">
      <dsp:nvSpPr>
        <dsp:cNvPr id="0" name=""/>
        <dsp:cNvSpPr/>
      </dsp:nvSpPr>
      <dsp:spPr>
        <a:xfrm rot="18000000">
          <a:off x="2120339" y="2402221"/>
          <a:ext cx="1425379" cy="47875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2263966" y="2497972"/>
        <a:ext cx="1138125" cy="287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1346836"/>
            <a:ext cx="10104120" cy="2865120"/>
          </a:xfrm>
          <a:prstGeom prst="rect">
            <a:avLst/>
          </a:prstGeo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322446"/>
            <a:ext cx="8915400" cy="198691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7245" y="7627622"/>
            <a:ext cx="2674620" cy="438150"/>
          </a:xfrm>
          <a:prstGeom prst="rect">
            <a:avLst/>
          </a:prstGeom>
        </p:spPr>
        <p:txBody>
          <a:bodyPr/>
          <a:lstStyle/>
          <a:p>
            <a:fld id="{78455DDA-B72F-4EF8-8811-10D99879894E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7635" y="7627622"/>
            <a:ext cx="401193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5335" y="7627622"/>
            <a:ext cx="2674620" cy="438150"/>
          </a:xfrm>
          <a:prstGeom prst="rect">
            <a:avLst/>
          </a:prstGeom>
        </p:spPr>
        <p:txBody>
          <a:bodyPr/>
          <a:lstStyle/>
          <a:p>
            <a:fld id="{F78B8899-472E-47F0-9826-33A4448BA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9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245" y="438152"/>
            <a:ext cx="10252710" cy="15906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2190750"/>
            <a:ext cx="10252710" cy="522160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7245" y="7627622"/>
            <a:ext cx="2674620" cy="438150"/>
          </a:xfrm>
          <a:prstGeom prst="rect">
            <a:avLst/>
          </a:prstGeom>
        </p:spPr>
        <p:txBody>
          <a:bodyPr/>
          <a:lstStyle/>
          <a:p>
            <a:fld id="{78455DDA-B72F-4EF8-8811-10D99879894E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7635" y="7627622"/>
            <a:ext cx="401193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5335" y="7627622"/>
            <a:ext cx="2674620" cy="438150"/>
          </a:xfrm>
          <a:prstGeom prst="rect">
            <a:avLst/>
          </a:prstGeom>
        </p:spPr>
        <p:txBody>
          <a:bodyPr/>
          <a:lstStyle/>
          <a:p>
            <a:fld id="{F78B8899-472E-47F0-9826-33A4448BA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7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8" y="438150"/>
            <a:ext cx="2563178" cy="697420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438150"/>
            <a:ext cx="7540943" cy="697420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7245" y="7627622"/>
            <a:ext cx="2674620" cy="438150"/>
          </a:xfrm>
          <a:prstGeom prst="rect">
            <a:avLst/>
          </a:prstGeom>
        </p:spPr>
        <p:txBody>
          <a:bodyPr/>
          <a:lstStyle/>
          <a:p>
            <a:fld id="{78455DDA-B72F-4EF8-8811-10D99879894E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7635" y="7627622"/>
            <a:ext cx="401193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5335" y="7627622"/>
            <a:ext cx="2674620" cy="438150"/>
          </a:xfrm>
          <a:prstGeom prst="rect">
            <a:avLst/>
          </a:prstGeom>
        </p:spPr>
        <p:txBody>
          <a:bodyPr/>
          <a:lstStyle/>
          <a:p>
            <a:fld id="{F78B8899-472E-47F0-9826-33A4448BA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19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245" y="438152"/>
            <a:ext cx="10252710" cy="15906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245" y="2190750"/>
            <a:ext cx="10252710" cy="52216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7245" y="7627622"/>
            <a:ext cx="2674620" cy="438150"/>
          </a:xfrm>
          <a:prstGeom prst="rect">
            <a:avLst/>
          </a:prstGeom>
        </p:spPr>
        <p:txBody>
          <a:bodyPr/>
          <a:lstStyle/>
          <a:p>
            <a:fld id="{78455DDA-B72F-4EF8-8811-10D99879894E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7635" y="7627622"/>
            <a:ext cx="401193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5335" y="7627622"/>
            <a:ext cx="2674620" cy="438150"/>
          </a:xfrm>
          <a:prstGeom prst="rect">
            <a:avLst/>
          </a:prstGeom>
        </p:spPr>
        <p:txBody>
          <a:bodyPr/>
          <a:lstStyle/>
          <a:p>
            <a:fld id="{F78B8899-472E-47F0-9826-33A4448BA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03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2051688"/>
            <a:ext cx="10252710" cy="3423284"/>
          </a:xfrm>
          <a:prstGeom prst="rect">
            <a:avLst/>
          </a:prstGeo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5507358"/>
            <a:ext cx="10252710" cy="18002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80">
                <a:solidFill>
                  <a:schemeClr val="tx1"/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7245" y="7627622"/>
            <a:ext cx="2674620" cy="438150"/>
          </a:xfrm>
          <a:prstGeom prst="rect">
            <a:avLst/>
          </a:prstGeom>
        </p:spPr>
        <p:txBody>
          <a:bodyPr/>
          <a:lstStyle/>
          <a:p>
            <a:fld id="{78455DDA-B72F-4EF8-8811-10D99879894E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7635" y="7627622"/>
            <a:ext cx="401193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5335" y="7627622"/>
            <a:ext cx="2674620" cy="438150"/>
          </a:xfrm>
          <a:prstGeom prst="rect">
            <a:avLst/>
          </a:prstGeom>
        </p:spPr>
        <p:txBody>
          <a:bodyPr/>
          <a:lstStyle/>
          <a:p>
            <a:fld id="{F78B8899-472E-47F0-9826-33A4448BA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2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245" y="438152"/>
            <a:ext cx="10252710" cy="15906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5" y="2190750"/>
            <a:ext cx="5052060" cy="52216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2190750"/>
            <a:ext cx="5052060" cy="52216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7245" y="7627622"/>
            <a:ext cx="2674620" cy="438150"/>
          </a:xfrm>
          <a:prstGeom prst="rect">
            <a:avLst/>
          </a:prstGeom>
        </p:spPr>
        <p:txBody>
          <a:bodyPr/>
          <a:lstStyle/>
          <a:p>
            <a:fld id="{78455DDA-B72F-4EF8-8811-10D99879894E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37635" y="7627622"/>
            <a:ext cx="401193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95335" y="7627622"/>
            <a:ext cx="2674620" cy="438150"/>
          </a:xfrm>
          <a:prstGeom prst="rect">
            <a:avLst/>
          </a:prstGeom>
        </p:spPr>
        <p:txBody>
          <a:bodyPr/>
          <a:lstStyle/>
          <a:p>
            <a:fld id="{F78B8899-472E-47F0-9826-33A4448BA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9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438152"/>
            <a:ext cx="10252710" cy="15906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5" y="2017396"/>
            <a:ext cx="5028842" cy="9886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5" y="3006090"/>
            <a:ext cx="5028842" cy="44215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6" y="2017396"/>
            <a:ext cx="5053608" cy="9886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6" y="3006090"/>
            <a:ext cx="5053608" cy="44215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17245" y="7627622"/>
            <a:ext cx="2674620" cy="438150"/>
          </a:xfrm>
          <a:prstGeom prst="rect">
            <a:avLst/>
          </a:prstGeom>
        </p:spPr>
        <p:txBody>
          <a:bodyPr/>
          <a:lstStyle/>
          <a:p>
            <a:fld id="{78455DDA-B72F-4EF8-8811-10D99879894E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937635" y="7627622"/>
            <a:ext cx="401193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95335" y="7627622"/>
            <a:ext cx="2674620" cy="438150"/>
          </a:xfrm>
          <a:prstGeom prst="rect">
            <a:avLst/>
          </a:prstGeom>
        </p:spPr>
        <p:txBody>
          <a:bodyPr/>
          <a:lstStyle/>
          <a:p>
            <a:fld id="{F78B8899-472E-47F0-9826-33A4448BA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4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245" y="438152"/>
            <a:ext cx="10252710" cy="15906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17245" y="7627622"/>
            <a:ext cx="2674620" cy="438150"/>
          </a:xfrm>
          <a:prstGeom prst="rect">
            <a:avLst/>
          </a:prstGeom>
        </p:spPr>
        <p:txBody>
          <a:bodyPr/>
          <a:lstStyle/>
          <a:p>
            <a:fld id="{78455DDA-B72F-4EF8-8811-10D99879894E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37635" y="7627622"/>
            <a:ext cx="401193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5335" y="7627622"/>
            <a:ext cx="2674620" cy="438150"/>
          </a:xfrm>
          <a:prstGeom prst="rect">
            <a:avLst/>
          </a:prstGeom>
        </p:spPr>
        <p:txBody>
          <a:bodyPr/>
          <a:lstStyle/>
          <a:p>
            <a:fld id="{F78B8899-472E-47F0-9826-33A4448BA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80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17245" y="7627622"/>
            <a:ext cx="2674620" cy="438150"/>
          </a:xfrm>
          <a:prstGeom prst="rect">
            <a:avLst/>
          </a:prstGeom>
        </p:spPr>
        <p:txBody>
          <a:bodyPr/>
          <a:lstStyle/>
          <a:p>
            <a:fld id="{78455DDA-B72F-4EF8-8811-10D99879894E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37635" y="7627622"/>
            <a:ext cx="401193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95335" y="7627622"/>
            <a:ext cx="2674620" cy="438150"/>
          </a:xfrm>
          <a:prstGeom prst="rect">
            <a:avLst/>
          </a:prstGeom>
        </p:spPr>
        <p:txBody>
          <a:bodyPr/>
          <a:lstStyle/>
          <a:p>
            <a:fld id="{F78B8899-472E-47F0-9826-33A4448BA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1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48640"/>
            <a:ext cx="3833931" cy="1920240"/>
          </a:xfrm>
          <a:prstGeom prst="rect">
            <a:avLst/>
          </a:prstGeo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1184912"/>
            <a:ext cx="6017895" cy="5848350"/>
          </a:xfrm>
          <a:prstGeom prst="rect">
            <a:avLst/>
          </a:prstGeo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468880"/>
            <a:ext cx="3833931" cy="45739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7245" y="7627622"/>
            <a:ext cx="2674620" cy="438150"/>
          </a:xfrm>
          <a:prstGeom prst="rect">
            <a:avLst/>
          </a:prstGeom>
        </p:spPr>
        <p:txBody>
          <a:bodyPr/>
          <a:lstStyle/>
          <a:p>
            <a:fld id="{78455DDA-B72F-4EF8-8811-10D99879894E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37635" y="7627622"/>
            <a:ext cx="401193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95335" y="7627622"/>
            <a:ext cx="2674620" cy="438150"/>
          </a:xfrm>
          <a:prstGeom prst="rect">
            <a:avLst/>
          </a:prstGeom>
        </p:spPr>
        <p:txBody>
          <a:bodyPr/>
          <a:lstStyle/>
          <a:p>
            <a:fld id="{F78B8899-472E-47F0-9826-33A4448BA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42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48640"/>
            <a:ext cx="3833931" cy="1920240"/>
          </a:xfrm>
          <a:prstGeom prst="rect">
            <a:avLst/>
          </a:prstGeo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3608" y="1184912"/>
            <a:ext cx="6017895" cy="584835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468880"/>
            <a:ext cx="3833931" cy="45739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7245" y="7627622"/>
            <a:ext cx="2674620" cy="438150"/>
          </a:xfrm>
          <a:prstGeom prst="rect">
            <a:avLst/>
          </a:prstGeom>
        </p:spPr>
        <p:txBody>
          <a:bodyPr/>
          <a:lstStyle/>
          <a:p>
            <a:fld id="{78455DDA-B72F-4EF8-8811-10D99879894E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37635" y="7627622"/>
            <a:ext cx="401193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95335" y="7627622"/>
            <a:ext cx="2674620" cy="438150"/>
          </a:xfrm>
          <a:prstGeom prst="rect">
            <a:avLst/>
          </a:prstGeom>
        </p:spPr>
        <p:txBody>
          <a:bodyPr/>
          <a:lstStyle/>
          <a:p>
            <a:fld id="{F78B8899-472E-47F0-9826-33A4448BA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9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0208" y="7832030"/>
            <a:ext cx="11699309" cy="3975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" y="-1"/>
            <a:ext cx="11699309" cy="457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-3488634" y="3886200"/>
            <a:ext cx="7434469" cy="457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941366" y="3886200"/>
            <a:ext cx="743446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92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 /><Relationship Id="rId2" Type="http://schemas.openxmlformats.org/officeDocument/2006/relationships/image" Target="../media/image16.jpg" /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hyperlink" Target="mailto:nurulislam4060@gmail.com" TargetMode="External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6.jpeg" /><Relationship Id="rId4" Type="http://schemas.openxmlformats.org/officeDocument/2006/relationships/image" Target="../media/image5.jpe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 /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 /><Relationship Id="rId2" Type="http://schemas.openxmlformats.org/officeDocument/2006/relationships/image" Target="../media/image9.jp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11.jpg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8859" y="458028"/>
            <a:ext cx="10951264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>
                <a:solidFill>
                  <a:srgbClr val="CC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ঝি.বা.শি. উচ্চ বিদ্যালয়, </a:t>
            </a:r>
          </a:p>
          <a:p>
            <a:pPr algn="ctr"/>
            <a:r>
              <a:rPr lang="en-US" sz="3200" b="1">
                <a:solidFill>
                  <a:srgbClr val="CC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ঝিওরী,আনোয়ারা, চট্টগ্রাম</a:t>
            </a:r>
            <a:r>
              <a:rPr lang="en-US" sz="4800" b="1">
                <a:solidFill>
                  <a:srgbClr val="CC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>
                <a:solidFill>
                  <a:srgbClr val="CC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solidFill>
                <a:srgbClr val="CC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47689D3-1276-7040-B599-1450C5E3A6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12" y="2027689"/>
            <a:ext cx="11162358" cy="5743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19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8017" y="715617"/>
            <a:ext cx="2411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T-</a:t>
            </a:r>
            <a:r>
              <a:rPr lang="en-US" sz="36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987519"/>
              </p:ext>
            </p:extLst>
          </p:nvPr>
        </p:nvGraphicFramePr>
        <p:xfrm>
          <a:off x="1033668" y="2650432"/>
          <a:ext cx="9952384" cy="7924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44048">
                  <a:extLst>
                    <a:ext uri="{9D8B030D-6E8A-4147-A177-3AD203B41FA5}">
                      <a16:colId xmlns:a16="http://schemas.microsoft.com/office/drawing/2014/main" val="2260783426"/>
                    </a:ext>
                  </a:extLst>
                </a:gridCol>
                <a:gridCol w="1244048">
                  <a:extLst>
                    <a:ext uri="{9D8B030D-6E8A-4147-A177-3AD203B41FA5}">
                      <a16:colId xmlns:a16="http://schemas.microsoft.com/office/drawing/2014/main" val="3154471236"/>
                    </a:ext>
                  </a:extLst>
                </a:gridCol>
                <a:gridCol w="1244048">
                  <a:extLst>
                    <a:ext uri="{9D8B030D-6E8A-4147-A177-3AD203B41FA5}">
                      <a16:colId xmlns:a16="http://schemas.microsoft.com/office/drawing/2014/main" val="2323551960"/>
                    </a:ext>
                  </a:extLst>
                </a:gridCol>
                <a:gridCol w="1244048">
                  <a:extLst>
                    <a:ext uri="{9D8B030D-6E8A-4147-A177-3AD203B41FA5}">
                      <a16:colId xmlns:a16="http://schemas.microsoft.com/office/drawing/2014/main" val="371640605"/>
                    </a:ext>
                  </a:extLst>
                </a:gridCol>
                <a:gridCol w="1244048">
                  <a:extLst>
                    <a:ext uri="{9D8B030D-6E8A-4147-A177-3AD203B41FA5}">
                      <a16:colId xmlns:a16="http://schemas.microsoft.com/office/drawing/2014/main" val="441966734"/>
                    </a:ext>
                  </a:extLst>
                </a:gridCol>
                <a:gridCol w="1244048">
                  <a:extLst>
                    <a:ext uri="{9D8B030D-6E8A-4147-A177-3AD203B41FA5}">
                      <a16:colId xmlns:a16="http://schemas.microsoft.com/office/drawing/2014/main" val="3031423226"/>
                    </a:ext>
                  </a:extLst>
                </a:gridCol>
                <a:gridCol w="1244048">
                  <a:extLst>
                    <a:ext uri="{9D8B030D-6E8A-4147-A177-3AD203B41FA5}">
                      <a16:colId xmlns:a16="http://schemas.microsoft.com/office/drawing/2014/main" val="2756459154"/>
                    </a:ext>
                  </a:extLst>
                </a:gridCol>
                <a:gridCol w="1244048">
                  <a:extLst>
                    <a:ext uri="{9D8B030D-6E8A-4147-A177-3AD203B41FA5}">
                      <a16:colId xmlns:a16="http://schemas.microsoft.com/office/drawing/2014/main" val="1065843093"/>
                    </a:ext>
                  </a:extLst>
                </a:gridCol>
              </a:tblGrid>
              <a:tr h="26592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বিবরণ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জাঃ</a:t>
                      </a:r>
                      <a:r>
                        <a:rPr lang="en-US" sz="2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পৃঃ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বিবরণ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জাঃ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পৃঃ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907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32119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4400" y="1736035"/>
            <a:ext cx="1020417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হিসাবের</a:t>
            </a:r>
            <a:r>
              <a:rPr lang="en-US" dirty="0"/>
              <a:t> </a:t>
            </a:r>
            <a:r>
              <a:rPr lang="en-US" dirty="0" err="1"/>
              <a:t>নাম</a:t>
            </a:r>
            <a:r>
              <a:rPr lang="en-US" dirty="0"/>
              <a:t>/ </a:t>
            </a:r>
            <a:r>
              <a:rPr lang="en-US" dirty="0" err="1"/>
              <a:t>শিরোনাম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     </a:t>
            </a:r>
            <a:r>
              <a:rPr lang="en-US" dirty="0" err="1"/>
              <a:t>ডেবিট</a:t>
            </a:r>
            <a:r>
              <a:rPr lang="en-US" dirty="0"/>
              <a:t>                                                            </a:t>
            </a:r>
            <a:r>
              <a:rPr lang="en-US" dirty="0" err="1"/>
              <a:t>হিসাবের</a:t>
            </a:r>
            <a:r>
              <a:rPr lang="en-US" dirty="0"/>
              <a:t> </a:t>
            </a:r>
            <a:r>
              <a:rPr lang="en-US" dirty="0" err="1"/>
              <a:t>কোড</a:t>
            </a:r>
            <a:r>
              <a:rPr lang="en-US" dirty="0"/>
              <a:t> </a:t>
            </a:r>
            <a:r>
              <a:rPr lang="en-US" dirty="0" err="1"/>
              <a:t>নং</a:t>
            </a:r>
            <a:r>
              <a:rPr lang="en-US" dirty="0"/>
              <a:t>                                                         </a:t>
            </a:r>
            <a:r>
              <a:rPr lang="en-US" dirty="0" err="1"/>
              <a:t>ক্রেডিট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5130" y="4701559"/>
            <a:ext cx="2042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T-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ছকের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6343" y="5287617"/>
            <a:ext cx="970970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টকেটি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ছকটি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অংশে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অংশে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আটটি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কলাম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উদ্বৃত্ত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যোগফলের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কোড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10201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5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45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8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3081" y="652741"/>
            <a:ext cx="3796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চলমান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জের-ছক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946454"/>
              </p:ext>
            </p:extLst>
          </p:nvPr>
        </p:nvGraphicFramePr>
        <p:xfrm>
          <a:off x="1033669" y="2650432"/>
          <a:ext cx="9568069" cy="1798320"/>
        </p:xfrm>
        <a:graphic>
          <a:graphicData uri="http://schemas.openxmlformats.org/drawingml/2006/table">
            <a:tbl>
              <a:tblPr firstCol="1" lastRow="1" lastCol="1" bandRow="1">
                <a:tableStyleId>{16D9F66E-5EB9-4882-86FB-DCBF35E3C3E4}</a:tableStyleId>
              </a:tblPr>
              <a:tblGrid>
                <a:gridCol w="755374">
                  <a:extLst>
                    <a:ext uri="{9D8B030D-6E8A-4147-A177-3AD203B41FA5}">
                      <a16:colId xmlns:a16="http://schemas.microsoft.com/office/drawing/2014/main" val="2260783426"/>
                    </a:ext>
                  </a:extLst>
                </a:gridCol>
                <a:gridCol w="2888974">
                  <a:extLst>
                    <a:ext uri="{9D8B030D-6E8A-4147-A177-3AD203B41FA5}">
                      <a16:colId xmlns:a16="http://schemas.microsoft.com/office/drawing/2014/main" val="315447123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23551960"/>
                    </a:ext>
                  </a:extLst>
                </a:gridCol>
                <a:gridCol w="1391479">
                  <a:extLst>
                    <a:ext uri="{9D8B030D-6E8A-4147-A177-3AD203B41FA5}">
                      <a16:colId xmlns:a16="http://schemas.microsoft.com/office/drawing/2014/main" val="371640605"/>
                    </a:ext>
                  </a:extLst>
                </a:gridCol>
                <a:gridCol w="1470991">
                  <a:extLst>
                    <a:ext uri="{9D8B030D-6E8A-4147-A177-3AD203B41FA5}">
                      <a16:colId xmlns:a16="http://schemas.microsoft.com/office/drawing/2014/main" val="441966734"/>
                    </a:ext>
                  </a:extLst>
                </a:gridCol>
                <a:gridCol w="1192696">
                  <a:extLst>
                    <a:ext uri="{9D8B030D-6E8A-4147-A177-3AD203B41FA5}">
                      <a16:colId xmlns:a16="http://schemas.microsoft.com/office/drawing/2014/main" val="3031423226"/>
                    </a:ext>
                  </a:extLst>
                </a:gridCol>
                <a:gridCol w="1258955">
                  <a:extLst>
                    <a:ext uri="{9D8B030D-6E8A-4147-A177-3AD203B41FA5}">
                      <a16:colId xmlns:a16="http://schemas.microsoft.com/office/drawing/2014/main" val="2756459154"/>
                    </a:ext>
                  </a:extLst>
                </a:gridCol>
              </a:tblGrid>
              <a:tr h="26592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endParaRPr lang="en-US" sz="20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বিবরণ</a:t>
                      </a:r>
                      <a:endParaRPr lang="en-US" sz="20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জাঃ</a:t>
                      </a:r>
                      <a:r>
                        <a:rPr lang="en-US" sz="2000" b="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="0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পৃঃ</a:t>
                      </a:r>
                      <a:endParaRPr lang="en-US" sz="20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</a:t>
                      </a:r>
                      <a:r>
                        <a:rPr lang="en-US" sz="2000" b="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</a:t>
                      </a:r>
                      <a:r>
                        <a:rPr lang="en-US" sz="2000" b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0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</a:t>
                      </a:r>
                      <a:r>
                        <a:rPr lang="en-US" sz="2000" b="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</a:t>
                      </a:r>
                      <a:r>
                        <a:rPr lang="en-US" sz="2000" b="0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0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উদ্বৃত্ত</a:t>
                      </a:r>
                      <a:r>
                        <a:rPr lang="en-US" sz="20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</a:t>
                      </a:r>
                      <a:r>
                        <a:rPr lang="en-US" sz="2000" b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জের</a:t>
                      </a:r>
                      <a:endParaRPr lang="en-US" sz="20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907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</a:t>
                      </a:r>
                      <a:endParaRPr lang="en-US" sz="20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</a:t>
                      </a:r>
                      <a:endParaRPr lang="en-US" sz="20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321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0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2653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80661" y="1511707"/>
            <a:ext cx="9687340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কোড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r"/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9356" y="4867543"/>
            <a:ext cx="3409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‍”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চলমান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জের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”-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ছকের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55826" y="5390763"/>
            <a:ext cx="520687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কোড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বিবরণ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পৃষ্ঠার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:) </a:t>
            </a: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কলাম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কলাম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৪টি।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কলাম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পাশাপাশি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লিপিবদ্ধের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উদ্বৃত্ত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72354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45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65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35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2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836575" y="975046"/>
            <a:ext cx="4472538" cy="742652"/>
          </a:xfrm>
          <a:prstGeom prst="rect">
            <a:avLst/>
          </a:prstGeom>
          <a:noFill/>
        </p:spPr>
        <p:txBody>
          <a:bodyPr vert="horz" lIns="85725" tIns="42863" rIns="85725" bIns="42863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6435" y="6808684"/>
            <a:ext cx="9329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477" indent="-571477" algn="ctr">
              <a:buFont typeface="Wingdings" panose="05000000000000000000" pitchFamily="2" charset="2"/>
              <a:buChar char="v"/>
            </a:pPr>
            <a:r>
              <a:rPr lang="en-US" sz="3600" b="1" dirty="0" err="1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দুইটি</a:t>
            </a:r>
            <a:r>
              <a:rPr lang="en-US" sz="3600" b="1" dirty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ছকের</a:t>
            </a:r>
            <a:r>
              <a:rPr lang="en-US" sz="3600" b="1" dirty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মাঝে</a:t>
            </a:r>
            <a:r>
              <a:rPr lang="en-US" sz="3600" b="1" dirty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কি</a:t>
            </a:r>
            <a:r>
              <a:rPr lang="en-US" sz="3600" b="1" dirty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কি</a:t>
            </a:r>
            <a:r>
              <a:rPr lang="en-US" sz="3600" b="1" dirty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পার্থক্য</a:t>
            </a:r>
            <a:r>
              <a:rPr lang="en-US" sz="3600" b="1" dirty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বিদ্যমান</a:t>
            </a:r>
            <a:r>
              <a:rPr lang="en-US" sz="3600" b="1" dirty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তা</a:t>
            </a:r>
            <a:r>
              <a:rPr lang="en-US" sz="3600" b="1" dirty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চিহ্নিত</a:t>
            </a:r>
            <a:r>
              <a:rPr lang="en-US" sz="3600" b="1" dirty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কর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044" y="1934817"/>
            <a:ext cx="5168347" cy="441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0110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18751" y="713402"/>
            <a:ext cx="3032553" cy="1107996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6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5046" y="6028420"/>
            <a:ext cx="7740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-(ক) :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চলমান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জের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ছকের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-(খ) : T-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ছকের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635" y="1772091"/>
            <a:ext cx="4890052" cy="40111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488807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28354" y="496772"/>
            <a:ext cx="2067528" cy="101566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6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2673" y="3370765"/>
            <a:ext cx="6751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 ।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ছকে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ঘর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3200" dirty="0">
              <a:solidFill>
                <a:srgbClr val="7030A0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2673" y="1686446"/>
            <a:ext cx="45849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 ।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ব্যক্তিবাচক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3200" dirty="0">
              <a:solidFill>
                <a:srgbClr val="00B050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52673" y="5069534"/>
            <a:ext cx="49600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চলমান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জের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ছকের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967815" y="2210486"/>
            <a:ext cx="4828067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		    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7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			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পাঁচ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67815" y="3793676"/>
            <a:ext cx="4128185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পাঁচটি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			‌‌‌‌        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ছয়টি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7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সাতটি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			        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আটটি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67816" y="5772406"/>
            <a:ext cx="42448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পাঁচটি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			        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ছয়টি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7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সাতটি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		            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আটটি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74734" y="1050770"/>
            <a:ext cx="1815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00FF"/>
                </a:solidFill>
              </a:rPr>
              <a:t>সঠিক</a:t>
            </a:r>
            <a:r>
              <a:rPr lang="en-US" sz="2400" b="1" dirty="0">
                <a:solidFill>
                  <a:srgbClr val="FF00FF"/>
                </a:solidFill>
              </a:rPr>
              <a:t> </a:t>
            </a:r>
            <a:r>
              <a:rPr lang="en-US" sz="2400" b="1" dirty="0" err="1">
                <a:solidFill>
                  <a:srgbClr val="FF00FF"/>
                </a:solidFill>
              </a:rPr>
              <a:t>উত্তর</a:t>
            </a:r>
            <a:endParaRPr lang="en-US" sz="2400" b="1" dirty="0">
              <a:solidFill>
                <a:srgbClr val="FF00F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434188" y="1703957"/>
            <a:ext cx="2467701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00FF"/>
                </a:solidFill>
              </a:rPr>
              <a:t>উত্তর</a:t>
            </a:r>
            <a:r>
              <a:rPr lang="en-US" sz="2400" b="1" dirty="0">
                <a:solidFill>
                  <a:srgbClr val="FF00FF"/>
                </a:solidFill>
              </a:rPr>
              <a:t> </a:t>
            </a:r>
            <a:r>
              <a:rPr lang="en-US" sz="2400" b="1" dirty="0" err="1">
                <a:solidFill>
                  <a:srgbClr val="FF00FF"/>
                </a:solidFill>
              </a:rPr>
              <a:t>সঠিক</a:t>
            </a:r>
            <a:r>
              <a:rPr lang="en-US" sz="2400" b="1" dirty="0">
                <a:solidFill>
                  <a:srgbClr val="FF00FF"/>
                </a:solidFill>
              </a:rPr>
              <a:t> </a:t>
            </a:r>
            <a:r>
              <a:rPr lang="en-US" sz="2400" b="1" dirty="0" err="1">
                <a:solidFill>
                  <a:srgbClr val="FF00FF"/>
                </a:solidFill>
              </a:rPr>
              <a:t>নয়</a:t>
            </a:r>
            <a:endParaRPr lang="en-US" sz="2400" b="1" dirty="0">
              <a:solidFill>
                <a:srgbClr val="FF00FF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06759" y="2351563"/>
            <a:ext cx="3290494" cy="4533147"/>
            <a:chOff x="1606759" y="2351563"/>
            <a:chExt cx="3290494" cy="4533147"/>
          </a:xfrm>
        </p:grpSpPr>
        <p:sp>
          <p:nvSpPr>
            <p:cNvPr id="38" name="Oval 37"/>
            <p:cNvSpPr/>
            <p:nvPr/>
          </p:nvSpPr>
          <p:spPr>
            <a:xfrm>
              <a:off x="1606759" y="3052543"/>
              <a:ext cx="337798" cy="31295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559455" y="3052543"/>
              <a:ext cx="337798" cy="31295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4559455" y="2351563"/>
              <a:ext cx="337798" cy="31295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4559455" y="4638484"/>
              <a:ext cx="337798" cy="31295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559455" y="3937504"/>
              <a:ext cx="337798" cy="31295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606759" y="3846935"/>
              <a:ext cx="337798" cy="31295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606759" y="6558441"/>
              <a:ext cx="337798" cy="31295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606759" y="5857461"/>
              <a:ext cx="337798" cy="31295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4559455" y="6571757"/>
              <a:ext cx="337798" cy="31295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606759" y="2376632"/>
            <a:ext cx="3290494" cy="3807098"/>
            <a:chOff x="1606759" y="2376632"/>
            <a:chExt cx="3290494" cy="3807098"/>
          </a:xfrm>
        </p:grpSpPr>
        <p:sp>
          <p:nvSpPr>
            <p:cNvPr id="7" name="Oval 6"/>
            <p:cNvSpPr/>
            <p:nvPr/>
          </p:nvSpPr>
          <p:spPr>
            <a:xfrm>
              <a:off x="1616765" y="2376632"/>
              <a:ext cx="337798" cy="31295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606759" y="4547915"/>
              <a:ext cx="337798" cy="31295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4559455" y="5870777"/>
              <a:ext cx="337798" cy="31295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69916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1" grpId="0"/>
      <p:bldP spid="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4301" y="5948704"/>
            <a:ext cx="1049311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ব্যবহারিক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T-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চলমান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জের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ছকের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কর্যকর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তোমার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মতামতের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স্বপক্ষে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28649" y="563742"/>
            <a:ext cx="3243155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 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388" y="1762983"/>
            <a:ext cx="5047236" cy="39752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097" y="1762983"/>
            <a:ext cx="5113130" cy="3975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221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79" y="423930"/>
            <a:ext cx="11012556" cy="735509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85393" y="838088"/>
            <a:ext cx="9155148" cy="2215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799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13799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799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13799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6955" y="4369572"/>
            <a:ext cx="4643157" cy="3154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899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সমাপ্ত</a:t>
            </a:r>
            <a:endParaRPr lang="en-US" sz="19899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3505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E84BB512-37FF-8D46-806E-5C00AACD70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97" y="523685"/>
            <a:ext cx="11013380" cy="728086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F254F2E-6106-C748-B3C1-FBE5BCBED331}"/>
              </a:ext>
            </a:extLst>
          </p:cNvPr>
          <p:cNvSpPr txBox="1"/>
          <p:nvPr/>
        </p:nvSpPr>
        <p:spPr>
          <a:xfrm>
            <a:off x="1375484" y="2391764"/>
            <a:ext cx="8632005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48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8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কক্ষে</a:t>
            </a:r>
            <a:r>
              <a:rPr lang="en-US" sz="48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endParaRPr lang="en-US" sz="48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EAA913-20E7-034C-B451-158D0AD6D826}"/>
              </a:ext>
            </a:extLst>
          </p:cNvPr>
          <p:cNvSpPr txBox="1"/>
          <p:nvPr/>
        </p:nvSpPr>
        <p:spPr>
          <a:xfrm>
            <a:off x="3839766" y="4184452"/>
            <a:ext cx="42505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600" b="1" i="1">
                <a:solidFill>
                  <a:schemeClr val="accent5"/>
                </a:solidFill>
              </a:rPr>
              <a:t>স্বাগতম</a:t>
            </a:r>
          </a:p>
        </p:txBody>
      </p:sp>
    </p:spTree>
    <p:extLst>
      <p:ext uri="{BB962C8B-B14F-4D97-AF65-F5344CB8AC3E}">
        <p14:creationId xmlns:p14="http://schemas.microsoft.com/office/powerpoint/2010/main" val="39352521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3643" y="1035620"/>
            <a:ext cx="10480918" cy="6693624"/>
            <a:chOff x="493643" y="1035620"/>
            <a:chExt cx="10480918" cy="6693624"/>
          </a:xfrm>
        </p:grpSpPr>
        <p:sp>
          <p:nvSpPr>
            <p:cNvPr id="4" name="TextBox 3"/>
            <p:cNvSpPr txBox="1"/>
            <p:nvPr/>
          </p:nvSpPr>
          <p:spPr>
            <a:xfrm>
              <a:off x="5895062" y="4466812"/>
              <a:ext cx="5079499" cy="3262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শ্রেণি</a:t>
              </a:r>
              <a:r>
                <a:rPr lang="en-US" sz="5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b="1">
                  <a:latin typeface="NikoshBAN" panose="02000000000000000000" pitchFamily="2" charset="0"/>
                  <a:cs typeface="NikoshBAN" panose="02000000000000000000" pitchFamily="2" charset="0"/>
                </a:rPr>
                <a:t>: ৯ম</a:t>
              </a:r>
              <a:endParaRPr lang="en-US" sz="5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বিষয়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: 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হিসাববিজ্ঞান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: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পঞ্চম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: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হিসাব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সময়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: </a:t>
              </a:r>
              <a:r>
                <a:rPr lang="en-US" sz="3600">
                  <a:latin typeface="NikoshBAN" panose="02000000000000000000" pitchFamily="2" charset="0"/>
                  <a:cs typeface="NikoshBAN" panose="02000000000000000000" pitchFamily="2" charset="0"/>
                </a:rPr>
                <a:t>৫০ মিনিট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93643" y="4234547"/>
              <a:ext cx="5066740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>
                  <a:latin typeface="NikoshBAN" panose="02000000000000000000" pitchFamily="2" charset="0"/>
                  <a:cs typeface="NikoshBAN" panose="02000000000000000000" pitchFamily="2" charset="0"/>
                </a:rPr>
                <a:t>মোঃ নুরুল ইসলাম 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2800">
                  <a:latin typeface="NikoshBAN" panose="02000000000000000000" pitchFamily="2" charset="0"/>
                  <a:cs typeface="NikoshBAN" panose="02000000000000000000" pitchFamily="2" charset="0"/>
                </a:rPr>
                <a:t>ঝি.বা.শি. 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উচ্চ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বিদ্যালয়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3200">
                  <a:latin typeface="NikoshBAN" panose="02000000000000000000" pitchFamily="2" charset="0"/>
                  <a:cs typeface="NikoshBAN" panose="02000000000000000000" pitchFamily="2" charset="0"/>
                </a:rPr>
                <a:t>ঝিওরী,আনোয়ারা, চট্টগ্রাম।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মোবাইল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err="1">
                  <a:latin typeface="NikoshBAN" panose="02000000000000000000" pitchFamily="2" charset="0"/>
                  <a:cs typeface="NikoshBAN" panose="02000000000000000000" pitchFamily="2" charset="0"/>
                </a:rPr>
                <a:t>নং</a:t>
              </a:r>
              <a:r>
                <a:rPr lang="en-US" sz="3200">
                  <a:latin typeface="NikoshBAN" panose="02000000000000000000" pitchFamily="2" charset="0"/>
                  <a:cs typeface="NikoshBAN" panose="02000000000000000000" pitchFamily="2" charset="0"/>
                </a:rPr>
                <a:t>- </a:t>
              </a:r>
              <a:r>
                <a:rPr lang="en-US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০১৮৩৭৬০৮৩৫৫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ই-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মেইল</a:t>
              </a:r>
              <a:r>
                <a:rPr lang="en-US" sz="2400"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r>
                <a:rPr lang="en-US" sz="2400">
                  <a:latin typeface="SutonnyMJ" pitchFamily="2" charset="0"/>
                </a:rPr>
                <a:t> </a:t>
              </a:r>
              <a:r>
                <a:rPr lang="en-US" sz="2400">
                  <a:latin typeface="SutonnyMJ" pitchFamily="2" charset="0"/>
                  <a:hlinkClick r:id="rId2"/>
                </a:rPr>
                <a:t>nurulislam4060@gmail.com</a:t>
              </a:r>
              <a:endParaRPr lang="en-US" sz="2400">
                <a:latin typeface="SutonnyMJ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367286" y="1035620"/>
              <a:ext cx="312993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 err="1">
                  <a:solidFill>
                    <a:schemeClr val="accent6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54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2401310B-0D04-4015-A2EE-40CCFFC7DC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639592" y="4896615"/>
              <a:ext cx="4585318" cy="1019177"/>
            </a:xfrm>
            <a:prstGeom prst="rect">
              <a:avLst/>
            </a:prstGeom>
          </p:spPr>
        </p:pic>
      </p:grpSp>
      <p:pic>
        <p:nvPicPr>
          <p:cNvPr id="9" name="Picture 9">
            <a:extLst>
              <a:ext uri="{FF2B5EF4-FFF2-40B4-BE49-F238E27FC236}">
                <a16:creationId xmlns:a16="http://schemas.microsoft.com/office/drawing/2014/main" id="{25715272-8162-E543-A951-78239DDA98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444" y="792956"/>
            <a:ext cx="2571750" cy="2857500"/>
          </a:xfrm>
          <a:prstGeom prst="rect">
            <a:avLst/>
          </a:prstGeom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id="{8E705C60-68DF-0A40-9D28-BEAD69D721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007" y="564046"/>
            <a:ext cx="3143099" cy="367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3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6468" y="3978174"/>
            <a:ext cx="448818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আর্থিক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2" y="500063"/>
            <a:ext cx="9411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কাজগুলো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মনোযোগ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239621" y="3978174"/>
            <a:ext cx="4797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8609" y="5607384"/>
            <a:ext cx="10479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latin typeface="NikoshBAN" pitchFamily="2" charset="0"/>
                <a:cs typeface="NikoshBAN" pitchFamily="2" charset="0"/>
              </a:rPr>
              <a:t>* ব্যবসায়ের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জানার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?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534" y="1203391"/>
            <a:ext cx="3870049" cy="272870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605" y="1301060"/>
            <a:ext cx="4199282" cy="24444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0828" y="6418597"/>
            <a:ext cx="10253041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latin typeface="NikoshBAN" pitchFamily="2" charset="0"/>
                <a:cs typeface="NikoshBAN" pitchFamily="2" charset="0"/>
              </a:rPr>
              <a:t>* </a:t>
            </a:r>
            <a:r>
              <a:rPr lang="en-US" sz="3200">
                <a:latin typeface="NikoshBAN" pitchFamily="2" charset="0"/>
                <a:cs typeface="NikoshBAN" pitchFamily="2" charset="0"/>
              </a:rPr>
              <a:t>ব্যবসায়ের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জানার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3882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5200" y="946790"/>
            <a:ext cx="6396659" cy="1624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u="sng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9600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3480" y="4575934"/>
            <a:ext cx="96343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( ‘T’ 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‘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চলমান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শ্রেণিবিভাগ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ডেবিট-ক্রেডিট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6696" y="3446447"/>
            <a:ext cx="4147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. . . . . </a:t>
            </a:r>
          </a:p>
        </p:txBody>
      </p:sp>
    </p:spTree>
    <p:extLst>
      <p:ext uri="{BB962C8B-B14F-4D97-AF65-F5344CB8AC3E}">
        <p14:creationId xmlns:p14="http://schemas.microsoft.com/office/powerpoint/2010/main" val="29713802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5812" y="5143500"/>
            <a:ext cx="1051503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হলো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লেনদেনগুলোকে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শ্রেণিবিন্যাস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পৃথক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পৃথক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শিরোনামের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অধীনে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প্রস্তুতকৃত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বিবরণী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দৈনন্দিন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ঘটা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লেনদেনগুলো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পক্ষগুলোকে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পৃথক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পৃথক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শিরোনামে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বিবরণী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প্রত্যেকটি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বিবরণীকে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একেক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4938" y="477989"/>
            <a:ext cx="10515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ছবির</a:t>
            </a:r>
            <a:r>
              <a:rPr lang="en-US" sz="40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কাজগুলো</a:t>
            </a:r>
            <a:r>
              <a:rPr lang="en-US" sz="40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মনোযোগ</a:t>
            </a:r>
            <a:r>
              <a:rPr lang="en-US" sz="40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সহকারে</a:t>
            </a:r>
            <a:r>
              <a:rPr lang="en-US" sz="40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দেখো</a:t>
            </a:r>
            <a:r>
              <a:rPr lang="en-US" sz="40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9429" y="4529920"/>
            <a:ext cx="4201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97"/>
          <a:stretch/>
        </p:blipFill>
        <p:spPr>
          <a:xfrm>
            <a:off x="861391" y="1501175"/>
            <a:ext cx="3193774" cy="28322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505" y="1593177"/>
            <a:ext cx="3344227" cy="27402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957" y="1593177"/>
            <a:ext cx="3087756" cy="274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4793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0F68818-7956-304C-802B-9836D107BB09}"/>
              </a:ext>
            </a:extLst>
          </p:cNvPr>
          <p:cNvSpPr txBox="1"/>
          <p:nvPr/>
        </p:nvSpPr>
        <p:spPr>
          <a:xfrm>
            <a:off x="1276454" y="714375"/>
            <a:ext cx="9932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সনাতন</a:t>
            </a:r>
            <a:r>
              <a:rPr lang="en-US" sz="4000" b="1" u="sng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পদ্ধতিতে</a:t>
            </a:r>
            <a:r>
              <a:rPr lang="en-US" sz="4000" b="1" u="sng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4000" b="1" u="sng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b="1" u="sng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endParaRPr lang="en-US" sz="4000" b="1" u="sng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F156C9-73D4-6F4E-99D6-0B5E8196C3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22" y="1845994"/>
            <a:ext cx="9740349" cy="555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0346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2226" y="901149"/>
            <a:ext cx="60429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4000" b="1" u="sng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পদ্ধতিতে</a:t>
            </a:r>
            <a:r>
              <a:rPr lang="en-US" sz="4000" b="1" u="sng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4000" b="1" u="sng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endParaRPr lang="en-US" sz="4000" b="1" u="sng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13" y="1609035"/>
            <a:ext cx="9780104" cy="574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903985"/>
      </p:ext>
    </p:extLst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6262" y="896952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প্রস্তুতের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 </a:t>
            </a: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368611022"/>
              </p:ext>
            </p:extLst>
          </p:nvPr>
        </p:nvGraphicFramePr>
        <p:xfrm>
          <a:off x="2047662" y="2268330"/>
          <a:ext cx="7924800" cy="528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3699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</TotalTime>
  <Words>482</Words>
  <Application>Microsoft Office PowerPoint</Application>
  <PresentationFormat>Custom</PresentationFormat>
  <Paragraphs>109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SRIZON</dc:creator>
  <cp:lastModifiedBy>Unknown User</cp:lastModifiedBy>
  <cp:revision>58</cp:revision>
  <dcterms:created xsi:type="dcterms:W3CDTF">2020-05-11T10:14:05Z</dcterms:created>
  <dcterms:modified xsi:type="dcterms:W3CDTF">2021-03-01T02:21:14Z</dcterms:modified>
</cp:coreProperties>
</file>