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1" r:id="rId5"/>
    <p:sldId id="262" r:id="rId6"/>
    <p:sldId id="263" r:id="rId7"/>
    <p:sldId id="259" r:id="rId8"/>
    <p:sldId id="260" r:id="rId9"/>
    <p:sldId id="264" r:id="rId10"/>
    <p:sldId id="265" r:id="rId11"/>
    <p:sldId id="266" r:id="rId12"/>
    <p:sldId id="267" r:id="rId13"/>
    <p:sldId id="268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3" d="100"/>
          <a:sy n="83" d="100"/>
        </p:scale>
        <p:origin x="658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035A2B-1310-4EE9-A8B6-84972E0C4630}" type="datetimeFigureOut">
              <a:rPr lang="en-US" smtClean="0"/>
              <a:t>2/20/2021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7990E0-7232-40AC-8BC3-61FAB1C79D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92891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035A2B-1310-4EE9-A8B6-84972E0C4630}" type="datetimeFigureOut">
              <a:rPr lang="en-US" smtClean="0"/>
              <a:t>2/20/2021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7990E0-7232-40AC-8BC3-61FAB1C79D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19110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035A2B-1310-4EE9-A8B6-84972E0C4630}" type="datetimeFigureOut">
              <a:rPr lang="en-US" smtClean="0"/>
              <a:t>2/20/2021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7990E0-7232-40AC-8BC3-61FAB1C79D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57677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035A2B-1310-4EE9-A8B6-84972E0C4630}" type="datetimeFigureOut">
              <a:rPr lang="en-US" smtClean="0"/>
              <a:t>2/20/2021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7990E0-7232-40AC-8BC3-61FAB1C79D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16858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035A2B-1310-4EE9-A8B6-84972E0C4630}" type="datetimeFigureOut">
              <a:rPr lang="en-US" smtClean="0"/>
              <a:t>2/20/2021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7990E0-7232-40AC-8BC3-61FAB1C79D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59071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035A2B-1310-4EE9-A8B6-84972E0C4630}" type="datetimeFigureOut">
              <a:rPr lang="en-US" smtClean="0"/>
              <a:t>2/20/2021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7990E0-7232-40AC-8BC3-61FAB1C79D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80560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035A2B-1310-4EE9-A8B6-84972E0C4630}" type="datetimeFigureOut">
              <a:rPr lang="en-US" smtClean="0"/>
              <a:t>2/20/2021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7990E0-7232-40AC-8BC3-61FAB1C79D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38462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035A2B-1310-4EE9-A8B6-84972E0C4630}" type="datetimeFigureOut">
              <a:rPr lang="en-US" smtClean="0"/>
              <a:t>2/20/2021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7990E0-7232-40AC-8BC3-61FAB1C79D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17276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035A2B-1310-4EE9-A8B6-84972E0C4630}" type="datetimeFigureOut">
              <a:rPr lang="en-US" smtClean="0"/>
              <a:t>2/20/2021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7990E0-7232-40AC-8BC3-61FAB1C79D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55729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035A2B-1310-4EE9-A8B6-84972E0C4630}" type="datetimeFigureOut">
              <a:rPr lang="en-US" smtClean="0"/>
              <a:t>2/20/2021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7990E0-7232-40AC-8BC3-61FAB1C79D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11571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035A2B-1310-4EE9-A8B6-84972E0C4630}" type="datetimeFigureOut">
              <a:rPr lang="en-US" smtClean="0"/>
              <a:t>2/20/2021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7990E0-7232-40AC-8BC3-61FAB1C79D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89260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1035A2B-1310-4EE9-A8B6-84972E0C4630}" type="datetimeFigureOut">
              <a:rPr lang="en-US" smtClean="0"/>
              <a:t>2/20/2021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D7990E0-7232-40AC-8BC3-61FAB1C79D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12354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5" Type="http://schemas.microsoft.com/office/2007/relationships/hdphoto" Target="../media/hdphoto4.wdp"/><Relationship Id="rId4" Type="http://schemas.openxmlformats.org/officeDocument/2006/relationships/image" Target="../media/image6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413164" y="2115126"/>
            <a:ext cx="8608291" cy="237374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18373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colorTemperature colorTemp="47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0576" b="77615"/>
          <a:stretch/>
        </p:blipFill>
        <p:spPr>
          <a:xfrm>
            <a:off x="651751" y="617606"/>
            <a:ext cx="4901701" cy="2825986"/>
          </a:xfrm>
          <a:prstGeom prst="rect">
            <a:avLst/>
          </a:prstGeom>
          <a:ln w="228600" cap="sq" cmpd="thickThin">
            <a:solidFill>
              <a:srgbClr val="92D05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4" name="Rounded Rectangle 3"/>
          <p:cNvSpPr/>
          <p:nvPr/>
        </p:nvSpPr>
        <p:spPr>
          <a:xfrm>
            <a:off x="321013" y="817123"/>
            <a:ext cx="11673190" cy="5729592"/>
          </a:xfrm>
          <a:custGeom>
            <a:avLst/>
            <a:gdLst>
              <a:gd name="connsiteX0" fmla="*/ 0 w 10939276"/>
              <a:gd name="connsiteY0" fmla="*/ 912797 h 5476673"/>
              <a:gd name="connsiteX1" fmla="*/ 912797 w 10939276"/>
              <a:gd name="connsiteY1" fmla="*/ 0 h 5476673"/>
              <a:gd name="connsiteX2" fmla="*/ 10026479 w 10939276"/>
              <a:gd name="connsiteY2" fmla="*/ 0 h 5476673"/>
              <a:gd name="connsiteX3" fmla="*/ 10939276 w 10939276"/>
              <a:gd name="connsiteY3" fmla="*/ 912797 h 5476673"/>
              <a:gd name="connsiteX4" fmla="*/ 10939276 w 10939276"/>
              <a:gd name="connsiteY4" fmla="*/ 4563876 h 5476673"/>
              <a:gd name="connsiteX5" fmla="*/ 10026479 w 10939276"/>
              <a:gd name="connsiteY5" fmla="*/ 5476673 h 5476673"/>
              <a:gd name="connsiteX6" fmla="*/ 912797 w 10939276"/>
              <a:gd name="connsiteY6" fmla="*/ 5476673 h 5476673"/>
              <a:gd name="connsiteX7" fmla="*/ 0 w 10939276"/>
              <a:gd name="connsiteY7" fmla="*/ 4563876 h 5476673"/>
              <a:gd name="connsiteX8" fmla="*/ 0 w 10939276"/>
              <a:gd name="connsiteY8" fmla="*/ 912797 h 5476673"/>
              <a:gd name="connsiteX0" fmla="*/ 5486400 w 10939276"/>
              <a:gd name="connsiteY0" fmla="*/ 305272 h 5550084"/>
              <a:gd name="connsiteX1" fmla="*/ 912797 w 10939276"/>
              <a:gd name="connsiteY1" fmla="*/ 73411 h 5550084"/>
              <a:gd name="connsiteX2" fmla="*/ 10026479 w 10939276"/>
              <a:gd name="connsiteY2" fmla="*/ 73411 h 5550084"/>
              <a:gd name="connsiteX3" fmla="*/ 10939276 w 10939276"/>
              <a:gd name="connsiteY3" fmla="*/ 986208 h 5550084"/>
              <a:gd name="connsiteX4" fmla="*/ 10939276 w 10939276"/>
              <a:gd name="connsiteY4" fmla="*/ 4637287 h 5550084"/>
              <a:gd name="connsiteX5" fmla="*/ 10026479 w 10939276"/>
              <a:gd name="connsiteY5" fmla="*/ 5550084 h 5550084"/>
              <a:gd name="connsiteX6" fmla="*/ 912797 w 10939276"/>
              <a:gd name="connsiteY6" fmla="*/ 5550084 h 5550084"/>
              <a:gd name="connsiteX7" fmla="*/ 0 w 10939276"/>
              <a:gd name="connsiteY7" fmla="*/ 4637287 h 5550084"/>
              <a:gd name="connsiteX8" fmla="*/ 5486400 w 10939276"/>
              <a:gd name="connsiteY8" fmla="*/ 305272 h 5550084"/>
              <a:gd name="connsiteX0" fmla="*/ 5486400 w 10939276"/>
              <a:gd name="connsiteY0" fmla="*/ 292087 h 5536899"/>
              <a:gd name="connsiteX1" fmla="*/ 5513980 w 10939276"/>
              <a:gd name="connsiteY1" fmla="*/ 89409 h 5536899"/>
              <a:gd name="connsiteX2" fmla="*/ 10026479 w 10939276"/>
              <a:gd name="connsiteY2" fmla="*/ 60226 h 5536899"/>
              <a:gd name="connsiteX3" fmla="*/ 10939276 w 10939276"/>
              <a:gd name="connsiteY3" fmla="*/ 973023 h 5536899"/>
              <a:gd name="connsiteX4" fmla="*/ 10939276 w 10939276"/>
              <a:gd name="connsiteY4" fmla="*/ 4624102 h 5536899"/>
              <a:gd name="connsiteX5" fmla="*/ 10026479 w 10939276"/>
              <a:gd name="connsiteY5" fmla="*/ 5536899 h 5536899"/>
              <a:gd name="connsiteX6" fmla="*/ 912797 w 10939276"/>
              <a:gd name="connsiteY6" fmla="*/ 5536899 h 5536899"/>
              <a:gd name="connsiteX7" fmla="*/ 0 w 10939276"/>
              <a:gd name="connsiteY7" fmla="*/ 4624102 h 5536899"/>
              <a:gd name="connsiteX8" fmla="*/ 5486400 w 10939276"/>
              <a:gd name="connsiteY8" fmla="*/ 292087 h 5536899"/>
              <a:gd name="connsiteX0" fmla="*/ 5000017 w 10939276"/>
              <a:gd name="connsiteY0" fmla="*/ 2099571 h 5476673"/>
              <a:gd name="connsiteX1" fmla="*/ 5513980 w 10939276"/>
              <a:gd name="connsiteY1" fmla="*/ 29183 h 5476673"/>
              <a:gd name="connsiteX2" fmla="*/ 10026479 w 10939276"/>
              <a:gd name="connsiteY2" fmla="*/ 0 h 5476673"/>
              <a:gd name="connsiteX3" fmla="*/ 10939276 w 10939276"/>
              <a:gd name="connsiteY3" fmla="*/ 912797 h 5476673"/>
              <a:gd name="connsiteX4" fmla="*/ 10939276 w 10939276"/>
              <a:gd name="connsiteY4" fmla="*/ 4563876 h 5476673"/>
              <a:gd name="connsiteX5" fmla="*/ 10026479 w 10939276"/>
              <a:gd name="connsiteY5" fmla="*/ 5476673 h 5476673"/>
              <a:gd name="connsiteX6" fmla="*/ 912797 w 10939276"/>
              <a:gd name="connsiteY6" fmla="*/ 5476673 h 5476673"/>
              <a:gd name="connsiteX7" fmla="*/ 0 w 10939276"/>
              <a:gd name="connsiteY7" fmla="*/ 4563876 h 5476673"/>
              <a:gd name="connsiteX8" fmla="*/ 5000017 w 10939276"/>
              <a:gd name="connsiteY8" fmla="*/ 2099571 h 5476673"/>
              <a:gd name="connsiteX0" fmla="*/ 5321030 w 11260289"/>
              <a:gd name="connsiteY0" fmla="*/ 2099571 h 5476673"/>
              <a:gd name="connsiteX1" fmla="*/ 5834993 w 11260289"/>
              <a:gd name="connsiteY1" fmla="*/ 29183 h 5476673"/>
              <a:gd name="connsiteX2" fmla="*/ 10347492 w 11260289"/>
              <a:gd name="connsiteY2" fmla="*/ 0 h 5476673"/>
              <a:gd name="connsiteX3" fmla="*/ 11260289 w 11260289"/>
              <a:gd name="connsiteY3" fmla="*/ 912797 h 5476673"/>
              <a:gd name="connsiteX4" fmla="*/ 11260289 w 11260289"/>
              <a:gd name="connsiteY4" fmla="*/ 4563876 h 5476673"/>
              <a:gd name="connsiteX5" fmla="*/ 10347492 w 11260289"/>
              <a:gd name="connsiteY5" fmla="*/ 5476673 h 5476673"/>
              <a:gd name="connsiteX6" fmla="*/ 1233810 w 11260289"/>
              <a:gd name="connsiteY6" fmla="*/ 5476673 h 5476673"/>
              <a:gd name="connsiteX7" fmla="*/ 0 w 11260289"/>
              <a:gd name="connsiteY7" fmla="*/ 3698115 h 5476673"/>
              <a:gd name="connsiteX8" fmla="*/ 5321030 w 11260289"/>
              <a:gd name="connsiteY8" fmla="*/ 2099571 h 5476673"/>
              <a:gd name="connsiteX0" fmla="*/ 5301575 w 11260289"/>
              <a:gd name="connsiteY0" fmla="*/ 2799962 h 5476673"/>
              <a:gd name="connsiteX1" fmla="*/ 5834993 w 11260289"/>
              <a:gd name="connsiteY1" fmla="*/ 29183 h 5476673"/>
              <a:gd name="connsiteX2" fmla="*/ 10347492 w 11260289"/>
              <a:gd name="connsiteY2" fmla="*/ 0 h 5476673"/>
              <a:gd name="connsiteX3" fmla="*/ 11260289 w 11260289"/>
              <a:gd name="connsiteY3" fmla="*/ 912797 h 5476673"/>
              <a:gd name="connsiteX4" fmla="*/ 11260289 w 11260289"/>
              <a:gd name="connsiteY4" fmla="*/ 4563876 h 5476673"/>
              <a:gd name="connsiteX5" fmla="*/ 10347492 w 11260289"/>
              <a:gd name="connsiteY5" fmla="*/ 5476673 h 5476673"/>
              <a:gd name="connsiteX6" fmla="*/ 1233810 w 11260289"/>
              <a:gd name="connsiteY6" fmla="*/ 5476673 h 5476673"/>
              <a:gd name="connsiteX7" fmla="*/ 0 w 11260289"/>
              <a:gd name="connsiteY7" fmla="*/ 3698115 h 5476673"/>
              <a:gd name="connsiteX8" fmla="*/ 5301575 w 11260289"/>
              <a:gd name="connsiteY8" fmla="*/ 2799962 h 5476673"/>
              <a:gd name="connsiteX0" fmla="*/ 5408580 w 11260289"/>
              <a:gd name="connsiteY0" fmla="*/ 2819417 h 5476673"/>
              <a:gd name="connsiteX1" fmla="*/ 5834993 w 11260289"/>
              <a:gd name="connsiteY1" fmla="*/ 29183 h 5476673"/>
              <a:gd name="connsiteX2" fmla="*/ 10347492 w 11260289"/>
              <a:gd name="connsiteY2" fmla="*/ 0 h 5476673"/>
              <a:gd name="connsiteX3" fmla="*/ 11260289 w 11260289"/>
              <a:gd name="connsiteY3" fmla="*/ 912797 h 5476673"/>
              <a:gd name="connsiteX4" fmla="*/ 11260289 w 11260289"/>
              <a:gd name="connsiteY4" fmla="*/ 4563876 h 5476673"/>
              <a:gd name="connsiteX5" fmla="*/ 10347492 w 11260289"/>
              <a:gd name="connsiteY5" fmla="*/ 5476673 h 5476673"/>
              <a:gd name="connsiteX6" fmla="*/ 1233810 w 11260289"/>
              <a:gd name="connsiteY6" fmla="*/ 5476673 h 5476673"/>
              <a:gd name="connsiteX7" fmla="*/ 0 w 11260289"/>
              <a:gd name="connsiteY7" fmla="*/ 3698115 h 5476673"/>
              <a:gd name="connsiteX8" fmla="*/ 5408580 w 11260289"/>
              <a:gd name="connsiteY8" fmla="*/ 2819417 h 5476673"/>
              <a:gd name="connsiteX0" fmla="*/ 5462507 w 11314216"/>
              <a:gd name="connsiteY0" fmla="*/ 2819417 h 5583677"/>
              <a:gd name="connsiteX1" fmla="*/ 5888920 w 11314216"/>
              <a:gd name="connsiteY1" fmla="*/ 29183 h 5583677"/>
              <a:gd name="connsiteX2" fmla="*/ 10401419 w 11314216"/>
              <a:gd name="connsiteY2" fmla="*/ 0 h 5583677"/>
              <a:gd name="connsiteX3" fmla="*/ 11314216 w 11314216"/>
              <a:gd name="connsiteY3" fmla="*/ 912797 h 5583677"/>
              <a:gd name="connsiteX4" fmla="*/ 11314216 w 11314216"/>
              <a:gd name="connsiteY4" fmla="*/ 4563876 h 5583677"/>
              <a:gd name="connsiteX5" fmla="*/ 10401419 w 11314216"/>
              <a:gd name="connsiteY5" fmla="*/ 5476673 h 5583677"/>
              <a:gd name="connsiteX6" fmla="*/ 324699 w 11314216"/>
              <a:gd name="connsiteY6" fmla="*/ 5583677 h 5583677"/>
              <a:gd name="connsiteX7" fmla="*/ 53927 w 11314216"/>
              <a:gd name="connsiteY7" fmla="*/ 3698115 h 5583677"/>
              <a:gd name="connsiteX8" fmla="*/ 5462507 w 11314216"/>
              <a:gd name="connsiteY8" fmla="*/ 2819417 h 55836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314216" h="5583677">
                <a:moveTo>
                  <a:pt x="5462507" y="2819417"/>
                </a:moveTo>
                <a:cubicBezTo>
                  <a:pt x="5462507" y="2315293"/>
                  <a:pt x="5384796" y="29183"/>
                  <a:pt x="5888920" y="29183"/>
                </a:cubicBezTo>
                <a:lnTo>
                  <a:pt x="10401419" y="0"/>
                </a:lnTo>
                <a:cubicBezTo>
                  <a:pt x="10905543" y="0"/>
                  <a:pt x="11314216" y="408673"/>
                  <a:pt x="11314216" y="912797"/>
                </a:cubicBezTo>
                <a:lnTo>
                  <a:pt x="11314216" y="4563876"/>
                </a:lnTo>
                <a:cubicBezTo>
                  <a:pt x="11314216" y="5068000"/>
                  <a:pt x="10905543" y="5476673"/>
                  <a:pt x="10401419" y="5476673"/>
                </a:cubicBezTo>
                <a:lnTo>
                  <a:pt x="324699" y="5583677"/>
                </a:lnTo>
                <a:cubicBezTo>
                  <a:pt x="-179425" y="5583677"/>
                  <a:pt x="53927" y="4202239"/>
                  <a:pt x="53927" y="3698115"/>
                </a:cubicBezTo>
                <a:cubicBezTo>
                  <a:pt x="53927" y="2481089"/>
                  <a:pt x="5462507" y="4036443"/>
                  <a:pt x="5462507" y="2819417"/>
                </a:cubicBezTo>
                <a:close/>
              </a:path>
            </a:pathLst>
          </a:cu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r"/>
            <a:r>
              <a:rPr lang="ar-SA" sz="3600" b="1" dirty="0" smtClean="0"/>
              <a:t>لغة : لفظ "المبالغة" مصدر من باب </a:t>
            </a:r>
          </a:p>
          <a:p>
            <a:pPr algn="r"/>
            <a:r>
              <a:rPr lang="ar-SA" sz="3600" b="1" dirty="0"/>
              <a:t> </a:t>
            </a:r>
            <a:r>
              <a:rPr lang="ar-SA" sz="3600" b="1" dirty="0" smtClean="0"/>
              <a:t>مفاعلة معناه فى اللّغة * التّبليغ الى </a:t>
            </a:r>
          </a:p>
          <a:p>
            <a:pPr algn="r"/>
            <a:r>
              <a:rPr lang="ar-SA" sz="3600" b="1" dirty="0" smtClean="0"/>
              <a:t>اقصى الغاية. * الزّيادة. * الفضل. </a:t>
            </a:r>
            <a:endParaRPr lang="ar-SA" sz="3600" b="1" dirty="0"/>
          </a:p>
          <a:p>
            <a:pPr algn="r"/>
            <a:r>
              <a:rPr lang="ar-SA" sz="3600" b="1" dirty="0" smtClean="0"/>
              <a:t>فمعنى "اسم المبالغة" اسم مشتقّ للدّلالة </a:t>
            </a:r>
          </a:p>
          <a:p>
            <a:pPr algn="r"/>
            <a:r>
              <a:rPr lang="ar-SA" sz="3600" b="1" dirty="0" smtClean="0"/>
              <a:t>على معنى المبالغة.</a:t>
            </a:r>
          </a:p>
          <a:p>
            <a:pPr algn="r"/>
            <a:r>
              <a:rPr lang="ar-SA" sz="3600" b="1" dirty="0" smtClean="0"/>
              <a:t>اصطلاحًا: فى قواعد اللغة العربية : صيغ المبالغة هى صياغ تفيد الكثرة</a:t>
            </a:r>
          </a:p>
          <a:p>
            <a:pPr algn="r"/>
            <a:r>
              <a:rPr lang="ar-SA" sz="3600" b="1" dirty="0" smtClean="0">
                <a:latin typeface="+mj-lt"/>
              </a:rPr>
              <a:t>والمبالغة فى معنى الفعل وهى محوّلة من صيغة اسم الفاعل الثلاثى</a:t>
            </a:r>
            <a:r>
              <a:rPr lang="ar-SA" sz="3600" b="1" dirty="0" smtClean="0"/>
              <a:t>.</a:t>
            </a:r>
          </a:p>
        </p:txBody>
      </p:sp>
      <p:sp>
        <p:nvSpPr>
          <p:cNvPr id="5" name="Rectangle 4"/>
          <p:cNvSpPr/>
          <p:nvPr/>
        </p:nvSpPr>
        <p:spPr>
          <a:xfrm>
            <a:off x="7286016" y="155644"/>
            <a:ext cx="4212077" cy="661479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r"/>
            <a:r>
              <a:rPr lang="ar-SA" sz="4400" b="1" dirty="0" smtClean="0"/>
              <a:t>تعريف الاسم المبالغة:</a:t>
            </a:r>
            <a:endParaRPr lang="en-US" sz="4400" b="1" dirty="0"/>
          </a:p>
        </p:txBody>
      </p:sp>
    </p:spTree>
    <p:extLst>
      <p:ext uri="{BB962C8B-B14F-4D97-AF65-F5344CB8AC3E}">
        <p14:creationId xmlns:p14="http://schemas.microsoft.com/office/powerpoint/2010/main" val="37861897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5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6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 tmFilter="0,0; .5, 1; 1, 1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colorTemperature colorTemp="47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22385"/>
          <a:stretch/>
        </p:blipFill>
        <p:spPr>
          <a:xfrm>
            <a:off x="486180" y="321012"/>
            <a:ext cx="6138356" cy="6064693"/>
          </a:xfrm>
          <a:prstGeom prst="rect">
            <a:avLst/>
          </a:prstGeom>
          <a:ln w="88900" cap="sq" cmpd="thickThin">
            <a:solidFill>
              <a:srgbClr val="92D05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4" name="TextBox 3"/>
          <p:cNvSpPr txBox="1"/>
          <p:nvPr/>
        </p:nvSpPr>
        <p:spPr>
          <a:xfrm>
            <a:off x="6828818" y="1498060"/>
            <a:ext cx="5165386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ar-SA" sz="3200" b="1" dirty="0" smtClean="0"/>
              <a:t>لغة: انّ لفظ صفة مشبّهة مركّب</a:t>
            </a:r>
          </a:p>
          <a:p>
            <a:pPr algn="r"/>
            <a:r>
              <a:rPr lang="ar-SA" sz="3200" b="1" dirty="0" smtClean="0"/>
              <a:t>بلفظين احدهما صفة معناها: الوصف. وثانيهما " مشبّهة" مماثلة, فمعنى الصفة المشبّهة الوصف المماثلة.</a:t>
            </a:r>
          </a:p>
          <a:p>
            <a:pPr algn="r"/>
            <a:r>
              <a:rPr lang="ar-SA" sz="3200" b="1" dirty="0" smtClean="0"/>
              <a:t>اصطلاحًا: فى قواعد اللّغة العربية: هو اسم مشتقّ من الفعل الثّلاثى الّازم. وتدل على ثبوت الصّفة فى صاحبها ولا يحدّها زمان معيّن:</a:t>
            </a:r>
            <a:endParaRPr lang="en-US" sz="3200" b="1" dirty="0"/>
          </a:p>
        </p:txBody>
      </p:sp>
      <p:sp>
        <p:nvSpPr>
          <p:cNvPr id="5" name="Rounded Rectangle 4"/>
          <p:cNvSpPr/>
          <p:nvPr/>
        </p:nvSpPr>
        <p:spPr>
          <a:xfrm>
            <a:off x="6828818" y="408562"/>
            <a:ext cx="4970831" cy="933855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SA" sz="4400" b="1" dirty="0" smtClean="0"/>
              <a:t>تعريف الصّفة المشبّهة</a:t>
            </a:r>
            <a:endParaRPr lang="en-US" sz="4400" b="1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  <a14:imgEffect>
                      <a14:colorTemperature colorTemp="47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4678" b="69701"/>
          <a:stretch/>
        </p:blipFill>
        <p:spPr>
          <a:xfrm>
            <a:off x="486180" y="598250"/>
            <a:ext cx="6044664" cy="2076856"/>
          </a:xfrm>
          <a:prstGeom prst="rect">
            <a:avLst/>
          </a:prstGeom>
          <a:ln w="228600" cap="sq" cmpd="thickThin">
            <a:solidFill>
              <a:srgbClr val="00B0F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29929670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20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21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 tmFilter="0,0; .5, 1; 1, 1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0587" y="180975"/>
            <a:ext cx="10885251" cy="649605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725693" y="447472"/>
            <a:ext cx="4649822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ar-SA" sz="8800" b="1" dirty="0" smtClean="0">
                <a:solidFill>
                  <a:srgbClr val="FFFF00"/>
                </a:solidFill>
              </a:rPr>
              <a:t>عمل البيت</a:t>
            </a:r>
            <a:endParaRPr lang="en-US" sz="8800" b="1" dirty="0">
              <a:solidFill>
                <a:srgbClr val="FFFF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060314" y="4560176"/>
            <a:ext cx="103988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SA" sz="3600" b="1" dirty="0" smtClean="0">
                <a:solidFill>
                  <a:srgbClr val="FFFF00"/>
                </a:solidFill>
              </a:rPr>
              <a:t>السّوال: ما هو اسم المفعول؟ وكيف يصاغ المفعول؟ بيّن بالامثلة.</a:t>
            </a:r>
            <a:endParaRPr lang="en-US" sz="3600" b="1" dirty="0">
              <a:solidFill>
                <a:srgbClr val="FFFF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050586" y="5286425"/>
            <a:ext cx="1040859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SA" sz="3200" b="1" dirty="0" smtClean="0">
                <a:solidFill>
                  <a:srgbClr val="FFFF00"/>
                </a:solidFill>
              </a:rPr>
              <a:t>السّوال :ما هى الصّفة المشّهة ؟ كيف تصاغ الصّفة المشّهة من الافعال الثلاثية الّازمة</a:t>
            </a:r>
            <a:r>
              <a:rPr lang="ar-SA" sz="3200" b="1" dirty="0">
                <a:solidFill>
                  <a:srgbClr val="FFFF00"/>
                </a:solidFill>
              </a:rPr>
              <a:t>؟</a:t>
            </a:r>
            <a:endParaRPr lang="en-US" sz="3200" b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01223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5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6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11286" y="126461"/>
            <a:ext cx="11538068" cy="664399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9358009" y="428017"/>
            <a:ext cx="249134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ar-SA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عمل الانفرادى</a:t>
            </a:r>
            <a:endParaRPr lang="en-US" sz="4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011677" y="642026"/>
            <a:ext cx="556422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ar-SA" sz="3200" b="1" dirty="0" smtClean="0"/>
              <a:t>استخرج اسم المفعول من الكلمات التّالية:</a:t>
            </a:r>
          </a:p>
          <a:p>
            <a:pPr algn="r"/>
            <a:r>
              <a:rPr lang="ar-SA" sz="3200" b="1" dirty="0" smtClean="0"/>
              <a:t>يُضْرَبُ, يُؤْكَلُ ,مضْرُوْبٌ ,مشْرُوْبٌ, مَشْكُوْرٌ,يَجْتَنِبُ. مُسْتَعْمَلٌ.</a:t>
            </a:r>
          </a:p>
        </p:txBody>
      </p:sp>
    </p:spTree>
    <p:extLst>
      <p:ext uri="{BB962C8B-B14F-4D97-AF65-F5344CB8AC3E}">
        <p14:creationId xmlns:p14="http://schemas.microsoft.com/office/powerpoint/2010/main" val="27577866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 tmFilter="0,0; .5, 1; 1, 1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63038" y="525293"/>
            <a:ext cx="992221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SA" sz="7200" b="1" dirty="0" smtClean="0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السلام عليكم ورحمة الله</a:t>
            </a:r>
            <a:endParaRPr lang="en-US" sz="7200" b="1" dirty="0">
              <a:solidFill>
                <a:schemeClr val="accent6">
                  <a:lumMod val="20000"/>
                  <a:lumOff val="8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96112" y="4066161"/>
            <a:ext cx="1063233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ar-SA" sz="9600" b="1" dirty="0" smtClean="0">
                <a:solidFill>
                  <a:schemeClr val="bg1"/>
                </a:solidFill>
              </a:rPr>
              <a:t>مرحبًا بكم فى الدّرس اليوم</a:t>
            </a:r>
            <a:endParaRPr lang="en-US" sz="9600" b="1" dirty="0">
              <a:solidFill>
                <a:schemeClr val="bg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701374" y="2172616"/>
            <a:ext cx="444554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SA" sz="8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كيف حالكم</a:t>
            </a:r>
            <a:endParaRPr lang="en-US" sz="8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0038479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079" y="836579"/>
            <a:ext cx="2978215" cy="4212076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4" name="Round Same Side Corner Rectangle 3"/>
          <p:cNvSpPr/>
          <p:nvPr/>
        </p:nvSpPr>
        <p:spPr>
          <a:xfrm>
            <a:off x="4416358" y="437744"/>
            <a:ext cx="6128425" cy="1400783"/>
          </a:xfrm>
          <a:prstGeom prst="round2Same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SA" sz="7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تعريف المعلّم</a:t>
            </a:r>
            <a:endParaRPr lang="en-US" sz="7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Horizontal Scroll 4"/>
          <p:cNvSpPr/>
          <p:nvPr/>
        </p:nvSpPr>
        <p:spPr>
          <a:xfrm>
            <a:off x="4046707" y="1838527"/>
            <a:ext cx="7169284" cy="4620639"/>
          </a:xfrm>
          <a:prstGeom prst="horizontalScroll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SA" sz="4800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محمّد ذاكر حسن</a:t>
            </a:r>
            <a:endParaRPr lang="ar-SA" sz="4000" b="1" dirty="0" smtClean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algn="ctr"/>
            <a:r>
              <a:rPr lang="ar-SA" sz="4000" b="1" dirty="0" smtClean="0"/>
              <a:t>المعلّم المساعدة</a:t>
            </a:r>
          </a:p>
          <a:p>
            <a:pPr algn="ctr"/>
            <a:r>
              <a:rPr lang="ar-SA" sz="4000" b="1" dirty="0" smtClean="0"/>
              <a:t>كفتى الأمين نوري داخل مدرسة</a:t>
            </a:r>
          </a:p>
          <a:p>
            <a:pPr algn="ctr"/>
            <a:r>
              <a:rPr lang="ar-SA" sz="4000" b="1" dirty="0" smtClean="0"/>
              <a:t>نتون بازار, كفتى, رنغامتى</a:t>
            </a:r>
          </a:p>
          <a:p>
            <a:pPr algn="ctr"/>
            <a:r>
              <a:rPr lang="ar-SA" sz="4000" b="1" dirty="0" smtClean="0"/>
              <a:t>رقم الجوال: 01845764968</a:t>
            </a:r>
            <a:endParaRPr lang="en-US" sz="4000" b="1" dirty="0"/>
          </a:p>
        </p:txBody>
      </p:sp>
    </p:spTree>
    <p:extLst>
      <p:ext uri="{BB962C8B-B14F-4D97-AF65-F5344CB8AC3E}">
        <p14:creationId xmlns:p14="http://schemas.microsoft.com/office/powerpoint/2010/main" val="35360837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3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nip Same Side Corner Rectangle 1"/>
          <p:cNvSpPr/>
          <p:nvPr/>
        </p:nvSpPr>
        <p:spPr>
          <a:xfrm>
            <a:off x="505838" y="1313234"/>
            <a:ext cx="4416358" cy="3365770"/>
          </a:xfrm>
          <a:prstGeom prst="snip2Same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SA" sz="9600" b="1" dirty="0" smtClean="0">
                <a:latin typeface="+mj-lt"/>
              </a:rPr>
              <a:t>تعريف الدّرس</a:t>
            </a:r>
            <a:endParaRPr lang="en-US" sz="9600" b="1" dirty="0">
              <a:latin typeface="+mj-lt"/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5145932" y="1313234"/>
            <a:ext cx="6750996" cy="4431725"/>
          </a:xfrm>
          <a:custGeom>
            <a:avLst/>
            <a:gdLst>
              <a:gd name="connsiteX0" fmla="*/ 0 w 6293796"/>
              <a:gd name="connsiteY0" fmla="*/ 739317 h 4435812"/>
              <a:gd name="connsiteX1" fmla="*/ 739317 w 6293796"/>
              <a:gd name="connsiteY1" fmla="*/ 0 h 4435812"/>
              <a:gd name="connsiteX2" fmla="*/ 5554479 w 6293796"/>
              <a:gd name="connsiteY2" fmla="*/ 0 h 4435812"/>
              <a:gd name="connsiteX3" fmla="*/ 6293796 w 6293796"/>
              <a:gd name="connsiteY3" fmla="*/ 739317 h 4435812"/>
              <a:gd name="connsiteX4" fmla="*/ 6293796 w 6293796"/>
              <a:gd name="connsiteY4" fmla="*/ 3696495 h 4435812"/>
              <a:gd name="connsiteX5" fmla="*/ 5554479 w 6293796"/>
              <a:gd name="connsiteY5" fmla="*/ 4435812 h 4435812"/>
              <a:gd name="connsiteX6" fmla="*/ 739317 w 6293796"/>
              <a:gd name="connsiteY6" fmla="*/ 4435812 h 4435812"/>
              <a:gd name="connsiteX7" fmla="*/ 0 w 6293796"/>
              <a:gd name="connsiteY7" fmla="*/ 3696495 h 4435812"/>
              <a:gd name="connsiteX8" fmla="*/ 0 w 6293796"/>
              <a:gd name="connsiteY8" fmla="*/ 739317 h 4435812"/>
              <a:gd name="connsiteX0" fmla="*/ 0 w 6293796"/>
              <a:gd name="connsiteY0" fmla="*/ 739317 h 4435812"/>
              <a:gd name="connsiteX1" fmla="*/ 739317 w 6293796"/>
              <a:gd name="connsiteY1" fmla="*/ 0 h 4435812"/>
              <a:gd name="connsiteX2" fmla="*/ 5554479 w 6293796"/>
              <a:gd name="connsiteY2" fmla="*/ 0 h 4435812"/>
              <a:gd name="connsiteX3" fmla="*/ 6293796 w 6293796"/>
              <a:gd name="connsiteY3" fmla="*/ 739317 h 4435812"/>
              <a:gd name="connsiteX4" fmla="*/ 6293796 w 6293796"/>
              <a:gd name="connsiteY4" fmla="*/ 3696495 h 4435812"/>
              <a:gd name="connsiteX5" fmla="*/ 5554479 w 6293796"/>
              <a:gd name="connsiteY5" fmla="*/ 4435812 h 4435812"/>
              <a:gd name="connsiteX6" fmla="*/ 690678 w 6293796"/>
              <a:gd name="connsiteY6" fmla="*/ 4027251 h 4435812"/>
              <a:gd name="connsiteX7" fmla="*/ 0 w 6293796"/>
              <a:gd name="connsiteY7" fmla="*/ 3696495 h 4435812"/>
              <a:gd name="connsiteX8" fmla="*/ 0 w 6293796"/>
              <a:gd name="connsiteY8" fmla="*/ 739317 h 4435812"/>
              <a:gd name="connsiteX0" fmla="*/ 0 w 6293796"/>
              <a:gd name="connsiteY0" fmla="*/ 739317 h 4435812"/>
              <a:gd name="connsiteX1" fmla="*/ 739317 w 6293796"/>
              <a:gd name="connsiteY1" fmla="*/ 0 h 4435812"/>
              <a:gd name="connsiteX2" fmla="*/ 5554479 w 6293796"/>
              <a:gd name="connsiteY2" fmla="*/ 0 h 4435812"/>
              <a:gd name="connsiteX3" fmla="*/ 6293796 w 6293796"/>
              <a:gd name="connsiteY3" fmla="*/ 739317 h 4435812"/>
              <a:gd name="connsiteX4" fmla="*/ 5603132 w 6293796"/>
              <a:gd name="connsiteY4" fmla="*/ 3774316 h 4435812"/>
              <a:gd name="connsiteX5" fmla="*/ 5554479 w 6293796"/>
              <a:gd name="connsiteY5" fmla="*/ 4435812 h 4435812"/>
              <a:gd name="connsiteX6" fmla="*/ 690678 w 6293796"/>
              <a:gd name="connsiteY6" fmla="*/ 4027251 h 4435812"/>
              <a:gd name="connsiteX7" fmla="*/ 0 w 6293796"/>
              <a:gd name="connsiteY7" fmla="*/ 3696495 h 4435812"/>
              <a:gd name="connsiteX8" fmla="*/ 0 w 6293796"/>
              <a:gd name="connsiteY8" fmla="*/ 739317 h 4435812"/>
              <a:gd name="connsiteX0" fmla="*/ 0 w 6293796"/>
              <a:gd name="connsiteY0" fmla="*/ 739317 h 4435812"/>
              <a:gd name="connsiteX1" fmla="*/ 1021419 w 6293796"/>
              <a:gd name="connsiteY1" fmla="*/ 447473 h 4435812"/>
              <a:gd name="connsiteX2" fmla="*/ 5554479 w 6293796"/>
              <a:gd name="connsiteY2" fmla="*/ 0 h 4435812"/>
              <a:gd name="connsiteX3" fmla="*/ 6293796 w 6293796"/>
              <a:gd name="connsiteY3" fmla="*/ 739317 h 4435812"/>
              <a:gd name="connsiteX4" fmla="*/ 5603132 w 6293796"/>
              <a:gd name="connsiteY4" fmla="*/ 3774316 h 4435812"/>
              <a:gd name="connsiteX5" fmla="*/ 5554479 w 6293796"/>
              <a:gd name="connsiteY5" fmla="*/ 4435812 h 4435812"/>
              <a:gd name="connsiteX6" fmla="*/ 690678 w 6293796"/>
              <a:gd name="connsiteY6" fmla="*/ 4027251 h 4435812"/>
              <a:gd name="connsiteX7" fmla="*/ 0 w 6293796"/>
              <a:gd name="connsiteY7" fmla="*/ 3696495 h 4435812"/>
              <a:gd name="connsiteX8" fmla="*/ 0 w 6293796"/>
              <a:gd name="connsiteY8" fmla="*/ 739317 h 4435812"/>
              <a:gd name="connsiteX0" fmla="*/ 0 w 6293796"/>
              <a:gd name="connsiteY0" fmla="*/ 307213 h 4003708"/>
              <a:gd name="connsiteX1" fmla="*/ 1021419 w 6293796"/>
              <a:gd name="connsiteY1" fmla="*/ 15369 h 4003708"/>
              <a:gd name="connsiteX2" fmla="*/ 5029186 w 6293796"/>
              <a:gd name="connsiteY2" fmla="*/ 25096 h 4003708"/>
              <a:gd name="connsiteX3" fmla="*/ 6293796 w 6293796"/>
              <a:gd name="connsiteY3" fmla="*/ 307213 h 4003708"/>
              <a:gd name="connsiteX4" fmla="*/ 5603132 w 6293796"/>
              <a:gd name="connsiteY4" fmla="*/ 3342212 h 4003708"/>
              <a:gd name="connsiteX5" fmla="*/ 5554479 w 6293796"/>
              <a:gd name="connsiteY5" fmla="*/ 4003708 h 4003708"/>
              <a:gd name="connsiteX6" fmla="*/ 690678 w 6293796"/>
              <a:gd name="connsiteY6" fmla="*/ 3595147 h 4003708"/>
              <a:gd name="connsiteX7" fmla="*/ 0 w 6293796"/>
              <a:gd name="connsiteY7" fmla="*/ 3264391 h 4003708"/>
              <a:gd name="connsiteX8" fmla="*/ 0 w 6293796"/>
              <a:gd name="connsiteY8" fmla="*/ 307213 h 4003708"/>
              <a:gd name="connsiteX0" fmla="*/ 0 w 6293796"/>
              <a:gd name="connsiteY0" fmla="*/ 307213 h 4003708"/>
              <a:gd name="connsiteX1" fmla="*/ 1021419 w 6293796"/>
              <a:gd name="connsiteY1" fmla="*/ 15369 h 4003708"/>
              <a:gd name="connsiteX2" fmla="*/ 5029186 w 6293796"/>
              <a:gd name="connsiteY2" fmla="*/ 25096 h 4003708"/>
              <a:gd name="connsiteX3" fmla="*/ 6293796 w 6293796"/>
              <a:gd name="connsiteY3" fmla="*/ 307213 h 4003708"/>
              <a:gd name="connsiteX4" fmla="*/ 5612859 w 6293796"/>
              <a:gd name="connsiteY4" fmla="*/ 2563999 h 4003708"/>
              <a:gd name="connsiteX5" fmla="*/ 5554479 w 6293796"/>
              <a:gd name="connsiteY5" fmla="*/ 4003708 h 4003708"/>
              <a:gd name="connsiteX6" fmla="*/ 690678 w 6293796"/>
              <a:gd name="connsiteY6" fmla="*/ 3595147 h 4003708"/>
              <a:gd name="connsiteX7" fmla="*/ 0 w 6293796"/>
              <a:gd name="connsiteY7" fmla="*/ 3264391 h 4003708"/>
              <a:gd name="connsiteX8" fmla="*/ 0 w 6293796"/>
              <a:gd name="connsiteY8" fmla="*/ 307213 h 40037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293796" h="4003708">
                <a:moveTo>
                  <a:pt x="0" y="307213"/>
                </a:moveTo>
                <a:cubicBezTo>
                  <a:pt x="0" y="-101101"/>
                  <a:pt x="613105" y="15369"/>
                  <a:pt x="1021419" y="15369"/>
                </a:cubicBezTo>
                <a:lnTo>
                  <a:pt x="5029186" y="25096"/>
                </a:lnTo>
                <a:cubicBezTo>
                  <a:pt x="5437500" y="25096"/>
                  <a:pt x="6293796" y="-101101"/>
                  <a:pt x="6293796" y="307213"/>
                </a:cubicBezTo>
                <a:lnTo>
                  <a:pt x="5612859" y="2563999"/>
                </a:lnTo>
                <a:cubicBezTo>
                  <a:pt x="5612859" y="2972313"/>
                  <a:pt x="5962793" y="4003708"/>
                  <a:pt x="5554479" y="4003708"/>
                </a:cubicBezTo>
                <a:cubicBezTo>
                  <a:pt x="3949425" y="4003708"/>
                  <a:pt x="2295732" y="3595147"/>
                  <a:pt x="690678" y="3595147"/>
                </a:cubicBezTo>
                <a:cubicBezTo>
                  <a:pt x="282364" y="3595147"/>
                  <a:pt x="0" y="3672705"/>
                  <a:pt x="0" y="3264391"/>
                </a:cubicBezTo>
                <a:lnTo>
                  <a:pt x="0" y="307213"/>
                </a:lnTo>
                <a:close/>
              </a:path>
            </a:pathLst>
          </a:cu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SA" sz="4400" b="1" dirty="0" smtClean="0"/>
              <a:t>قواعد اللغة العربية الاتّصالية</a:t>
            </a:r>
          </a:p>
          <a:p>
            <a:pPr algn="ctr"/>
            <a:r>
              <a:rPr lang="ar-SA" sz="4400" b="1" dirty="0" smtClean="0"/>
              <a:t>الصّفّ التاسع والعاشر للدّاخل</a:t>
            </a:r>
          </a:p>
          <a:p>
            <a:pPr algn="ctr"/>
            <a:r>
              <a:rPr lang="ar-SA" sz="4400" b="1" dirty="0" smtClean="0"/>
              <a:t>الباب الاوّل</a:t>
            </a:r>
          </a:p>
          <a:p>
            <a:pPr algn="ctr"/>
            <a:r>
              <a:rPr lang="ar-SA" sz="4400" b="1" dirty="0" smtClean="0"/>
              <a:t>الدّرس الرّابع(2)</a:t>
            </a:r>
          </a:p>
        </p:txBody>
      </p:sp>
    </p:spTree>
    <p:extLst>
      <p:ext uri="{BB962C8B-B14F-4D97-AF65-F5344CB8AC3E}">
        <p14:creationId xmlns:p14="http://schemas.microsoft.com/office/powerpoint/2010/main" val="1475376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 tmFilter="0,0; .5, 1; 1, 1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57202" y="2772383"/>
            <a:ext cx="468873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ar-SA" sz="4800" b="1" dirty="0" smtClean="0"/>
              <a:t>فجعلهم كعصف مّاْكول</a:t>
            </a:r>
            <a:endParaRPr lang="en-US" sz="4800" b="1" dirty="0"/>
          </a:p>
        </p:txBody>
      </p:sp>
      <p:sp>
        <p:nvSpPr>
          <p:cNvPr id="4" name="Rounded Rectangle 3"/>
          <p:cNvSpPr/>
          <p:nvPr/>
        </p:nvSpPr>
        <p:spPr>
          <a:xfrm>
            <a:off x="5369668" y="2957209"/>
            <a:ext cx="1060315" cy="564204"/>
          </a:xfrm>
          <a:prstGeom prst="round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4400" b="1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اكل</a:t>
            </a:r>
            <a:endParaRPr lang="en-US" sz="4400" b="1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6741269" y="2957209"/>
            <a:ext cx="1439694" cy="564204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ar-SA" sz="40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مّاْكول</a:t>
            </a:r>
            <a:endParaRPr lang="en-US" sz="4000" b="1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/>
          <a:srcRect l="21966" r="20470"/>
          <a:stretch/>
        </p:blipFill>
        <p:spPr>
          <a:xfrm>
            <a:off x="8375515" y="1971318"/>
            <a:ext cx="2178995" cy="1971782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7" name="Rounded Rectangle 6"/>
          <p:cNvSpPr/>
          <p:nvPr/>
        </p:nvSpPr>
        <p:spPr>
          <a:xfrm rot="18401914">
            <a:off x="10000034" y="1236215"/>
            <a:ext cx="2076855" cy="719847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SA" sz="4800" b="1" dirty="0" smtClean="0"/>
              <a:t>مفعول</a:t>
            </a:r>
            <a:endParaRPr lang="en-US" sz="4800" b="1" dirty="0"/>
          </a:p>
        </p:txBody>
      </p:sp>
      <p:sp>
        <p:nvSpPr>
          <p:cNvPr id="8" name="TextBox 7"/>
          <p:cNvSpPr txBox="1"/>
          <p:nvPr/>
        </p:nvSpPr>
        <p:spPr>
          <a:xfrm>
            <a:off x="836579" y="3934121"/>
            <a:ext cx="370623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ar-SA" sz="4800" b="1" dirty="0" smtClean="0"/>
              <a:t>ان الله سميع عليم</a:t>
            </a:r>
            <a:endParaRPr lang="en-US" sz="4800" b="1" dirty="0"/>
          </a:p>
        </p:txBody>
      </p:sp>
      <p:sp>
        <p:nvSpPr>
          <p:cNvPr id="9" name="Rounded Rectangle 8"/>
          <p:cNvSpPr/>
          <p:nvPr/>
        </p:nvSpPr>
        <p:spPr>
          <a:xfrm>
            <a:off x="5311303" y="4053643"/>
            <a:ext cx="1070036" cy="591952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SA" sz="4400" b="1" dirty="0" smtClean="0"/>
              <a:t>علم</a:t>
            </a:r>
            <a:endParaRPr lang="en-US" sz="4400" b="1" dirty="0"/>
          </a:p>
        </p:txBody>
      </p:sp>
      <p:sp>
        <p:nvSpPr>
          <p:cNvPr id="10" name="Rounded Rectangle 9"/>
          <p:cNvSpPr/>
          <p:nvPr/>
        </p:nvSpPr>
        <p:spPr>
          <a:xfrm>
            <a:off x="6789903" y="4053643"/>
            <a:ext cx="1177048" cy="591952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r"/>
            <a:r>
              <a:rPr lang="ar-SA" sz="4400" b="1" dirty="0"/>
              <a:t>عليم</a:t>
            </a:r>
            <a:endParaRPr lang="en-US" sz="4400" b="1" dirty="0"/>
          </a:p>
        </p:txBody>
      </p:sp>
      <p:sp>
        <p:nvSpPr>
          <p:cNvPr id="11" name="Rounded Rectangle 10"/>
          <p:cNvSpPr/>
          <p:nvPr/>
        </p:nvSpPr>
        <p:spPr>
          <a:xfrm>
            <a:off x="8949447" y="4053643"/>
            <a:ext cx="1991737" cy="680936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SA" sz="4400" b="1" dirty="0" smtClean="0"/>
              <a:t>مبالغة</a:t>
            </a:r>
            <a:endParaRPr lang="en-US" sz="4400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1308372" y="5204299"/>
            <a:ext cx="298639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ar-SA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هذا الرجل ميّتٌ</a:t>
            </a:r>
            <a:endParaRPr lang="en-US" sz="4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3" name="Rounded Rectangle 12"/>
          <p:cNvSpPr/>
          <p:nvPr/>
        </p:nvSpPr>
        <p:spPr>
          <a:xfrm>
            <a:off x="5145934" y="5177825"/>
            <a:ext cx="1201359" cy="769441"/>
          </a:xfrm>
          <a:prstGeom prst="round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SA" sz="4400" b="1" dirty="0" smtClean="0"/>
              <a:t>مات</a:t>
            </a:r>
            <a:endParaRPr lang="en-US" sz="4400" b="1" dirty="0"/>
          </a:p>
        </p:txBody>
      </p:sp>
      <p:sp>
        <p:nvSpPr>
          <p:cNvPr id="14" name="Rounded Rectangle 13"/>
          <p:cNvSpPr/>
          <p:nvPr/>
        </p:nvSpPr>
        <p:spPr>
          <a:xfrm>
            <a:off x="6741269" y="5204299"/>
            <a:ext cx="1507787" cy="769441"/>
          </a:xfrm>
          <a:prstGeom prst="round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SA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ميّت</a:t>
            </a:r>
            <a:endParaRPr lang="en-US" sz="4400" dirty="0"/>
          </a:p>
        </p:txBody>
      </p:sp>
      <p:sp>
        <p:nvSpPr>
          <p:cNvPr id="15" name="Rounded Rectangle 14"/>
          <p:cNvSpPr/>
          <p:nvPr/>
        </p:nvSpPr>
        <p:spPr>
          <a:xfrm>
            <a:off x="8873831" y="5204299"/>
            <a:ext cx="2510953" cy="769441"/>
          </a:xfrm>
          <a:prstGeom prst="round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SA" sz="4400" b="1" dirty="0" smtClean="0"/>
              <a:t>صفة مشبّهة</a:t>
            </a:r>
            <a:endParaRPr lang="en-US" sz="4400" b="1" dirty="0"/>
          </a:p>
        </p:txBody>
      </p:sp>
      <p:sp>
        <p:nvSpPr>
          <p:cNvPr id="16" name="Oval 15"/>
          <p:cNvSpPr/>
          <p:nvPr/>
        </p:nvSpPr>
        <p:spPr>
          <a:xfrm>
            <a:off x="116732" y="87549"/>
            <a:ext cx="8959173" cy="2684834"/>
          </a:xfrm>
          <a:prstGeom prst="ellips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SA" sz="5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الدّرس اليوم : اسم مفعول, مبالغة, صفة مشبّهة</a:t>
            </a:r>
            <a:endParaRPr lang="en-US" sz="5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5327353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 tmFilter="0,0; .5, 1; 1, 1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 tmFilter="0,0; .5, 1; 1, 1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00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01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 animBg="1"/>
      <p:bldP spid="5" grpId="0" animBg="1"/>
      <p:bldP spid="7" grpId="0" animBg="1"/>
      <p:bldP spid="8" grpId="0"/>
      <p:bldP spid="9" grpId="0" animBg="1"/>
      <p:bldP spid="10" grpId="0" animBg="1"/>
      <p:bldP spid="11" grpId="0" animBg="1"/>
      <p:bldP spid="12" grpId="0"/>
      <p:bldP spid="13" grpId="0" animBg="1"/>
      <p:bldP spid="14" grpId="0" animBg="1"/>
      <p:bldP spid="15" grpId="0" animBg="1"/>
      <p:bldP spid="1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180945" y="804847"/>
            <a:ext cx="6065240" cy="78856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SA" sz="4800" b="1" dirty="0" smtClean="0"/>
              <a:t>اهداف الدّرس :</a:t>
            </a:r>
            <a:endParaRPr lang="en-US" sz="4800" b="1" dirty="0"/>
          </a:p>
        </p:txBody>
      </p:sp>
      <p:sp>
        <p:nvSpPr>
          <p:cNvPr id="3" name="Rectangle 2"/>
          <p:cNvSpPr/>
          <p:nvPr/>
        </p:nvSpPr>
        <p:spPr>
          <a:xfrm>
            <a:off x="4961105" y="1825014"/>
            <a:ext cx="5291847" cy="805343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SA" sz="3600" b="1" dirty="0" smtClean="0"/>
              <a:t>بعد نهاية التدريس فى الدّرس:</a:t>
            </a:r>
            <a:endParaRPr lang="en-US" sz="3600" b="1" dirty="0"/>
          </a:p>
        </p:txBody>
      </p:sp>
      <p:sp>
        <p:nvSpPr>
          <p:cNvPr id="4" name="Rectangle 3"/>
          <p:cNvSpPr/>
          <p:nvPr/>
        </p:nvSpPr>
        <p:spPr>
          <a:xfrm>
            <a:off x="1819072" y="2750517"/>
            <a:ext cx="8472789" cy="1179457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SA" sz="3200" b="1" dirty="0" smtClean="0"/>
              <a:t>يسطتيع الطالب ان يقول ما هو اسم مفعول و صوغه و عمله. </a:t>
            </a:r>
            <a:endParaRPr lang="en-US" sz="3200" b="1" dirty="0"/>
          </a:p>
        </p:txBody>
      </p:sp>
      <p:sp>
        <p:nvSpPr>
          <p:cNvPr id="5" name="Rectangle 4"/>
          <p:cNvSpPr/>
          <p:nvPr/>
        </p:nvSpPr>
        <p:spPr>
          <a:xfrm>
            <a:off x="2333742" y="4326789"/>
            <a:ext cx="7958119" cy="757435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SA" sz="3600" b="1" dirty="0" smtClean="0"/>
              <a:t>يستطع الطالب </a:t>
            </a:r>
            <a:r>
              <a:rPr lang="ar-SA" sz="3600" b="1" dirty="0"/>
              <a:t>ان يقول ما هو </a:t>
            </a:r>
            <a:r>
              <a:rPr lang="ar-SA" sz="3600" b="1" dirty="0" smtClean="0"/>
              <a:t>اسم مبالغة و صياغه. </a:t>
            </a:r>
            <a:endParaRPr lang="en-US" sz="3600" b="1" dirty="0"/>
          </a:p>
        </p:txBody>
      </p:sp>
      <p:sp>
        <p:nvSpPr>
          <p:cNvPr id="6" name="Rectangle 5"/>
          <p:cNvSpPr/>
          <p:nvPr/>
        </p:nvSpPr>
        <p:spPr>
          <a:xfrm>
            <a:off x="1488332" y="5363734"/>
            <a:ext cx="8867207" cy="1114887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SA" sz="3600" b="1" dirty="0"/>
              <a:t>يستطع الطالب ان يقول ما هو اسم </a:t>
            </a:r>
            <a:r>
              <a:rPr lang="ar-SA" sz="3600" b="1" dirty="0" smtClean="0"/>
              <a:t>صفة مشبّهة </a:t>
            </a:r>
            <a:r>
              <a:rPr lang="ar-SA" sz="3600" b="1" dirty="0"/>
              <a:t>و صياغه</a:t>
            </a:r>
            <a:endParaRPr lang="en-US" sz="3600" b="1" dirty="0"/>
          </a:p>
        </p:txBody>
      </p:sp>
    </p:spTree>
    <p:extLst>
      <p:ext uri="{BB962C8B-B14F-4D97-AF65-F5344CB8AC3E}">
        <p14:creationId xmlns:p14="http://schemas.microsoft.com/office/powerpoint/2010/main" val="35770453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2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 animBg="1"/>
      <p:bldP spid="3" grpId="0" build="p" animBg="1"/>
      <p:bldP spid="4" grpId="0" build="p" animBg="1"/>
      <p:bldP spid="5" grpId="0" build="p" animBg="1"/>
      <p:bldP spid="6" grpId="0" build="p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1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colorTemperature colorTemp="47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40589"/>
          <a:stretch/>
        </p:blipFill>
        <p:spPr>
          <a:xfrm>
            <a:off x="1069636" y="517592"/>
            <a:ext cx="10000439" cy="5903999"/>
          </a:xfrm>
          <a:prstGeom prst="rect">
            <a:avLst/>
          </a:prstGeom>
          <a:ln w="88900" cap="sq" cmpd="thickThin">
            <a:solidFill>
              <a:srgbClr val="00B0F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16087372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1118681" y="301558"/>
            <a:ext cx="9182910" cy="1215958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SA" sz="6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تعريف اسم المفعول لغةً و اصطلاحًا</a:t>
            </a:r>
            <a:endParaRPr lang="en-US" sz="6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35604" y="1721796"/>
            <a:ext cx="10749064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ar-SA" sz="4000" b="1" dirty="0" smtClean="0">
                <a:solidFill>
                  <a:srgbClr val="002060"/>
                </a:solidFill>
              </a:rPr>
              <a:t>لغة : انّ لفظ اسم المفعول مركّب بلفظين احدهما "اسم" معناه المعمول. العلامة: فمعنى إسم المفعول: الاسم الّذى وقع عليه الفعل.</a:t>
            </a:r>
            <a:endParaRPr lang="en-US" sz="4000" b="1" dirty="0">
              <a:solidFill>
                <a:srgbClr val="00206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274323" y="3978613"/>
            <a:ext cx="9912486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ar-SA" sz="4400" b="1" dirty="0" smtClean="0"/>
              <a:t>اصطلاحًا: فى قواعد اللغة العربية: هو اسم مشتق من الفعل المنصرف للدّلالة على من وقع عليه الفعل.</a:t>
            </a:r>
            <a:endParaRPr lang="en-US" sz="4400" b="1" dirty="0"/>
          </a:p>
        </p:txBody>
      </p:sp>
    </p:spTree>
    <p:extLst>
      <p:ext uri="{BB962C8B-B14F-4D97-AF65-F5344CB8AC3E}">
        <p14:creationId xmlns:p14="http://schemas.microsoft.com/office/powerpoint/2010/main" val="31170201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 tmFilter="0,0; .5, 1; 1, 1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 tmFilter="0,0; .5, 1; 1, 1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  <p:bldP spid="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131" t="58480" b="3316"/>
          <a:stretch/>
        </p:blipFill>
        <p:spPr>
          <a:xfrm>
            <a:off x="1653703" y="797667"/>
            <a:ext cx="8821780" cy="5282120"/>
          </a:xfrm>
          <a:prstGeom prst="rect">
            <a:avLst/>
          </a:prstGeom>
          <a:solidFill>
            <a:srgbClr val="000000">
              <a:shade val="95000"/>
            </a:srgbClr>
          </a:solidFill>
          <a:ln w="444500" cap="sq">
            <a:solidFill>
              <a:schemeClr val="accent1">
                <a:lumMod val="60000"/>
                <a:lumOff val="40000"/>
              </a:schemeClr>
            </a:solidFill>
            <a:miter lim="800000"/>
          </a:ln>
          <a:effectLst>
            <a:outerShdw blurRad="254000" dist="190500" dir="2700000" sy="90000" algn="bl" rotWithShape="0">
              <a:srgbClr val="000000">
                <a:alpha val="4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3011111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319</TotalTime>
  <Words>350</Words>
  <Application>Microsoft Office PowerPoint</Application>
  <PresentationFormat>Widescreen</PresentationFormat>
  <Paragraphs>53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7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nn</dc:creator>
  <cp:lastModifiedBy>nn</cp:lastModifiedBy>
  <cp:revision>28</cp:revision>
  <dcterms:created xsi:type="dcterms:W3CDTF">2021-02-14T13:44:56Z</dcterms:created>
  <dcterms:modified xsi:type="dcterms:W3CDTF">2021-02-20T11:16:34Z</dcterms:modified>
</cp:coreProperties>
</file>