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74" r:id="rId4"/>
    <p:sldId id="275" r:id="rId5"/>
    <p:sldId id="276" r:id="rId6"/>
    <p:sldId id="257" r:id="rId7"/>
    <p:sldId id="262" r:id="rId8"/>
    <p:sldId id="268" r:id="rId9"/>
    <p:sldId id="270" r:id="rId10"/>
    <p:sldId id="271" r:id="rId11"/>
    <p:sldId id="272" r:id="rId12"/>
    <p:sldId id="273" r:id="rId13"/>
    <p:sldId id="267" r:id="rId14"/>
    <p:sldId id="269" r:id="rId15"/>
    <p:sldId id="279" r:id="rId16"/>
    <p:sldId id="280" r:id="rId17"/>
    <p:sldId id="281" r:id="rId18"/>
    <p:sldId id="277" r:id="rId19"/>
    <p:sldId id="278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DE58"/>
    <a:srgbClr val="E440D0"/>
    <a:srgbClr val="35CB52"/>
    <a:srgbClr val="E3ADDB"/>
    <a:srgbClr val="DB81CA"/>
    <a:srgbClr val="C26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21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1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6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6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9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6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1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0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7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6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7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4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3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03A7B-4591-4DE8-B7A9-0D94881B05C5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1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7226" y="1924334"/>
            <a:ext cx="70349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7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4-Point Star 13"/>
          <p:cNvSpPr/>
          <p:nvPr/>
        </p:nvSpPr>
        <p:spPr>
          <a:xfrm>
            <a:off x="982638" y="1133099"/>
            <a:ext cx="2006221" cy="1965278"/>
          </a:xfrm>
          <a:prstGeom prst="star4">
            <a:avLst/>
          </a:prstGeom>
          <a:gradFill>
            <a:gsLst>
              <a:gs pos="40000">
                <a:srgbClr val="FFFF00"/>
              </a:gs>
              <a:gs pos="74000">
                <a:srgbClr val="46DE58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934870" y="4081016"/>
            <a:ext cx="2006221" cy="1965278"/>
          </a:xfrm>
          <a:prstGeom prst="star4">
            <a:avLst/>
          </a:prstGeom>
          <a:gradFill>
            <a:gsLst>
              <a:gs pos="40000">
                <a:srgbClr val="FFFF00"/>
              </a:gs>
              <a:gs pos="74000">
                <a:srgbClr val="46DE58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>
            <a:off x="8857397" y="4081016"/>
            <a:ext cx="2006221" cy="1965278"/>
          </a:xfrm>
          <a:prstGeom prst="star4">
            <a:avLst/>
          </a:prstGeom>
          <a:gradFill>
            <a:gsLst>
              <a:gs pos="40000">
                <a:srgbClr val="FFFF00"/>
              </a:gs>
              <a:gs pos="74000">
                <a:srgbClr val="46DE58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4-Point Star 16"/>
          <p:cNvSpPr/>
          <p:nvPr/>
        </p:nvSpPr>
        <p:spPr>
          <a:xfrm>
            <a:off x="8857397" y="1037397"/>
            <a:ext cx="2006221" cy="1965278"/>
          </a:xfrm>
          <a:prstGeom prst="star4">
            <a:avLst/>
          </a:prstGeom>
          <a:gradFill>
            <a:gsLst>
              <a:gs pos="40000">
                <a:srgbClr val="FFFF00"/>
              </a:gs>
              <a:gs pos="74000">
                <a:srgbClr val="46DE58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975987"/>
          </a:xfrm>
          <a:prstGeom prst="frame">
            <a:avLst>
              <a:gd name="adj1" fmla="val 346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5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864" y="890298"/>
            <a:ext cx="6476877" cy="4104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370" y="471948"/>
            <a:ext cx="3158002" cy="3212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12523" y="5322628"/>
            <a:ext cx="513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অন্তু হাত না ধুয়েই খেতে বসল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975987"/>
          </a:xfrm>
          <a:prstGeom prst="frame">
            <a:avLst>
              <a:gd name="adj1" fmla="val 346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42" y="2281219"/>
            <a:ext cx="4705783" cy="3170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127" y="423071"/>
            <a:ext cx="2625330" cy="2670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868537"/>
            <a:ext cx="518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মামা, অন্তুকে জোর করে টেনে তুললেন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051" y="2281219"/>
            <a:ext cx="5042531" cy="3427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440051" y="5868536"/>
            <a:ext cx="5240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 করে হাত ধোয়ালেন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975987"/>
          </a:xfrm>
          <a:prstGeom prst="frame">
            <a:avLst>
              <a:gd name="adj1" fmla="val 346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3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871" y="1163663"/>
            <a:ext cx="6893991" cy="4644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864" y="830752"/>
            <a:ext cx="2284135" cy="2323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3642" y="6045958"/>
            <a:ext cx="5540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 তাকে খেতে দিলেন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975987"/>
          </a:xfrm>
          <a:prstGeom prst="frame">
            <a:avLst>
              <a:gd name="adj1" fmla="val 346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4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3684" y="1745062"/>
            <a:ext cx="6834931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অন্তু কেমন ছেলে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4628" y="4972875"/>
            <a:ext cx="6705600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অন্তুকে দেখতে তার মামা এসেছিল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তার মামা বিরিয়ানী এনেছিল।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1193" y="2710274"/>
            <a:ext cx="67818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অন্তু খুব চঞ্চল ছেলে কিন্তু পড়াশোনায় ভাল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781598" y="1933639"/>
            <a:ext cx="2908654" cy="1477542"/>
            <a:chOff x="8120417" y="1075956"/>
            <a:chExt cx="2406555" cy="1477542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9" name="Cloud Callout 8"/>
            <p:cNvSpPr/>
            <p:nvPr/>
          </p:nvSpPr>
          <p:spPr>
            <a:xfrm>
              <a:off x="8120417" y="1075956"/>
              <a:ext cx="2406555" cy="877378"/>
            </a:xfrm>
            <a:prstGeom prst="cloudCallout">
              <a:avLst/>
            </a:prstGeom>
            <a:solidFill>
              <a:srgbClr val="FFFF00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03600" y="1353169"/>
              <a:ext cx="2140424" cy="1200329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দেখে</a:t>
              </a:r>
              <a:r>
                <a:rPr lang="bn-IN" sz="2400" b="1" dirty="0">
                  <a:latin typeface="NikoshBAN" pitchFamily="2" charset="0"/>
                  <a:cs typeface="NikoshBAN" pitchFamily="2" charset="0"/>
                </a:rPr>
                <a:t> নাও</a:t>
              </a:r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 সঠিক উত্তর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  <a:p>
              <a:endParaRPr lang="en-US" sz="2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093222" y="4680273"/>
            <a:ext cx="3098778" cy="1431376"/>
            <a:chOff x="8120417" y="4241584"/>
            <a:chExt cx="2406555" cy="1431376"/>
          </a:xfrm>
        </p:grpSpPr>
        <p:sp>
          <p:nvSpPr>
            <p:cNvPr id="16" name="Cloud Callout 15"/>
            <p:cNvSpPr/>
            <p:nvPr/>
          </p:nvSpPr>
          <p:spPr>
            <a:xfrm>
              <a:off x="8120417" y="4241584"/>
              <a:ext cx="2406555" cy="877378"/>
            </a:xfrm>
            <a:prstGeom prst="cloud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20668" y="4472631"/>
              <a:ext cx="1828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দেখে</a:t>
              </a:r>
              <a:r>
                <a:rPr lang="bn-IN" sz="2400" b="1" dirty="0">
                  <a:latin typeface="NikoshBAN" pitchFamily="2" charset="0"/>
                  <a:cs typeface="NikoshBAN" pitchFamily="2" charset="0"/>
                </a:rPr>
                <a:t> নাও</a:t>
              </a:r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 সঠিক উত্তর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  <a:p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76857" y="391193"/>
            <a:ext cx="3954191" cy="1078176"/>
            <a:chOff x="7961441" y="2429303"/>
            <a:chExt cx="3954191" cy="1078176"/>
          </a:xfrm>
        </p:grpSpPr>
        <p:sp>
          <p:nvSpPr>
            <p:cNvPr id="10" name="Flowchart: Collate 9"/>
            <p:cNvSpPr/>
            <p:nvPr/>
          </p:nvSpPr>
          <p:spPr>
            <a:xfrm rot="5400000">
              <a:off x="9273652" y="1276068"/>
              <a:ext cx="1078176" cy="3384645"/>
            </a:xfrm>
            <a:prstGeom prst="flowChartCollat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61441" y="2696241"/>
              <a:ext cx="1473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023387" y="2696241"/>
              <a:ext cx="18922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74628" y="3959400"/>
            <a:ext cx="6793987" cy="551058"/>
            <a:chOff x="887104" y="4129215"/>
            <a:chExt cx="6793987" cy="551058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1" name="Rectangle 20"/>
            <p:cNvSpPr/>
            <p:nvPr/>
          </p:nvSpPr>
          <p:spPr>
            <a:xfrm>
              <a:off x="887104" y="4129215"/>
              <a:ext cx="6793987" cy="514528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84471" y="4157053"/>
              <a:ext cx="6596620" cy="523220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 অন্তুকে দেখার জন্য কে এসেছিল? কি নিয়ে এসেছিল?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6" name="Frame 25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975987"/>
          </a:xfrm>
          <a:prstGeom prst="frame">
            <a:avLst>
              <a:gd name="adj1" fmla="val 346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4398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24000" y="-12412"/>
            <a:ext cx="9144000" cy="6858000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E3ADDB"/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1200" y="1371601"/>
            <a:ext cx="8229600" cy="5847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অন্তুর পছন্দের খাবার কি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81200" y="2234626"/>
            <a:ext cx="2667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পোলাও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38800" y="2209801"/>
            <a:ext cx="2667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বিরিয়ানী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81200" y="3124201"/>
            <a:ext cx="2667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মাংসভাত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38800" y="3124201"/>
            <a:ext cx="2667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মাছভাত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81200" y="3886201"/>
            <a:ext cx="8229600" cy="52322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মামা ,অন্তুর হাত থেকে বিরিয়ানীর প্যাকেট কেড়ে নিলেন কেন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81200" y="4673026"/>
            <a:ext cx="3124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খাবারে মাছি ছিল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62600" y="4724401"/>
            <a:ext cx="3124200" cy="584775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সবাই মিলে খাবে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81200" y="5511226"/>
            <a:ext cx="3048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খাবার নোংরা ছিল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62600" y="5562601"/>
            <a:ext cx="3200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হাত না ধুয়ে খাচ্ছিল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-Shape 13"/>
          <p:cNvSpPr/>
          <p:nvPr/>
        </p:nvSpPr>
        <p:spPr>
          <a:xfrm rot="19402223">
            <a:off x="5825778" y="2267426"/>
            <a:ext cx="738785" cy="105017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-Shape 14"/>
          <p:cNvSpPr/>
          <p:nvPr/>
        </p:nvSpPr>
        <p:spPr>
          <a:xfrm rot="19402223">
            <a:off x="6084638" y="5620226"/>
            <a:ext cx="738785" cy="105017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 Arrow Callout 16"/>
          <p:cNvSpPr/>
          <p:nvPr/>
        </p:nvSpPr>
        <p:spPr>
          <a:xfrm>
            <a:off x="8763000" y="2133600"/>
            <a:ext cx="1447800" cy="1524000"/>
          </a:xfrm>
          <a:prstGeom prst="leftArrowCallou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উত্তর মিলিয়ে নাও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eft Arrow Callout 17"/>
          <p:cNvSpPr/>
          <p:nvPr/>
        </p:nvSpPr>
        <p:spPr>
          <a:xfrm>
            <a:off x="8763000" y="4762500"/>
            <a:ext cx="1447800" cy="1524000"/>
          </a:xfrm>
          <a:prstGeom prst="leftArrowCallou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উত্তর মিলিয়ে নাও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83977" y="81375"/>
            <a:ext cx="4770706" cy="815926"/>
            <a:chOff x="3683977" y="81375"/>
            <a:chExt cx="4770706" cy="815926"/>
          </a:xfrm>
        </p:grpSpPr>
        <p:sp>
          <p:nvSpPr>
            <p:cNvPr id="2" name="Oval 1"/>
            <p:cNvSpPr/>
            <p:nvPr/>
          </p:nvSpPr>
          <p:spPr>
            <a:xfrm>
              <a:off x="3683977" y="81375"/>
              <a:ext cx="4770706" cy="815926"/>
            </a:xfrm>
            <a:prstGeom prst="ellipse">
              <a:avLst/>
            </a:prstGeom>
            <a:gradFill>
              <a:gsLst>
                <a:gs pos="0">
                  <a:srgbClr val="35CB52"/>
                </a:gs>
                <a:gs pos="95000">
                  <a:srgbClr val="E3ADD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648200" y="218421"/>
              <a:ext cx="2778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সঠিক উত্তরটি বল;  </a:t>
              </a:r>
              <a:endParaRPr lang="en-US" sz="3600" dirty="0"/>
            </a:p>
          </p:txBody>
        </p:sp>
      </p:grpSp>
      <p:sp>
        <p:nvSpPr>
          <p:cNvPr id="21" name="Frame 20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975987"/>
          </a:xfrm>
          <a:prstGeom prst="frame">
            <a:avLst>
              <a:gd name="adj1" fmla="val 346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110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00" y="762538"/>
            <a:ext cx="6180952" cy="6380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76" y="2151397"/>
            <a:ext cx="10058400" cy="3386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608702" y="2429042"/>
            <a:ext cx="3480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E440D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অস্থির, অশান্ত, চটপটে </a:t>
            </a:r>
            <a:endParaRPr lang="en-US" sz="3200" dirty="0">
              <a:solidFill>
                <a:srgbClr val="E440D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3736" y="3125474"/>
            <a:ext cx="2988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E440D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সুবাস, সৌরভ  </a:t>
            </a:r>
            <a:endParaRPr lang="en-US" sz="3200" dirty="0">
              <a:solidFill>
                <a:srgbClr val="E440D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1533" y="3933562"/>
            <a:ext cx="3234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E440D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প্রকার সুস্বাদু খাবার</a:t>
            </a:r>
            <a:endParaRPr lang="en-US" sz="3200" dirty="0">
              <a:solidFill>
                <a:srgbClr val="E440D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7093" y="4716474"/>
            <a:ext cx="3561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E440D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থাবায় থাবায় খাওয়া </a:t>
            </a:r>
            <a:endParaRPr lang="en-US" sz="3200" dirty="0">
              <a:solidFill>
                <a:srgbClr val="E440D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975987"/>
          </a:xfrm>
          <a:prstGeom prst="frame">
            <a:avLst>
              <a:gd name="adj1" fmla="val 346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7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00" y="511311"/>
            <a:ext cx="8104762" cy="504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07" y="5113339"/>
            <a:ext cx="1695238" cy="628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07" y="3743639"/>
            <a:ext cx="1704762" cy="638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9" y="2078700"/>
            <a:ext cx="1676190" cy="619048"/>
          </a:xfrm>
          <a:prstGeom prst="rect">
            <a:avLst/>
          </a:prstGeom>
        </p:spPr>
      </p:pic>
      <p:sp>
        <p:nvSpPr>
          <p:cNvPr id="7" name="Chevron 6"/>
          <p:cNvSpPr/>
          <p:nvPr/>
        </p:nvSpPr>
        <p:spPr>
          <a:xfrm>
            <a:off x="5444198" y="1985635"/>
            <a:ext cx="703384" cy="805177"/>
          </a:xfrm>
          <a:prstGeom prst="chevron">
            <a:avLst/>
          </a:prstGeom>
          <a:solidFill>
            <a:srgbClr val="46D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398869" y="3594784"/>
            <a:ext cx="703384" cy="805177"/>
          </a:xfrm>
          <a:prstGeom prst="chevron">
            <a:avLst/>
          </a:prstGeom>
          <a:solidFill>
            <a:srgbClr val="46D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398869" y="5043263"/>
            <a:ext cx="703384" cy="805177"/>
          </a:xfrm>
          <a:prstGeom prst="chevron">
            <a:avLst/>
          </a:prstGeom>
          <a:solidFill>
            <a:srgbClr val="46D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5939" y="1246400"/>
            <a:ext cx="6260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গুলো বিভাজন করে নতুন শব্দ ও বাক্য  গঠন করি                                    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2253" y="2078700"/>
            <a:ext cx="2356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 – ন + 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4492" y="3743639"/>
            <a:ext cx="2525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ঞ্চ – ঞ + চ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4490" y="5113339"/>
            <a:ext cx="2150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ন্ধ – ন + ধ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2398869" y="2051436"/>
            <a:ext cx="703384" cy="805177"/>
          </a:xfrm>
          <a:prstGeom prst="chevron">
            <a:avLst/>
          </a:prstGeom>
          <a:solidFill>
            <a:srgbClr val="46D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5444198" y="3694993"/>
            <a:ext cx="703384" cy="805177"/>
          </a:xfrm>
          <a:prstGeom prst="chevron">
            <a:avLst/>
          </a:prstGeom>
          <a:solidFill>
            <a:srgbClr val="46D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5162846" y="5025035"/>
            <a:ext cx="703384" cy="805177"/>
          </a:xfrm>
          <a:prstGeom prst="chevron">
            <a:avLst/>
          </a:prstGeom>
          <a:solidFill>
            <a:srgbClr val="46D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8881" y="2049042"/>
            <a:ext cx="1486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 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8881" y="3743639"/>
            <a:ext cx="2067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7582" y="5247249"/>
            <a:ext cx="1165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62846" y="2773198"/>
            <a:ext cx="6480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চিন্তার চেয়ে চিতার আগুন ভালো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78881" y="4500170"/>
            <a:ext cx="565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উত্তরাঞ্চলে বাস করি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59104" y="5984106"/>
            <a:ext cx="4951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অন্ধ জনে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975987"/>
          </a:xfrm>
          <a:prstGeom prst="frame">
            <a:avLst>
              <a:gd name="adj1" fmla="val 3460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0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833" y="559558"/>
            <a:ext cx="281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744" y="0"/>
            <a:ext cx="12537744" cy="68476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90212" y="1514038"/>
            <a:ext cx="1514902" cy="5868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42879" y="1498743"/>
            <a:ext cx="1514902" cy="5868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23471" y="1469310"/>
            <a:ext cx="1514902" cy="5868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49079" y="1469309"/>
            <a:ext cx="1514902" cy="5868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55522" y="1488447"/>
            <a:ext cx="141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খেলা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1163" y="1516116"/>
            <a:ext cx="1137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খাবলে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3074" y="1641609"/>
            <a:ext cx="108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61722" y="1490848"/>
            <a:ext cx="1257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সুগন্ধটা 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6585" y="1471387"/>
            <a:ext cx="1307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হাসিখুশি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-305654" y="0"/>
            <a:ext cx="12497654" cy="6975987"/>
          </a:xfrm>
          <a:prstGeom prst="frame">
            <a:avLst>
              <a:gd name="adj1" fmla="val 346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9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0.00972 L -0.41771 0.1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29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04167 0.274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05352 0.40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03594 0.511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618" y="670886"/>
            <a:ext cx="6457892" cy="6010133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6790194">
            <a:off x="619431" y="736983"/>
            <a:ext cx="3482704" cy="3499242"/>
          </a:xfrm>
          <a:prstGeom prst="wedgeEllipseCallou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9028" y="1182231"/>
            <a:ext cx="33235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E440D0"/>
                </a:solidFill>
                <a:latin typeface="NikoshBAN" pitchFamily="2" charset="0"/>
                <a:cs typeface="NikoshBAN" pitchFamily="2" charset="0"/>
              </a:rPr>
              <a:t>আমার বাংলা বই</a:t>
            </a:r>
            <a:endParaRPr lang="en-US" sz="2800" b="1" dirty="0">
              <a:solidFill>
                <a:srgbClr val="E440D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solidFill>
                  <a:srgbClr val="E440D0"/>
                </a:solidFill>
                <a:latin typeface="NikoshBAN" pitchFamily="2" charset="0"/>
                <a:cs typeface="NikoshBAN" pitchFamily="2" charset="0"/>
              </a:rPr>
              <a:t>চতুর্থ শ্রেণি </a:t>
            </a:r>
          </a:p>
          <a:p>
            <a:pPr algn="ctr"/>
            <a:r>
              <a:rPr lang="bn-IN" sz="2800" b="1" dirty="0">
                <a:solidFill>
                  <a:srgbClr val="E440D0"/>
                </a:solidFill>
                <a:latin typeface="NikoshBAN" pitchFamily="2" charset="0"/>
                <a:cs typeface="NikoshBAN" pitchFamily="2" charset="0"/>
              </a:rPr>
              <a:t> ৪৮  পৃষ্ঠা বের করে </a:t>
            </a:r>
            <a:r>
              <a:rPr lang="bn-IN" sz="2800" b="1" dirty="0" smtClean="0">
                <a:solidFill>
                  <a:srgbClr val="E440D0"/>
                </a:solidFill>
                <a:latin typeface="NikoshBAN" pitchFamily="2" charset="0"/>
                <a:cs typeface="NikoshBAN" pitchFamily="2" charset="0"/>
              </a:rPr>
              <a:t>আমার </a:t>
            </a:r>
            <a:r>
              <a:rPr lang="bn-IN" sz="2800" b="1" dirty="0">
                <a:solidFill>
                  <a:srgbClr val="E440D0"/>
                </a:solidFill>
                <a:latin typeface="NikoshBAN" pitchFamily="2" charset="0"/>
                <a:cs typeface="NikoshBAN" pitchFamily="2" charset="0"/>
              </a:rPr>
              <a:t>পাঠ শোন</a:t>
            </a:r>
            <a:endParaRPr lang="en-US" sz="2800" b="1" dirty="0">
              <a:solidFill>
                <a:srgbClr val="E440D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rgbClr val="E440D0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975987"/>
          </a:xfrm>
          <a:prstGeom prst="frame">
            <a:avLst>
              <a:gd name="adj1" fmla="val 346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75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754" y="1146411"/>
            <a:ext cx="4763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একাকী নিরবে মনযোগ দিয়ে পড়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847" y="1161049"/>
            <a:ext cx="6205183" cy="46538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975987"/>
          </a:xfrm>
          <a:prstGeom prst="frame">
            <a:avLst>
              <a:gd name="adj1" fmla="val 346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9979" y="3507754"/>
            <a:ext cx="49541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৪র্থ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হাত ধুয়ে নাও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অন্তু খুব হাসিখুশি--------মামা ওর হাত চেপে ধরলেন।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01788" y="1306455"/>
            <a:ext cx="5500048" cy="1378424"/>
            <a:chOff x="3313195" y="196629"/>
            <a:chExt cx="5500048" cy="1378424"/>
          </a:xfrm>
        </p:grpSpPr>
        <p:sp>
          <p:nvSpPr>
            <p:cNvPr id="3" name="Oval 2"/>
            <p:cNvSpPr/>
            <p:nvPr/>
          </p:nvSpPr>
          <p:spPr>
            <a:xfrm>
              <a:off x="3313195" y="196629"/>
              <a:ext cx="5500048" cy="1378424"/>
            </a:xfrm>
            <a:prstGeom prst="ellipse">
              <a:avLst/>
            </a:prstGeom>
            <a:gradFill>
              <a:gsLst>
                <a:gs pos="40000">
                  <a:srgbClr val="92D050"/>
                </a:gs>
                <a:gs pos="74000">
                  <a:srgbClr val="46DE58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34419" y="331843"/>
              <a:ext cx="3657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 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6518" y="3507754"/>
            <a:ext cx="54505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যতীন্দ্র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মোহন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দাশ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শান্তিপুর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সদর,সুনামগঞ্জ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63219" y="3155576"/>
            <a:ext cx="0" cy="3424518"/>
          </a:xfrm>
          <a:prstGeom prst="line">
            <a:avLst/>
          </a:prstGeom>
          <a:ln w="57150">
            <a:solidFill>
              <a:srgbClr val="E44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75294" y="3765176"/>
            <a:ext cx="17931" cy="2528048"/>
          </a:xfrm>
          <a:prstGeom prst="line">
            <a:avLst/>
          </a:prstGeom>
          <a:ln w="57150">
            <a:solidFill>
              <a:srgbClr val="E44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27059" y="3747247"/>
            <a:ext cx="0" cy="2456329"/>
          </a:xfrm>
          <a:prstGeom prst="line">
            <a:avLst/>
          </a:prstGeom>
          <a:ln w="57150">
            <a:solidFill>
              <a:srgbClr val="E44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ame 9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975987"/>
          </a:xfrm>
          <a:prstGeom prst="frame">
            <a:avLst>
              <a:gd name="adj1" fmla="val 346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6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697440" y="138886"/>
            <a:ext cx="6687403" cy="1668356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54823" y="376517"/>
            <a:ext cx="4016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573" y="2114181"/>
            <a:ext cx="1525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ক-দল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2123699" y="2169459"/>
            <a:ext cx="573741" cy="64393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1017" y="2105506"/>
            <a:ext cx="7426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সময় হাত পরিষ্কার না রাখলে কী হয় ? 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079" y="4299009"/>
            <a:ext cx="1525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-দল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123698" y="4312023"/>
            <a:ext cx="573741" cy="64393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8854" y="4249270"/>
            <a:ext cx="7225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 অভ্যাস করলে অসুখ-বিসুখ অনেক কমে যায় ?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150221" y="376517"/>
            <a:ext cx="0" cy="59704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301414" y="0"/>
            <a:ext cx="47904" cy="66697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508810" y="376517"/>
            <a:ext cx="0" cy="59704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ame 15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975987"/>
          </a:xfrm>
          <a:prstGeom prst="frame">
            <a:avLst>
              <a:gd name="adj1" fmla="val 346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5719" y="1488140"/>
            <a:ext cx="90902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  <a:p>
            <a:pPr algn="ctr"/>
            <a:r>
              <a:rPr lang="bn-IN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 ভালো থাকবে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6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আগামি দিন এই পাঠের বাকী অংশ আলোচনা </a:t>
            </a:r>
            <a:r>
              <a:rPr lang="en-US" sz="6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975987"/>
          </a:xfrm>
          <a:prstGeom prst="frame">
            <a:avLst>
              <a:gd name="adj1" fmla="val 346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41" y="5273792"/>
            <a:ext cx="2140119" cy="13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6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01" y="867446"/>
            <a:ext cx="3780429" cy="2551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93827" y="359321"/>
            <a:ext cx="468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সারাদিন কত কাজ করি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442" y="3480002"/>
            <a:ext cx="364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স্কুলের বাগানে কাজ করি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1" y="1020746"/>
            <a:ext cx="3534771" cy="2459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705367" y="3569125"/>
            <a:ext cx="425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 গাছ থেকে ফল পাড়ি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217" y="4027580"/>
            <a:ext cx="3796353" cy="2351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83442" y="6299577"/>
            <a:ext cx="343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খেলা ধুলা করি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8101" y="6341521"/>
            <a:ext cx="317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বড়দের কাজে সাহায্য করি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792872" y="464024"/>
            <a:ext cx="4276299" cy="2293582"/>
            <a:chOff x="7792872" y="464024"/>
            <a:chExt cx="4276299" cy="2293582"/>
          </a:xfrm>
        </p:grpSpPr>
        <p:sp>
          <p:nvSpPr>
            <p:cNvPr id="13" name="Cloud Callout 12"/>
            <p:cNvSpPr/>
            <p:nvPr/>
          </p:nvSpPr>
          <p:spPr>
            <a:xfrm>
              <a:off x="7792872" y="464024"/>
              <a:ext cx="4276299" cy="2293582"/>
            </a:xfrm>
            <a:prstGeom prst="cloudCallout">
              <a:avLst/>
            </a:prstGeom>
            <a:solidFill>
              <a:srgbClr val="46DE5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752765" y="855443"/>
              <a:ext cx="331640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আমরা কি তাহলে এমনি ভাবে খেতে বসব ?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1" y="3878795"/>
            <a:ext cx="3490414" cy="2483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975987"/>
          </a:xfrm>
          <a:prstGeom prst="frame">
            <a:avLst>
              <a:gd name="adj1" fmla="val 3460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5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577" y="503593"/>
            <a:ext cx="3926164" cy="2688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002" y="1295850"/>
            <a:ext cx="6113139" cy="4190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loud Callout 4"/>
          <p:cNvSpPr/>
          <p:nvPr/>
        </p:nvSpPr>
        <p:spPr>
          <a:xfrm>
            <a:off x="7314141" y="3657600"/>
            <a:ext cx="4258101" cy="2060812"/>
          </a:xfrm>
          <a:prstGeom prst="cloudCallou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78164" y="4395618"/>
            <a:ext cx="3330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 খেতে বসব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975987"/>
          </a:xfrm>
          <a:prstGeom prst="frame">
            <a:avLst>
              <a:gd name="adj1" fmla="val 346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4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0997" y="1037229"/>
            <a:ext cx="5513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</a:p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 হাত ধুয়ে নাও “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190" y="2947223"/>
            <a:ext cx="4993057" cy="3420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975987"/>
          </a:xfrm>
          <a:prstGeom prst="frame">
            <a:avLst>
              <a:gd name="adj1" fmla="val 346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4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4202" y="2499616"/>
            <a:ext cx="80658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১.১.১. যুক্তব্যঞ্জন সহযোগে গঠিত শব্দ শুনে বুঝতে পারবে।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১.২.১. উচ্চারিত পঠিত বাক্য শুনে বলতে পারবে।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১.৩.৬.  শুদ্ধউচ্চারণে প্রশ্ন করতে ও উত্তর দিতে পারবে।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১.৫.১.  পাঠে ব্যবহৃত শব্দ দিয়ে নতুন নতুন বাক্য লিখতে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0656" y="1241946"/>
            <a:ext cx="2431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920621" y="2497540"/>
            <a:ext cx="13648" cy="2363364"/>
          </a:xfrm>
          <a:prstGeom prst="line">
            <a:avLst/>
          </a:prstGeom>
          <a:ln w="38100">
            <a:solidFill>
              <a:srgbClr val="E44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15905" y="2497540"/>
            <a:ext cx="0" cy="3384645"/>
          </a:xfrm>
          <a:prstGeom prst="line">
            <a:avLst/>
          </a:prstGeom>
          <a:ln w="38100">
            <a:solidFill>
              <a:srgbClr val="E44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70246" y="2483779"/>
            <a:ext cx="13648" cy="2363364"/>
          </a:xfrm>
          <a:prstGeom prst="line">
            <a:avLst/>
          </a:prstGeom>
          <a:ln w="38100">
            <a:solidFill>
              <a:srgbClr val="E44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ame 7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975987"/>
          </a:xfrm>
          <a:prstGeom prst="frame">
            <a:avLst>
              <a:gd name="adj1" fmla="val 346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0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486777"/>
              </p:ext>
            </p:extLst>
          </p:nvPr>
        </p:nvGraphicFramePr>
        <p:xfrm>
          <a:off x="9569355" y="289152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69355" y="289152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5684" y="783647"/>
            <a:ext cx="4189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একটি ভিডিও দেখি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9779" y="1807866"/>
            <a:ext cx="4516306" cy="4338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wn Arrow 4"/>
          <p:cNvSpPr/>
          <p:nvPr/>
        </p:nvSpPr>
        <p:spPr>
          <a:xfrm>
            <a:off x="9569355" y="1323833"/>
            <a:ext cx="748352" cy="1378424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389660" y="3515283"/>
            <a:ext cx="1569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ক্লিক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975987"/>
          </a:xfrm>
          <a:prstGeom prst="frame">
            <a:avLst>
              <a:gd name="adj1" fmla="val 3460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4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27"/>
          <a:stretch/>
        </p:blipFill>
        <p:spPr>
          <a:xfrm>
            <a:off x="0" y="5749119"/>
            <a:ext cx="12192000" cy="22177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561" y="1710891"/>
            <a:ext cx="6323638" cy="3836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1424" y="5749119"/>
            <a:ext cx="734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অন্তু খুব হাসি খুশি ছেলে, পড়াশোনাও ভালো কিন্তু একটু চঞ্চল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906" y="486697"/>
            <a:ext cx="2731245" cy="2664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65077" y="3275092"/>
            <a:ext cx="1612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অন্তু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975987"/>
          </a:xfrm>
          <a:prstGeom prst="frame">
            <a:avLst>
              <a:gd name="adj1" fmla="val 346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3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1" t="31768" r="17765" b="22796"/>
          <a:stretch/>
        </p:blipFill>
        <p:spPr>
          <a:xfrm>
            <a:off x="8578047" y="288216"/>
            <a:ext cx="2729553" cy="2661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256043" y="3416581"/>
            <a:ext cx="1612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অন্তু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963" y="920656"/>
            <a:ext cx="6159084" cy="4057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37077" y="5445456"/>
            <a:ext cx="7246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অন্তুর মামা,এক দিন তাদের বাড়িতে বেড়াতে এলো।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অন্তুর জন্য নিয়ে এলো তার পছন্দের বিরিয়ানী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>
            <a:off x="1" y="0"/>
            <a:ext cx="12192000" cy="6975987"/>
          </a:xfrm>
          <a:prstGeom prst="frame">
            <a:avLst>
              <a:gd name="adj1" fmla="val 346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9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418</Words>
  <Application>Microsoft Office PowerPoint</Application>
  <PresentationFormat>Widescreen</PresentationFormat>
  <Paragraphs>89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repon</dc:creator>
  <cp:lastModifiedBy>User</cp:lastModifiedBy>
  <cp:revision>90</cp:revision>
  <dcterms:created xsi:type="dcterms:W3CDTF">2017-04-10T07:19:18Z</dcterms:created>
  <dcterms:modified xsi:type="dcterms:W3CDTF">2021-03-05T08:42:15Z</dcterms:modified>
</cp:coreProperties>
</file>