
<file path=[Content_Types].xml><?xml version="1.0" encoding="utf-8"?>
<Types xmlns="http://schemas.openxmlformats.org/package/2006/content-types">
  <Default Extension="bmp" ContentType="image/bmp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0" r:id="rId2"/>
  </p:sld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71" r:id="rId11"/>
    <p:sldId id="264" r:id="rId12"/>
    <p:sldId id="265" r:id="rId13"/>
    <p:sldId id="266" r:id="rId14"/>
    <p:sldId id="275" r:id="rId15"/>
    <p:sldId id="276" r:id="rId16"/>
    <p:sldId id="277" r:id="rId17"/>
    <p:sldId id="278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9CA913A-830B-45A7-BC3D-1AF1C4B38492}">
          <p14:sldIdLst>
            <p14:sldId id="272"/>
            <p14:sldId id="256"/>
            <p14:sldId id="257"/>
            <p14:sldId id="258"/>
            <p14:sldId id="259"/>
            <p14:sldId id="260"/>
            <p14:sldId id="261"/>
            <p14:sldId id="263"/>
            <p14:sldId id="271"/>
            <p14:sldId id="264"/>
            <p14:sldId id="265"/>
            <p14:sldId id="266"/>
            <p14:sldId id="275"/>
            <p14:sldId id="276"/>
            <p14:sldId id="277"/>
            <p14:sldId id="278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CADE4"/>
    <a:srgbClr val="E7E0C7"/>
    <a:srgbClr val="C0F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theme" Target="theme/theme1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viewProps" Target="view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2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95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09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8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4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6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7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0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8025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96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1233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0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27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1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5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9671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0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4416" userDrawn="1">
          <p15:clr>
            <a:srgbClr val="F26B43"/>
          </p15:clr>
        </p15:guide>
        <p15:guide id="6" pos="48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2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8104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4416" userDrawn="1">
          <p15:clr>
            <a:srgbClr val="F26B43"/>
          </p15:clr>
        </p15:guide>
        <p15:guide id="6" pos="48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8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1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1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1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1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1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 /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7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microsoft.com/office/2007/relationships/hdphoto" Target="../media/hdphoto1.wdp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4F28627-562F-49C1-B1C6-F2C09840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750" y="228600"/>
            <a:ext cx="11701463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2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FF0000"/>
            </a:gs>
            <a:gs pos="61000">
              <a:srgbClr val="00B0F0"/>
            </a:gs>
            <a:gs pos="100000">
              <a:srgbClr val="002060"/>
            </a:gs>
            <a:gs pos="72000">
              <a:srgbClr val="FFFF00"/>
            </a:gs>
            <a:gs pos="31292">
              <a:srgbClr val="00B050"/>
            </a:gs>
            <a:gs pos="11000">
              <a:srgbClr val="002060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5586C6-F6F9-4241-9B5B-FAF4E7F5BD64}"/>
              </a:ext>
            </a:extLst>
          </p:cNvPr>
          <p:cNvSpPr txBox="1"/>
          <p:nvPr/>
        </p:nvSpPr>
        <p:spPr>
          <a:xfrm>
            <a:off x="4581525" y="495300"/>
            <a:ext cx="32194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7215AD-B1B4-4667-A657-1170AEF99E1F}"/>
              </a:ext>
            </a:extLst>
          </p:cNvPr>
          <p:cNvSpPr txBox="1"/>
          <p:nvPr/>
        </p:nvSpPr>
        <p:spPr>
          <a:xfrm>
            <a:off x="534067" y="1510963"/>
            <a:ext cx="90126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সংখ্যা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কত ? 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 লিখ ...................... </a:t>
            </a:r>
            <a:endParaRPr lang="en-US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F53D99-BC1A-46FB-9DE7-5CA4ED5D6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97355"/>
              </p:ext>
            </p:extLst>
          </p:nvPr>
        </p:nvGraphicFramePr>
        <p:xfrm>
          <a:off x="8768736" y="1737360"/>
          <a:ext cx="96475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755">
                  <a:extLst>
                    <a:ext uri="{9D8B030D-6E8A-4147-A177-3AD203B41FA5}">
                      <a16:colId xmlns:a16="http://schemas.microsoft.com/office/drawing/2014/main" val="1025746026"/>
                    </a:ext>
                  </a:extLst>
                </a:gridCol>
              </a:tblGrid>
              <a:tr h="326665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116386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85737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سَمِعُوْا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23460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سَمِعَتْ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00476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18558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54598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323169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563445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سَمِعْتُمْ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10577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سَمِعْتِ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89971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981057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سَمِعْتُنَّ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4414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21870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26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C497CF53-512F-404E-AC89-13108C051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524" y="2626018"/>
            <a:ext cx="5381625" cy="384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22A8C5-2696-46F8-85CD-C8FC0F235D85}"/>
              </a:ext>
            </a:extLst>
          </p:cNvPr>
          <p:cNvSpPr txBox="1"/>
          <p:nvPr/>
        </p:nvSpPr>
        <p:spPr>
          <a:xfrm>
            <a:off x="2666997" y="958796"/>
            <a:ext cx="8582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লিঙ্গ ।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তথা লিঙ্গ দু প্রকার ।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 </a:t>
            </a:r>
            <a:r>
              <a:rPr lang="en-US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 পুংলিঙ্গ ও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 স্ত্রীলিঙ্গ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4513D7-CF0D-4862-B0FA-FA90D74573DB}"/>
              </a:ext>
            </a:extLst>
          </p:cNvPr>
          <p:cNvSpPr txBox="1"/>
          <p:nvPr/>
        </p:nvSpPr>
        <p:spPr>
          <a:xfrm>
            <a:off x="461961" y="2724150"/>
            <a:ext cx="11415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 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পরিচয়ঃ কোনো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ক্রিয়ার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পুরুষবাচক হওয়াকে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(পুংলিঙ্গ) বলা হয় । যেমন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(সে একজন পুরুষ করেছ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9900A9-F2DC-4044-8CCD-063504E63B46}"/>
              </a:ext>
            </a:extLst>
          </p:cNvPr>
          <p:cNvSpPr txBox="1"/>
          <p:nvPr/>
        </p:nvSpPr>
        <p:spPr>
          <a:xfrm>
            <a:off x="388143" y="4481780"/>
            <a:ext cx="11415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পরিচয়ঃ কোনো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স্ত্রীবাচক হওয়াকে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اَلْمُؤَنَّثْ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স্ত্রীলিঙ্গ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বলা হয় । যেমন -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 একজন স্ত্রী করেছে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B14CEB-AC60-4C0C-98D8-E7085698CEA6}"/>
              </a:ext>
            </a:extLst>
          </p:cNvPr>
          <p:cNvSpPr/>
          <p:nvPr/>
        </p:nvSpPr>
        <p:spPr>
          <a:xfrm>
            <a:off x="388143" y="402744"/>
            <a:ext cx="3174207" cy="5560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536">
              <a:schemeClr val="bg1"/>
            </a:gs>
            <a:gs pos="90476">
              <a:schemeClr val="bg1"/>
            </a:gs>
            <a:gs pos="72000">
              <a:srgbClr val="FF0000"/>
            </a:gs>
            <a:gs pos="57151">
              <a:schemeClr val="bg1"/>
            </a:gs>
            <a:gs pos="15000">
              <a:srgbClr val="00B050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3674B1-CAA9-4B9A-9ACA-F77FE311A571}"/>
              </a:ext>
            </a:extLst>
          </p:cNvPr>
          <p:cNvSpPr txBox="1"/>
          <p:nvPr/>
        </p:nvSpPr>
        <p:spPr>
          <a:xfrm>
            <a:off x="2231471" y="1076894"/>
            <a:ext cx="9775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বচন ।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তথা বচন তিন প্রকার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اَلْوَاحِدُ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(একবচন)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২।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اَلتَّثْنِيَةْ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(দ্বিবচন)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৩।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اَلْجَمْعُ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 বহুবচন)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42D59-4F23-484C-941E-F82248CFC3FD}"/>
              </a:ext>
            </a:extLst>
          </p:cNvPr>
          <p:cNvGrpSpPr/>
          <p:nvPr/>
        </p:nvGrpSpPr>
        <p:grpSpPr>
          <a:xfrm>
            <a:off x="335559" y="2559268"/>
            <a:ext cx="4311941" cy="1159456"/>
            <a:chOff x="335559" y="2536244"/>
            <a:chExt cx="4311941" cy="1159456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8014F78-918F-4251-B1B8-B04DEAB3A744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CCAC64-411C-4E83-9871-5D21BA006598}"/>
                </a:ext>
              </a:extLst>
            </p:cNvPr>
            <p:cNvSpPr txBox="1"/>
            <p:nvPr/>
          </p:nvSpPr>
          <p:spPr>
            <a:xfrm>
              <a:off x="335559" y="2835684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اَلْوَاحِدُ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8A9EB12-A12C-4046-A314-8F4CD9335BB9}"/>
              </a:ext>
            </a:extLst>
          </p:cNvPr>
          <p:cNvSpPr txBox="1"/>
          <p:nvPr/>
        </p:nvSpPr>
        <p:spPr>
          <a:xfrm>
            <a:off x="514283" y="3719004"/>
            <a:ext cx="112300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একবচনের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সীগাহকে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الْوَاحِدُ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বলা হয়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(সে একজন পুরুষ করেছ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سَمِعْتَ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একজন পুরুষ শুনেছো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আমি একজন পুরুষ শুনেছি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BAB74D-1EF5-4F2E-AC39-38DE3FE8B27C}"/>
              </a:ext>
            </a:extLst>
          </p:cNvPr>
          <p:cNvSpPr/>
          <p:nvPr/>
        </p:nvSpPr>
        <p:spPr>
          <a:xfrm>
            <a:off x="443393" y="428633"/>
            <a:ext cx="3209925" cy="5513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ar-S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عَدَدْ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9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197">
              <a:srgbClr val="00B050"/>
            </a:gs>
            <a:gs pos="95000">
              <a:srgbClr val="FF0000"/>
            </a:gs>
            <a:gs pos="0">
              <a:srgbClr val="00B05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E724A4A6-622D-4003-B93E-46B29E7DDD57}"/>
              </a:ext>
            </a:extLst>
          </p:cNvPr>
          <p:cNvGrpSpPr/>
          <p:nvPr/>
        </p:nvGrpSpPr>
        <p:grpSpPr>
          <a:xfrm>
            <a:off x="554634" y="560153"/>
            <a:ext cx="4311941" cy="1163493"/>
            <a:chOff x="411759" y="2951203"/>
            <a:chExt cx="4311941" cy="1163493"/>
          </a:xfrm>
        </p:grpSpPr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A62C67A3-4931-4B7D-BF5C-4AC023DD57C6}"/>
                </a:ext>
              </a:extLst>
            </p:cNvPr>
            <p:cNvSpPr/>
            <p:nvPr/>
          </p:nvSpPr>
          <p:spPr>
            <a:xfrm>
              <a:off x="463404" y="2951203"/>
              <a:ext cx="4038600" cy="1163493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DF48614-FE82-41A1-8E25-0CA646BEB32D}"/>
                </a:ext>
              </a:extLst>
            </p:cNvPr>
            <p:cNvSpPr txBox="1"/>
            <p:nvPr/>
          </p:nvSpPr>
          <p:spPr>
            <a:xfrm>
              <a:off x="411759" y="3260466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اَلْجَمْعُ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DBD8DBE-B836-4433-B0AC-D9122038E420}"/>
              </a:ext>
            </a:extLst>
          </p:cNvPr>
          <p:cNvSpPr txBox="1"/>
          <p:nvPr/>
        </p:nvSpPr>
        <p:spPr>
          <a:xfrm>
            <a:off x="554634" y="2320263"/>
            <a:ext cx="11265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দ্বিবচন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التَّثْنِيَة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 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سَمِعَتَا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 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سَمِعْتُمَا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শুনেছো )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6DC85A-B673-4EA8-9BEE-C790E77EF68B}"/>
              </a:ext>
            </a:extLst>
          </p:cNvPr>
          <p:cNvGrpSpPr/>
          <p:nvPr/>
        </p:nvGrpSpPr>
        <p:grpSpPr>
          <a:xfrm>
            <a:off x="326733" y="560154"/>
            <a:ext cx="4311941" cy="1163493"/>
            <a:chOff x="326734" y="112856"/>
            <a:chExt cx="4311941" cy="1163493"/>
          </a:xfrm>
        </p:grpSpPr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D6660EC-E294-4BEB-A1A1-5C8F8FC912F5}"/>
                </a:ext>
              </a:extLst>
            </p:cNvPr>
            <p:cNvSpPr/>
            <p:nvPr/>
          </p:nvSpPr>
          <p:spPr>
            <a:xfrm>
              <a:off x="411759" y="112856"/>
              <a:ext cx="4226916" cy="1163493"/>
            </a:xfrm>
            <a:prstGeom prst="rightArrow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E388EB2-CA27-4D51-A4B4-4F35603FDBF4}"/>
                </a:ext>
              </a:extLst>
            </p:cNvPr>
            <p:cNvSpPr txBox="1"/>
            <p:nvPr/>
          </p:nvSpPr>
          <p:spPr>
            <a:xfrm>
              <a:off x="326734" y="410560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اَلتَّثْنِيَةْ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6715417-CA3B-4854-B9EE-51D9050C71DC}"/>
              </a:ext>
            </a:extLst>
          </p:cNvPr>
          <p:cNvSpPr txBox="1"/>
          <p:nvPr/>
        </p:nvSpPr>
        <p:spPr>
          <a:xfrm>
            <a:off x="554633" y="2308705"/>
            <a:ext cx="11265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বহুচনের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اَلْجَمْعُ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বহুবচনের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فَعَلُوْا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سَمِعْنَ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 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سَمِعْتُمْ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শুনেছো )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62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00B050"/>
            </a:gs>
            <a:gs pos="99000">
              <a:srgbClr val="FF0000">
                <a:lumMod val="91000"/>
                <a:lumOff val="9000"/>
              </a:srgbClr>
            </a:gs>
            <a:gs pos="48000">
              <a:srgbClr val="FF000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F840AAE-B563-43C0-8F4D-569EF5A7E17E}"/>
              </a:ext>
            </a:extLst>
          </p:cNvPr>
          <p:cNvGrpSpPr/>
          <p:nvPr/>
        </p:nvGrpSpPr>
        <p:grpSpPr>
          <a:xfrm>
            <a:off x="3624262" y="180975"/>
            <a:ext cx="4943475" cy="1809750"/>
            <a:chOff x="3624262" y="438150"/>
            <a:chExt cx="4943475" cy="1809750"/>
          </a:xfrm>
        </p:grpSpPr>
        <p:sp>
          <p:nvSpPr>
            <p:cNvPr id="8" name="Ribbon: Tilted Up 7">
              <a:extLst>
                <a:ext uri="{FF2B5EF4-FFF2-40B4-BE49-F238E27FC236}">
                  <a16:creationId xmlns:a16="http://schemas.microsoft.com/office/drawing/2014/main" id="{97BABA4F-FA62-46AF-949E-38D6F4EBAB13}"/>
                </a:ext>
              </a:extLst>
            </p:cNvPr>
            <p:cNvSpPr/>
            <p:nvPr/>
          </p:nvSpPr>
          <p:spPr>
            <a:xfrm>
              <a:off x="3624262" y="438150"/>
              <a:ext cx="4943475" cy="1809750"/>
            </a:xfrm>
            <a:prstGeom prst="ribbon2">
              <a:avLst>
                <a:gd name="adj1" fmla="val 33333"/>
                <a:gd name="adj2" fmla="val 66571"/>
              </a:avLst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431CA0D-7441-4F75-B226-B838C22C3CCA}"/>
                </a:ext>
              </a:extLst>
            </p:cNvPr>
            <p:cNvSpPr txBox="1"/>
            <p:nvPr/>
          </p:nvSpPr>
          <p:spPr>
            <a:xfrm>
              <a:off x="4462461" y="495300"/>
              <a:ext cx="351472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bn-BD" sz="60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C94BDA15-2C18-4155-A14C-7740CBD6F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599" y="3652837"/>
            <a:ext cx="5502507" cy="29670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C61FD11-953C-4B35-9F2A-228AF858913E}"/>
              </a:ext>
            </a:extLst>
          </p:cNvPr>
          <p:cNvSpPr txBox="1"/>
          <p:nvPr/>
        </p:nvSpPr>
        <p:spPr>
          <a:xfrm>
            <a:off x="504824" y="2282309"/>
            <a:ext cx="49434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اَلْوَاحِدُ</a:t>
            </a:r>
            <a:r>
              <a:rPr lang="bn-BD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লিখঃ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ADDCE-958A-4FE1-BEB3-FE48D056A804}"/>
              </a:ext>
            </a:extLst>
          </p:cNvPr>
          <p:cNvSpPr txBox="1"/>
          <p:nvPr/>
        </p:nvSpPr>
        <p:spPr>
          <a:xfrm>
            <a:off x="717317" y="3566696"/>
            <a:ext cx="5502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একবচনের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الْوَاحِدُ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</a:p>
        </p:txBody>
      </p:sp>
    </p:spTree>
    <p:extLst>
      <p:ext uri="{BB962C8B-B14F-4D97-AF65-F5344CB8AC3E}">
        <p14:creationId xmlns:p14="http://schemas.microsoft.com/office/powerpoint/2010/main" val="34940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98000">
              <a:srgbClr val="FF0000">
                <a:lumMod val="91000"/>
                <a:lumOff val="9000"/>
              </a:srgbClr>
            </a:gs>
            <a:gs pos="11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B7393A-89E4-4375-A45E-9CC0D78EF2AF}"/>
              </a:ext>
            </a:extLst>
          </p:cNvPr>
          <p:cNvSpPr/>
          <p:nvPr/>
        </p:nvSpPr>
        <p:spPr>
          <a:xfrm>
            <a:off x="443393" y="428633"/>
            <a:ext cx="3652357" cy="5513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ar-S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E62DA-9ADB-46BB-AD5B-79E5B9B10318}"/>
              </a:ext>
            </a:extLst>
          </p:cNvPr>
          <p:cNvSpPr txBox="1"/>
          <p:nvPr/>
        </p:nvSpPr>
        <p:spPr>
          <a:xfrm>
            <a:off x="3001077" y="1057476"/>
            <a:ext cx="9086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পুরুষ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তথা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তিন প্রকার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। যথা-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১। 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اَلْغَائِبُ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নাম পুরুষ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২।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اَلْحَاضِرْ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মধ্যমপুরুষ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৩। 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اَلْمُتَكَلِّمْ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উত্তমপুরুষ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CECDD9-7CE9-4847-AEAA-57D66784BF65}"/>
              </a:ext>
            </a:extLst>
          </p:cNvPr>
          <p:cNvGrpSpPr/>
          <p:nvPr/>
        </p:nvGrpSpPr>
        <p:grpSpPr>
          <a:xfrm>
            <a:off x="335559" y="2559548"/>
            <a:ext cx="4311941" cy="1159456"/>
            <a:chOff x="335559" y="2536244"/>
            <a:chExt cx="4311941" cy="1159456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ACC95A18-2034-4216-B1AA-977257010195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532E03-179D-462D-A747-3AFF3D11F6C3}"/>
                </a:ext>
              </a:extLst>
            </p:cNvPr>
            <p:cNvSpPr txBox="1"/>
            <p:nvPr/>
          </p:nvSpPr>
          <p:spPr>
            <a:xfrm>
              <a:off x="335559" y="2835684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اَلْغَائِبُ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04549B6-640E-4CFE-AED3-65ECFB2BA468}"/>
              </a:ext>
            </a:extLst>
          </p:cNvPr>
          <p:cNvSpPr txBox="1"/>
          <p:nvPr/>
        </p:nvSpPr>
        <p:spPr>
          <a:xfrm>
            <a:off x="335559" y="3718724"/>
            <a:ext cx="11677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এর নামপুরুষবাচক হওয়া বোঝায়,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اَلْغَائِبُ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(নামপুরুষ) বলা হয়। </a:t>
            </a:r>
          </a:p>
          <a:p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‘সে’ বা ‘তারা’ কোনো ব্যক্তিবাচক কর্তা কর্তৃক সম্পাদিত হয়,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الْغَائِبُ 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2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rgbClr val="00B050"/>
            </a:gs>
            <a:gs pos="79000">
              <a:srgbClr val="FF0000">
                <a:lumMod val="91000"/>
                <a:lumOff val="9000"/>
              </a:srgbClr>
            </a:gs>
            <a:gs pos="98000">
              <a:srgbClr val="FF0000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A5DBC6A-F75F-4162-810D-A8BD9D53A08A}"/>
              </a:ext>
            </a:extLst>
          </p:cNvPr>
          <p:cNvGrpSpPr/>
          <p:nvPr/>
        </p:nvGrpSpPr>
        <p:grpSpPr>
          <a:xfrm>
            <a:off x="336700" y="404772"/>
            <a:ext cx="4484091" cy="1174532"/>
            <a:chOff x="211734" y="2536244"/>
            <a:chExt cx="4093566" cy="1159456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64D2CF15-AEB7-47F4-97C6-74CC46CB2BFE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926EC62-3055-40B6-AF86-D17B3BF4E376}"/>
                </a:ext>
              </a:extLst>
            </p:cNvPr>
            <p:cNvSpPr txBox="1"/>
            <p:nvPr/>
          </p:nvSpPr>
          <p:spPr>
            <a:xfrm>
              <a:off x="211734" y="2792806"/>
              <a:ext cx="4093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اَلْحَاضِرْ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0F84925-D382-4F33-8ABA-33ADB9E41049}"/>
              </a:ext>
            </a:extLst>
          </p:cNvPr>
          <p:cNvSpPr txBox="1"/>
          <p:nvPr/>
        </p:nvSpPr>
        <p:spPr>
          <a:xfrm>
            <a:off x="1395364" y="1878527"/>
            <a:ext cx="10199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মধ্যমপুরুষবাচক হওয়া বোঝায়,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اَلْحَاضِرْ</a:t>
            </a:r>
            <a:r>
              <a:rPr lang="bn-BD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(মধ্যমপুরুষ) বলা হয়।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‘তুমি’ বা ‘তোমরা’ কর্তা কর্তৃক সম্পাদিত হয়, 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الْحَاضِرْ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فَعَلْتَ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(তুমি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),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فَعَلْتُمْ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62FA74-BE11-4351-A782-C6FA0AA2618F}"/>
              </a:ext>
            </a:extLst>
          </p:cNvPr>
          <p:cNvGrpSpPr/>
          <p:nvPr/>
        </p:nvGrpSpPr>
        <p:grpSpPr>
          <a:xfrm>
            <a:off x="336700" y="404772"/>
            <a:ext cx="4484091" cy="1174532"/>
            <a:chOff x="211734" y="2536244"/>
            <a:chExt cx="4093566" cy="1159456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C8CF4282-B4ED-4A6C-94CC-F408EEA33585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4B85216-8757-47AF-8341-03D312FF9605}"/>
                </a:ext>
              </a:extLst>
            </p:cNvPr>
            <p:cNvSpPr txBox="1"/>
            <p:nvPr/>
          </p:nvSpPr>
          <p:spPr>
            <a:xfrm>
              <a:off x="211734" y="2792806"/>
              <a:ext cx="4093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৩। 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اَلْمُتَكَلِّمْ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A8AC460-1A50-4DE3-A781-9B12B10392E3}"/>
              </a:ext>
            </a:extLst>
          </p:cNvPr>
          <p:cNvSpPr txBox="1"/>
          <p:nvPr/>
        </p:nvSpPr>
        <p:spPr>
          <a:xfrm>
            <a:off x="1404889" y="1905506"/>
            <a:ext cx="105896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উত্তমপুরুষবাচক হওয়া বোঝায়,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اَلْمُتَكَلِّمْ </a:t>
            </a:r>
            <a:r>
              <a:rPr lang="bn-BD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(উত্তমপুরুষ) বলা হয়।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‘আমি’ বা ‘আমরা’ কর্তা কর্তৃক সম্পাদিত হয়, 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الْمُتَكَلِّمْ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فَعَلْتٌ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রেছি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فَعَلْنَا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1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FF00"/>
            </a:gs>
            <a:gs pos="90476">
              <a:schemeClr val="tx1"/>
            </a:gs>
            <a:gs pos="72000">
              <a:srgbClr val="FF0000"/>
            </a:gs>
            <a:gs pos="57151">
              <a:schemeClr val="bg1"/>
            </a:gs>
            <a:gs pos="15000">
              <a:srgbClr val="00B0F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9CD044-4F92-4C96-9DBC-2638944455E6}"/>
              </a:ext>
            </a:extLst>
          </p:cNvPr>
          <p:cNvGrpSpPr/>
          <p:nvPr/>
        </p:nvGrpSpPr>
        <p:grpSpPr>
          <a:xfrm>
            <a:off x="4865204" y="510442"/>
            <a:ext cx="2461592" cy="1123121"/>
            <a:chOff x="4934778" y="829915"/>
            <a:chExt cx="2461592" cy="112312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D6945C6-D404-447B-97AC-6AC4DD5D39BA}"/>
                </a:ext>
              </a:extLst>
            </p:cNvPr>
            <p:cNvSpPr/>
            <p:nvPr/>
          </p:nvSpPr>
          <p:spPr>
            <a:xfrm>
              <a:off x="4934778" y="829915"/>
              <a:ext cx="2461592" cy="1123121"/>
            </a:xfrm>
            <a:prstGeom prst="ellipse">
              <a:avLst/>
            </a:prstGeom>
            <a:solidFill>
              <a:srgbClr val="00B050"/>
            </a:solidFill>
            <a:ln w="76200">
              <a:solidFill>
                <a:srgbClr val="FF0000"/>
              </a:solidFill>
              <a:prstDash val="sysDash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2E4D6A-AF34-438B-8983-C500501A085B}"/>
                </a:ext>
              </a:extLst>
            </p:cNvPr>
            <p:cNvSpPr txBox="1"/>
            <p:nvPr/>
          </p:nvSpPr>
          <p:spPr>
            <a:xfrm>
              <a:off x="5150955" y="883643"/>
              <a:ext cx="216921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58CD937-6FFC-4E21-9140-80CAE303E1A2}"/>
              </a:ext>
            </a:extLst>
          </p:cNvPr>
          <p:cNvSpPr txBox="1"/>
          <p:nvPr/>
        </p:nvSpPr>
        <p:spPr>
          <a:xfrm>
            <a:off x="512446" y="2101616"/>
            <a:ext cx="7194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عَدَدْ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বচন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কত প্রকার 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FBCA3-3C3F-44AE-B16E-5A29612302C6}"/>
              </a:ext>
            </a:extLst>
          </p:cNvPr>
          <p:cNvSpPr txBox="1"/>
          <p:nvPr/>
        </p:nvSpPr>
        <p:spPr>
          <a:xfrm>
            <a:off x="3242717" y="2952869"/>
            <a:ext cx="3377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ক।  ৩ প্রকার ।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E5A306-9E9F-4596-84C2-C6D4222B5558}"/>
              </a:ext>
            </a:extLst>
          </p:cNvPr>
          <p:cNvSpPr txBox="1"/>
          <p:nvPr/>
        </p:nvSpPr>
        <p:spPr>
          <a:xfrm>
            <a:off x="3242717" y="3817667"/>
            <a:ext cx="2571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গ।   ৬ প্রকার 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0A654-563B-4CDC-BD61-5AADECFE5B11}"/>
              </a:ext>
            </a:extLst>
          </p:cNvPr>
          <p:cNvSpPr txBox="1"/>
          <p:nvPr/>
        </p:nvSpPr>
        <p:spPr>
          <a:xfrm>
            <a:off x="7066188" y="2939683"/>
            <a:ext cx="3093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খ। ৪ প্রকার 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9DBEB-0291-4D5D-9C5B-CEFFFCE94228}"/>
              </a:ext>
            </a:extLst>
          </p:cNvPr>
          <p:cNvSpPr txBox="1"/>
          <p:nvPr/>
        </p:nvSpPr>
        <p:spPr>
          <a:xfrm>
            <a:off x="7066188" y="3896767"/>
            <a:ext cx="22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ঘ। ২ প্রকার ।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8D202-8474-4C3E-B63B-7E0397F65C29}"/>
              </a:ext>
            </a:extLst>
          </p:cNvPr>
          <p:cNvSpPr txBox="1"/>
          <p:nvPr/>
        </p:nvSpPr>
        <p:spPr>
          <a:xfrm>
            <a:off x="5400675" y="2788771"/>
            <a:ext cx="1133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Marlett" pitchFamily="2" charset="2"/>
              </a:rPr>
              <a:t>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2216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5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4">
              <a:srgbClr val="FFFF00"/>
            </a:gs>
            <a:gs pos="100000">
              <a:srgbClr val="00B0F0"/>
            </a:gs>
            <a:gs pos="32000">
              <a:srgbClr val="00B050"/>
            </a:gs>
            <a:gs pos="4000">
              <a:srgbClr val="FFFF00"/>
            </a:gs>
            <a:gs pos="72000">
              <a:srgbClr val="FF0000"/>
            </a:gs>
            <a:gs pos="57151">
              <a:schemeClr val="bg1"/>
            </a:gs>
            <a:gs pos="3000">
              <a:srgbClr val="FF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3AB3EB9-5607-478D-986B-8DC53A53E63F}"/>
              </a:ext>
            </a:extLst>
          </p:cNvPr>
          <p:cNvSpPr txBox="1"/>
          <p:nvPr/>
        </p:nvSpPr>
        <p:spPr>
          <a:xfrm>
            <a:off x="681037" y="1818430"/>
            <a:ext cx="108299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4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ar-SA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400" dirty="0">
                <a:latin typeface="Times New Roman" panose="02020603050405020304" pitchFamily="18" charset="0"/>
                <a:cs typeface="NikoshBAN" panose="02000000000000000000" pitchFamily="2" charset="0"/>
              </a:rPr>
              <a:t>এর প্রকারগুলোর বর্ননা দাও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CB0795E-8955-4D5A-AEC7-88EF10BB1DEB}"/>
              </a:ext>
            </a:extLst>
          </p:cNvPr>
          <p:cNvGrpSpPr/>
          <p:nvPr/>
        </p:nvGrpSpPr>
        <p:grpSpPr>
          <a:xfrm>
            <a:off x="4061460" y="424745"/>
            <a:ext cx="4749164" cy="1254312"/>
            <a:chOff x="4175760" y="599246"/>
            <a:chExt cx="3963386" cy="86379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29B190-7C4C-49E4-9621-50DCBAEF7949}"/>
                </a:ext>
              </a:extLst>
            </p:cNvPr>
            <p:cNvSpPr/>
            <p:nvPr/>
          </p:nvSpPr>
          <p:spPr>
            <a:xfrm>
              <a:off x="4175760" y="599246"/>
              <a:ext cx="3403600" cy="86379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B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E41268D-1A25-4566-8E21-07F5F0BECBC3}"/>
                </a:ext>
              </a:extLst>
            </p:cNvPr>
            <p:cNvSpPr txBox="1"/>
            <p:nvPr/>
          </p:nvSpPr>
          <p:spPr>
            <a:xfrm>
              <a:off x="4548221" y="681420"/>
              <a:ext cx="3590925" cy="699445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বাড়ীর </a:t>
              </a:r>
              <a:r>
                <a:rPr lang="bn-BD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কাজ</a:t>
              </a:r>
              <a:endPara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229B817-1CDB-43F1-9FE6-DF172EA6F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582" y="3509593"/>
            <a:ext cx="5942835" cy="31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8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4">
              <a:srgbClr val="FFFF00"/>
            </a:gs>
            <a:gs pos="100000">
              <a:srgbClr val="00B0F0"/>
            </a:gs>
            <a:gs pos="32000">
              <a:srgbClr val="00B050"/>
            </a:gs>
            <a:gs pos="4000">
              <a:srgbClr val="FFFF00"/>
            </a:gs>
            <a:gs pos="72000">
              <a:srgbClr val="FF0000"/>
            </a:gs>
            <a:gs pos="57151">
              <a:schemeClr val="bg1"/>
            </a:gs>
            <a:gs pos="3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20EFB0-EC1D-4808-A088-275A2EB15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2" y="214312"/>
            <a:ext cx="11763375" cy="64293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2D0D9E-265A-2D43-8A91-BC6A6DA56F07}"/>
              </a:ext>
            </a:extLst>
          </p:cNvPr>
          <p:cNvSpPr txBox="1"/>
          <p:nvPr/>
        </p:nvSpPr>
        <p:spPr>
          <a:xfrm>
            <a:off x="5184648" y="2514600"/>
            <a:ext cx="1828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i="1"/>
              <a:t>ধন্যবাদ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D43D3E-17F0-FB4D-9232-B749D2A6C372}"/>
              </a:ext>
            </a:extLst>
          </p:cNvPr>
          <p:cNvSpPr txBox="1"/>
          <p:nvPr/>
        </p:nvSpPr>
        <p:spPr>
          <a:xfrm>
            <a:off x="3696891" y="1884164"/>
            <a:ext cx="4036217" cy="292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99187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>
              <a:ext uri="{FF2B5EF4-FFF2-40B4-BE49-F238E27FC236}">
                <a16:creationId xmlns:a16="http://schemas.microsoft.com/office/drawing/2014/main" id="{A1E7452E-5870-4C7E-A16B-D90484502CB3}"/>
              </a:ext>
            </a:extLst>
          </p:cNvPr>
          <p:cNvSpPr txBox="1"/>
          <p:nvPr/>
        </p:nvSpPr>
        <p:spPr>
          <a:xfrm>
            <a:off x="468633" y="504169"/>
            <a:ext cx="1140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তোমাদেরকে...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CD5A6-5955-49C9-B11A-1DF118F0BF5E}"/>
              </a:ext>
            </a:extLst>
          </p:cNvPr>
          <p:cNvGrpSpPr/>
          <p:nvPr/>
        </p:nvGrpSpPr>
        <p:grpSpPr>
          <a:xfrm>
            <a:off x="1537211" y="2748497"/>
            <a:ext cx="10184375" cy="4886325"/>
            <a:chOff x="442404" y="1971675"/>
            <a:chExt cx="11508350" cy="4886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8638743-9E27-46FB-8EF9-6AADCB6B9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05337" y="1971675"/>
              <a:ext cx="3076575" cy="291465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3E1626-461E-4883-8BF7-FD76CDE213B9}"/>
                </a:ext>
              </a:extLst>
            </p:cNvPr>
            <p:cNvSpPr txBox="1"/>
            <p:nvPr/>
          </p:nvSpPr>
          <p:spPr>
            <a:xfrm>
              <a:off x="442404" y="2149019"/>
              <a:ext cx="11508350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071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4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4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3B4479D-260E-4A32-82A5-75F6D1144117}"/>
              </a:ext>
            </a:extLst>
          </p:cNvPr>
          <p:cNvGrpSpPr/>
          <p:nvPr/>
        </p:nvGrpSpPr>
        <p:grpSpPr>
          <a:xfrm>
            <a:off x="248575" y="6063449"/>
            <a:ext cx="11700768" cy="571792"/>
            <a:chOff x="225287" y="5832480"/>
            <a:chExt cx="11731487" cy="7589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8D96CFB-37B1-4336-9101-1F6C4C162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5287" y="5832480"/>
              <a:ext cx="2438400" cy="758952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E9278A1-93EF-4187-BF8F-B70B5E8EB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0373" y="5832480"/>
              <a:ext cx="2438400" cy="75895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424D85E-2D4B-485F-B6A6-0B92B2B142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95459" y="5832480"/>
              <a:ext cx="2438400" cy="75895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461E966-5DB7-4FD7-B63A-2459957F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7231" y="5832480"/>
              <a:ext cx="2438400" cy="75895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9DB80B1-835B-4CAA-8DCD-CF032B001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18374" y="5832480"/>
              <a:ext cx="2438400" cy="758952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AD179BA-565D-4880-8850-F3D3D973C413}"/>
              </a:ext>
            </a:extLst>
          </p:cNvPr>
          <p:cNvSpPr txBox="1"/>
          <p:nvPr/>
        </p:nvSpPr>
        <p:spPr>
          <a:xfrm>
            <a:off x="5769623" y="389311"/>
            <a:ext cx="5478477" cy="132343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8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8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153C512-554A-4EE8-B72E-5E9ECFFFEE7B}"/>
              </a:ext>
            </a:extLst>
          </p:cNvPr>
          <p:cNvCxnSpPr>
            <a:cxnSpLocks/>
          </p:cNvCxnSpPr>
          <p:nvPr/>
        </p:nvCxnSpPr>
        <p:spPr>
          <a:xfrm>
            <a:off x="5769623" y="1476375"/>
            <a:ext cx="547847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A7D116D-711C-314C-90E1-D350269C93E3}"/>
              </a:ext>
            </a:extLst>
          </p:cNvPr>
          <p:cNvSpPr txBox="1"/>
          <p:nvPr/>
        </p:nvSpPr>
        <p:spPr>
          <a:xfrm>
            <a:off x="1534899" y="2514600"/>
            <a:ext cx="5478477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/>
              <a:t>মাছুমা
সহকারি শিক্ষক</a:t>
            </a:r>
          </a:p>
          <a:p>
            <a:pPr algn="ctr"/>
            <a:r>
              <a:rPr lang="en-US" b="1" i="1"/>
              <a:t>ডেমরা প্রগতি ইব্রাহিময়া দাখিল মাদ্রাসা</a:t>
            </a:r>
          </a:p>
          <a:p>
            <a:pPr algn="ctr"/>
            <a:r>
              <a:rPr lang="en-US" b="1" i="1"/>
              <a:t>কালীগঞ্জ, গাজীপুর।</a:t>
            </a:r>
          </a:p>
        </p:txBody>
      </p:sp>
    </p:spTree>
    <p:extLst>
      <p:ext uri="{BB962C8B-B14F-4D97-AF65-F5344CB8AC3E}">
        <p14:creationId xmlns:p14="http://schemas.microsoft.com/office/powerpoint/2010/main" val="2741866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AC8FEA58-4B26-4082-83B2-B7F17EA1AC6C}"/>
              </a:ext>
            </a:extLst>
          </p:cNvPr>
          <p:cNvSpPr/>
          <p:nvPr/>
        </p:nvSpPr>
        <p:spPr>
          <a:xfrm>
            <a:off x="1168165" y="1571383"/>
            <a:ext cx="5085438" cy="1938442"/>
          </a:xfrm>
          <a:prstGeom prst="rightArrow">
            <a:avLst>
              <a:gd name="adj1" fmla="val 50000"/>
              <a:gd name="adj2" fmla="val 43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CE4A85E5-6F20-4512-B30B-C3E5F9BA96D8}"/>
              </a:ext>
            </a:extLst>
          </p:cNvPr>
          <p:cNvSpPr/>
          <p:nvPr/>
        </p:nvSpPr>
        <p:spPr>
          <a:xfrm>
            <a:off x="6572787" y="242800"/>
            <a:ext cx="4983019" cy="6344431"/>
          </a:xfrm>
          <a:prstGeom prst="frame">
            <a:avLst>
              <a:gd name="adj1" fmla="val 3246"/>
            </a:avLst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17A9E6-4AA7-4D9E-A6B0-B52637F29EBE}"/>
              </a:ext>
            </a:extLst>
          </p:cNvPr>
          <p:cNvSpPr txBox="1"/>
          <p:nvPr/>
        </p:nvSpPr>
        <p:spPr>
          <a:xfrm>
            <a:off x="1083734" y="1924328"/>
            <a:ext cx="5196561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8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8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AE6DF84-FAB2-4D98-9D7D-748532444D6C}"/>
              </a:ext>
            </a:extLst>
          </p:cNvPr>
          <p:cNvCxnSpPr>
            <a:cxnSpLocks/>
          </p:cNvCxnSpPr>
          <p:nvPr/>
        </p:nvCxnSpPr>
        <p:spPr>
          <a:xfrm>
            <a:off x="1661314" y="3180587"/>
            <a:ext cx="320596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5020BC4-9BB9-4BCC-BDF7-F3256598B6D0}"/>
              </a:ext>
            </a:extLst>
          </p:cNvPr>
          <p:cNvCxnSpPr>
            <a:cxnSpLocks/>
          </p:cNvCxnSpPr>
          <p:nvPr/>
        </p:nvCxnSpPr>
        <p:spPr>
          <a:xfrm>
            <a:off x="1940194" y="3807502"/>
            <a:ext cx="264692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886A16-03C3-4BA3-B014-62A4B06B9CE0}"/>
              </a:ext>
            </a:extLst>
          </p:cNvPr>
          <p:cNvCxnSpPr>
            <a:cxnSpLocks/>
          </p:cNvCxnSpPr>
          <p:nvPr/>
        </p:nvCxnSpPr>
        <p:spPr>
          <a:xfrm>
            <a:off x="2221602" y="4454288"/>
            <a:ext cx="209715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27729F-0213-4E6A-9DC9-B5CA8706F722}"/>
              </a:ext>
            </a:extLst>
          </p:cNvPr>
          <p:cNvCxnSpPr>
            <a:cxnSpLocks/>
          </p:cNvCxnSpPr>
          <p:nvPr/>
        </p:nvCxnSpPr>
        <p:spPr>
          <a:xfrm>
            <a:off x="2503010" y="5111015"/>
            <a:ext cx="1547392" cy="1721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0E333B-AF18-475A-8534-FB71F998338F}"/>
              </a:ext>
            </a:extLst>
          </p:cNvPr>
          <p:cNvCxnSpPr>
            <a:cxnSpLocks/>
          </p:cNvCxnSpPr>
          <p:nvPr/>
        </p:nvCxnSpPr>
        <p:spPr>
          <a:xfrm flipV="1">
            <a:off x="2696002" y="5770224"/>
            <a:ext cx="1118549" cy="408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1951A5A-FF4F-4D17-A9F5-18BB6329C159}"/>
              </a:ext>
            </a:extLst>
          </p:cNvPr>
          <p:cNvCxnSpPr>
            <a:cxnSpLocks/>
          </p:cNvCxnSpPr>
          <p:nvPr/>
        </p:nvCxnSpPr>
        <p:spPr>
          <a:xfrm>
            <a:off x="2924074" y="6210355"/>
            <a:ext cx="662404" cy="993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67D32A9-5E18-42A7-AFA7-841E311118FA}"/>
              </a:ext>
            </a:extLst>
          </p:cNvPr>
          <p:cNvCxnSpPr>
            <a:cxnSpLocks/>
          </p:cNvCxnSpPr>
          <p:nvPr/>
        </p:nvCxnSpPr>
        <p:spPr>
          <a:xfrm>
            <a:off x="3011763" y="6587231"/>
            <a:ext cx="46517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32C5BA-A9BD-4942-956A-BC9BB553243C}"/>
              </a:ext>
            </a:extLst>
          </p:cNvPr>
          <p:cNvGrpSpPr/>
          <p:nvPr/>
        </p:nvGrpSpPr>
        <p:grpSpPr>
          <a:xfrm>
            <a:off x="6682332" y="408544"/>
            <a:ext cx="4865528" cy="6049406"/>
            <a:chOff x="6538871" y="-1420"/>
            <a:chExt cx="5804997" cy="70044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9AB9076-C69C-4918-9E6D-9E2783419AC7}"/>
                </a:ext>
              </a:extLst>
            </p:cNvPr>
            <p:cNvGrpSpPr/>
            <p:nvPr/>
          </p:nvGrpSpPr>
          <p:grpSpPr>
            <a:xfrm>
              <a:off x="6552521" y="22796"/>
              <a:ext cx="5791347" cy="6924581"/>
              <a:chOff x="6676808" y="-48225"/>
              <a:chExt cx="5791347" cy="6924581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D1BD0E8-C878-462D-8883-70C09BB4104F}"/>
                  </a:ext>
                </a:extLst>
              </p:cNvPr>
              <p:cNvGrpSpPr/>
              <p:nvPr/>
            </p:nvGrpSpPr>
            <p:grpSpPr>
              <a:xfrm>
                <a:off x="6676808" y="-48225"/>
                <a:ext cx="5791347" cy="6924581"/>
                <a:chOff x="6676007" y="13919"/>
                <a:chExt cx="5791347" cy="6924581"/>
              </a:xfrm>
            </p:grpSpPr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DB807004-72FD-461A-B5E4-081B08AC54D6}"/>
                    </a:ext>
                  </a:extLst>
                </p:cNvPr>
                <p:cNvGrpSpPr/>
                <p:nvPr/>
              </p:nvGrpSpPr>
              <p:grpSpPr>
                <a:xfrm>
                  <a:off x="6676007" y="13919"/>
                  <a:ext cx="5791347" cy="6924581"/>
                  <a:chOff x="6246603" y="22548"/>
                  <a:chExt cx="5877362" cy="6960093"/>
                </a:xfrm>
              </p:grpSpPr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86C54E7A-D043-41CD-9A75-826D0BD70BC3}"/>
                      </a:ext>
                    </a:extLst>
                  </p:cNvPr>
                  <p:cNvGrpSpPr/>
                  <p:nvPr/>
                </p:nvGrpSpPr>
                <p:grpSpPr>
                  <a:xfrm>
                    <a:off x="6246603" y="22548"/>
                    <a:ext cx="5777432" cy="6960093"/>
                    <a:chOff x="6921306" y="31426"/>
                    <a:chExt cx="5777432" cy="6960093"/>
                  </a:xfrm>
                </p:grpSpPr>
                <p:grpSp>
                  <p:nvGrpSpPr>
                    <p:cNvPr id="77" name="Group 76">
                      <a:extLst>
                        <a:ext uri="{FF2B5EF4-FFF2-40B4-BE49-F238E27FC236}">
                          <a16:creationId xmlns:a16="http://schemas.microsoft.com/office/drawing/2014/main" id="{2A8B9290-1985-4D7A-8698-447E4A25128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21306" y="31426"/>
                      <a:ext cx="5777432" cy="6960093"/>
                      <a:chOff x="6575077" y="-48473"/>
                      <a:chExt cx="5777432" cy="6960093"/>
                    </a:xfrm>
                  </p:grpSpPr>
                  <p:grpSp>
                    <p:nvGrpSpPr>
                      <p:cNvPr id="80" name="Group 79">
                        <a:extLst>
                          <a:ext uri="{FF2B5EF4-FFF2-40B4-BE49-F238E27FC236}">
                            <a16:creationId xmlns:a16="http://schemas.microsoft.com/office/drawing/2014/main" id="{81FD3600-D254-4AD1-B3AB-6D99EC14464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575077" y="-48473"/>
                        <a:ext cx="5616924" cy="6960093"/>
                        <a:chOff x="6575077" y="-48473"/>
                        <a:chExt cx="5616924" cy="6960093"/>
                      </a:xfrm>
                    </p:grpSpPr>
                    <p:pic>
                      <p:nvPicPr>
                        <p:cNvPr id="83" name="Picture 82">
                          <a:extLst>
                            <a:ext uri="{FF2B5EF4-FFF2-40B4-BE49-F238E27FC236}">
                              <a16:creationId xmlns:a16="http://schemas.microsoft.com/office/drawing/2014/main" id="{D6B93EAE-2F48-47BD-9AD1-5CA3A783B37F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575077" y="-48473"/>
                          <a:ext cx="5616923" cy="696009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</p:pic>
                    <p:grpSp>
                      <p:nvGrpSpPr>
                        <p:cNvPr id="84" name="Group 83">
                          <a:extLst>
                            <a:ext uri="{FF2B5EF4-FFF2-40B4-BE49-F238E27FC236}">
                              <a16:creationId xmlns:a16="http://schemas.microsoft.com/office/drawing/2014/main" id="{B0DE9799-80F7-45ED-A975-CFD61122EEA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587231" y="-1"/>
                          <a:ext cx="5604770" cy="1251752"/>
                          <a:chOff x="6587231" y="-1"/>
                          <a:chExt cx="5604770" cy="1251752"/>
                        </a:xfrm>
                      </p:grpSpPr>
                      <p:sp>
                        <p:nvSpPr>
                          <p:cNvPr id="85" name="Rectangle 84">
                            <a:extLst>
                              <a:ext uri="{FF2B5EF4-FFF2-40B4-BE49-F238E27FC236}">
                                <a16:creationId xmlns:a16="http://schemas.microsoft.com/office/drawing/2014/main" id="{41029790-9248-4353-8FA5-E7199178010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87231" y="1"/>
                            <a:ext cx="4980374" cy="1251750"/>
                          </a:xfrm>
                          <a:prstGeom prst="rect">
                            <a:avLst/>
                          </a:prstGeom>
                          <a:solidFill>
                            <a:srgbClr val="4708A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86" name="Rectangle: Diagonal Corners Rounded 85">
                            <a:extLst>
                              <a:ext uri="{FF2B5EF4-FFF2-40B4-BE49-F238E27FC236}">
                                <a16:creationId xmlns:a16="http://schemas.microsoft.com/office/drawing/2014/main" id="{43D49199-E783-4C0B-AB8D-0062A16872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277601" y="-1"/>
                            <a:ext cx="914400" cy="1091952"/>
                          </a:xfrm>
                          <a:prstGeom prst="round2DiagRect">
                            <a:avLst>
                              <a:gd name="adj1" fmla="val 38026"/>
                              <a:gd name="adj2" fmla="val 6311"/>
                            </a:avLst>
                          </a:prstGeom>
                          <a:solidFill>
                            <a:srgbClr val="4708A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81" name="Rectangle 80">
                        <a:extLst>
                          <a:ext uri="{FF2B5EF4-FFF2-40B4-BE49-F238E27FC236}">
                            <a16:creationId xmlns:a16="http://schemas.microsoft.com/office/drawing/2014/main" id="{B07BA6D8-116C-400E-8BF9-5A3E35EA34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8353" y="1218792"/>
                        <a:ext cx="3826276" cy="781234"/>
                      </a:xfrm>
                      <a:prstGeom prst="rect">
                        <a:avLst/>
                      </a:prstGeom>
                      <a:solidFill>
                        <a:srgbClr val="4708A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2" name="Rectangle: Rounded Corners 81">
                        <a:extLst>
                          <a:ext uri="{FF2B5EF4-FFF2-40B4-BE49-F238E27FC236}">
                            <a16:creationId xmlns:a16="http://schemas.microsoft.com/office/drawing/2014/main" id="{49CFACFE-460D-4EAB-B031-21CB851BCBCD}"/>
                          </a:ext>
                        </a:extLst>
                      </p:cNvPr>
                      <p:cNvSpPr/>
                      <p:nvPr/>
                    </p:nvSpPr>
                    <p:spPr>
                      <a:xfrm rot="19758678">
                        <a:off x="9115616" y="1169389"/>
                        <a:ext cx="3236893" cy="51490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rgbClr val="4708A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  <p:sp>
                  <p:nvSpPr>
                    <p:cNvPr id="78" name="Rectangle: Single Corner Snipped 77">
                      <a:extLst>
                        <a:ext uri="{FF2B5EF4-FFF2-40B4-BE49-F238E27FC236}">
                          <a16:creationId xmlns:a16="http://schemas.microsoft.com/office/drawing/2014/main" id="{732FCE55-5454-4D91-98F0-E258BAAE0E1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8114188" y="870014"/>
                      <a:ext cx="328476" cy="2707689"/>
                    </a:xfrm>
                    <a:prstGeom prst="snip1Rect">
                      <a:avLst>
                        <a:gd name="adj" fmla="val 36487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" name="Rectangle: Single Corner Snipped 78">
                      <a:extLst>
                        <a:ext uri="{FF2B5EF4-FFF2-40B4-BE49-F238E27FC236}">
                          <a16:creationId xmlns:a16="http://schemas.microsoft.com/office/drawing/2014/main" id="{C57A3EFB-40F8-4124-848A-9EE2279C5928}"/>
                        </a:ext>
                      </a:extLst>
                    </p:cNvPr>
                    <p:cNvSpPr/>
                    <p:nvPr/>
                  </p:nvSpPr>
                  <p:spPr>
                    <a:xfrm rot="20410747" flipH="1">
                      <a:off x="9538833" y="2077653"/>
                      <a:ext cx="250817" cy="821523"/>
                    </a:xfrm>
                    <a:prstGeom prst="snip1Rect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E9B268C5-CEE7-4697-9858-681AD8120E15}"/>
                      </a:ext>
                    </a:extLst>
                  </p:cNvPr>
                  <p:cNvGrpSpPr/>
                  <p:nvPr/>
                </p:nvGrpSpPr>
                <p:grpSpPr>
                  <a:xfrm rot="19773485">
                    <a:off x="8735997" y="1823302"/>
                    <a:ext cx="3387968" cy="344445"/>
                    <a:chOff x="2083593" y="2069991"/>
                    <a:chExt cx="4156617" cy="374988"/>
                  </a:xfrm>
                </p:grpSpPr>
                <p:sp>
                  <p:nvSpPr>
                    <p:cNvPr id="75" name="Rectangle: Single Corner Snipped 74">
                      <a:extLst>
                        <a:ext uri="{FF2B5EF4-FFF2-40B4-BE49-F238E27FC236}">
                          <a16:creationId xmlns:a16="http://schemas.microsoft.com/office/drawing/2014/main" id="{0E226C23-1845-449C-8A62-33A3BA6A4329}"/>
                        </a:ext>
                      </a:extLst>
                    </p:cNvPr>
                    <p:cNvSpPr/>
                    <p:nvPr/>
                  </p:nvSpPr>
                  <p:spPr>
                    <a:xfrm rot="5338776">
                      <a:off x="4634937" y="819924"/>
                      <a:ext cx="355206" cy="2855340"/>
                    </a:xfrm>
                    <a:prstGeom prst="snip1Rect">
                      <a:avLst>
                        <a:gd name="adj" fmla="val 49095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" name="Rectangle: Rounded Corners 75">
                      <a:extLst>
                        <a:ext uri="{FF2B5EF4-FFF2-40B4-BE49-F238E27FC236}">
                          <a16:creationId xmlns:a16="http://schemas.microsoft.com/office/drawing/2014/main" id="{70DA4586-3969-4586-9173-7A48EEC113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3593" y="2095131"/>
                      <a:ext cx="2343704" cy="349848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B274780D-4534-4EA6-B643-DF5206602DBD}"/>
                    </a:ext>
                  </a:extLst>
                </p:cNvPr>
                <p:cNvSpPr txBox="1"/>
                <p:nvPr/>
              </p:nvSpPr>
              <p:spPr>
                <a:xfrm>
                  <a:off x="6731455" y="90597"/>
                  <a:ext cx="5328728" cy="731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কাওয়াইদুল লুগাতিল আরাবিয়্যাহ</a:t>
                  </a:r>
                  <a:endParaRPr lang="en-US" sz="280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E28E4162-EA07-4A21-8B5F-5200D45B27DA}"/>
                    </a:ext>
                  </a:extLst>
                </p:cNvPr>
                <p:cNvSpPr txBox="1"/>
                <p:nvPr/>
              </p:nvSpPr>
              <p:spPr>
                <a:xfrm>
                  <a:off x="8114814" y="674421"/>
                  <a:ext cx="3657564" cy="60582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ar-SA" sz="28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قَوَاعِدُ اللُّغَةِ الْعَرَبِيَّةِ</a:t>
                  </a:r>
                  <a:endPara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FA87F1F6-89B7-452F-8E5F-F046A15818A1}"/>
                    </a:ext>
                  </a:extLst>
                </p:cNvPr>
                <p:cNvSpPr txBox="1"/>
                <p:nvPr/>
              </p:nvSpPr>
              <p:spPr>
                <a:xfrm>
                  <a:off x="9086166" y="1159078"/>
                  <a:ext cx="959360" cy="5001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NikoshBAN" panose="02000000000000000000" pitchFamily="2" charset="0"/>
                    </a:rPr>
                    <a:t>দাখিল</a:t>
                  </a:r>
                  <a:endParaRPr lang="en-US" sz="2000" dirty="0"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32983016-66BC-4CFE-AEF0-C0CD08CC4B9E}"/>
                    </a:ext>
                  </a:extLst>
                </p:cNvPr>
                <p:cNvSpPr/>
                <p:nvPr/>
              </p:nvSpPr>
              <p:spPr>
                <a:xfrm>
                  <a:off x="9003451" y="1527397"/>
                  <a:ext cx="2133350" cy="50018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ষষ্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ঠ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্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ে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ণ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ী</a:t>
                  </a:r>
                  <a:endParaRPr lang="en-US" sz="2000" dirty="0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31EE06F1-CC7F-4DA9-BA66-D873ADAD961A}"/>
                    </a:ext>
                  </a:extLst>
                </p:cNvPr>
                <p:cNvSpPr/>
                <p:nvPr/>
              </p:nvSpPr>
              <p:spPr>
                <a:xfrm>
                  <a:off x="6753868" y="1988711"/>
                  <a:ext cx="2380168" cy="45154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ar-SA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اَلصَّفُّ السَّادِسُ لِلدَّاخِلُ</a:t>
                  </a:r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3C526C3F-294B-4841-9C39-5764004DD763}"/>
                  </a:ext>
                </a:extLst>
              </p:cNvPr>
              <p:cNvGrpSpPr/>
              <p:nvPr/>
            </p:nvGrpSpPr>
            <p:grpSpPr>
              <a:xfrm>
                <a:off x="8480660" y="4727607"/>
                <a:ext cx="2946148" cy="819646"/>
                <a:chOff x="8194089" y="5577644"/>
                <a:chExt cx="2946148" cy="819646"/>
              </a:xfrm>
            </p:grpSpPr>
            <p:sp>
              <p:nvSpPr>
                <p:cNvPr id="65" name="Rectangle: Rounded Corners 64">
                  <a:extLst>
                    <a:ext uri="{FF2B5EF4-FFF2-40B4-BE49-F238E27FC236}">
                      <a16:creationId xmlns:a16="http://schemas.microsoft.com/office/drawing/2014/main" id="{D163E96F-E9E1-4B98-8CAC-6ABB7EFF9B0B}"/>
                    </a:ext>
                  </a:extLst>
                </p:cNvPr>
                <p:cNvSpPr/>
                <p:nvPr/>
              </p:nvSpPr>
              <p:spPr>
                <a:xfrm>
                  <a:off x="8194089" y="5637320"/>
                  <a:ext cx="2476870" cy="710214"/>
                </a:xfrm>
                <a:prstGeom prst="roundRect">
                  <a:avLst>
                    <a:gd name="adj" fmla="val 25417"/>
                  </a:avLst>
                </a:prstGeom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BC9DF9D8-172D-489F-A49C-C13D8C83F27E}"/>
                    </a:ext>
                  </a:extLst>
                </p:cNvPr>
                <p:cNvSpPr txBox="1"/>
                <p:nvPr/>
              </p:nvSpPr>
              <p:spPr>
                <a:xfrm>
                  <a:off x="8264285" y="5577644"/>
                  <a:ext cx="2875952" cy="8196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সময়ঃ ৪৫ মিনিট </a:t>
                  </a:r>
                </a:p>
                <a:p>
                  <a:r>
                    <a:rPr lang="en-US" sz="2000" dirty="0" err="1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তারিখঃ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ar-SA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0/</a:t>
                  </a:r>
                  <a:r>
                    <a:rPr lang="ar-SA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10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/২০</a:t>
                  </a:r>
                  <a:r>
                    <a:rPr lang="bn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০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AF16AE00-D21D-4241-9D0C-AE8D78084583}"/>
                  </a:ext>
                </a:extLst>
              </p:cNvPr>
              <p:cNvGrpSpPr/>
              <p:nvPr/>
            </p:nvGrpSpPr>
            <p:grpSpPr>
              <a:xfrm>
                <a:off x="10110423" y="2806739"/>
                <a:ext cx="2141142" cy="843378"/>
                <a:chOff x="10332808" y="2139848"/>
                <a:chExt cx="2141142" cy="84337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</p:grpSpPr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C2FD8D87-31E4-4C71-A8D4-AD1B5655A1C1}"/>
                    </a:ext>
                  </a:extLst>
                </p:cNvPr>
                <p:cNvSpPr/>
                <p:nvPr/>
              </p:nvSpPr>
              <p:spPr>
                <a:xfrm>
                  <a:off x="10332808" y="2139848"/>
                  <a:ext cx="1695635" cy="843378"/>
                </a:xfrm>
                <a:prstGeom prst="ellipse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179FE221-E030-4DAD-8E8C-6EFB61EB152F}"/>
                    </a:ext>
                  </a:extLst>
                </p:cNvPr>
                <p:cNvSpPr/>
                <p:nvPr/>
              </p:nvSpPr>
              <p:spPr>
                <a:xfrm>
                  <a:off x="10449842" y="2317851"/>
                  <a:ext cx="2024108" cy="451542"/>
                </a:xfrm>
                <a:prstGeom prst="rect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txBody>
                <a:bodyPr wrap="square">
                  <a:spAutoFit/>
                </a:bodyPr>
                <a:lstStyle/>
                <a:p>
                  <a:r>
                    <a:rPr lang="ar-SA" sz="20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اَلْوَحْدَةُ الُأُوْلَى</a:t>
                  </a:r>
                  <a:endParaRPr lang="en-US" sz="2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B4D8A011-C58B-4BAD-83DF-4A04331DDAC3}"/>
                  </a:ext>
                </a:extLst>
              </p:cNvPr>
              <p:cNvGrpSpPr/>
              <p:nvPr/>
            </p:nvGrpSpPr>
            <p:grpSpPr>
              <a:xfrm>
                <a:off x="7529502" y="2827305"/>
                <a:ext cx="1977899" cy="806386"/>
                <a:chOff x="7949719" y="1813069"/>
                <a:chExt cx="2001636" cy="84337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9B8EE287-A9EE-4F83-ACAD-8496B92BB290}"/>
                    </a:ext>
                  </a:extLst>
                </p:cNvPr>
                <p:cNvSpPr/>
                <p:nvPr/>
              </p:nvSpPr>
              <p:spPr>
                <a:xfrm>
                  <a:off x="8027404" y="1813069"/>
                  <a:ext cx="1695634" cy="843378"/>
                </a:xfrm>
                <a:prstGeom prst="ellipse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8C468838-B907-4C23-BE48-F82F7D840C3D}"/>
                    </a:ext>
                  </a:extLst>
                </p:cNvPr>
                <p:cNvSpPr/>
                <p:nvPr/>
              </p:nvSpPr>
              <p:spPr>
                <a:xfrm>
                  <a:off x="7949719" y="1852422"/>
                  <a:ext cx="2001636" cy="743471"/>
                </a:xfrm>
                <a:prstGeom prst="rect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solidFill>
                        <a:srgbClr val="FF0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IN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্</a:t>
                  </a:r>
                  <a:r>
                    <a:rPr lang="bn-IN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থম ইউনিট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2BFCC8A-8B52-4840-A618-681E5159365D}"/>
                  </a:ext>
                </a:extLst>
              </p:cNvPr>
              <p:cNvGrpSpPr/>
              <p:nvPr/>
            </p:nvGrpSpPr>
            <p:grpSpPr>
              <a:xfrm>
                <a:off x="8816912" y="3897952"/>
                <a:ext cx="3068805" cy="630939"/>
                <a:chOff x="4021472" y="420457"/>
                <a:chExt cx="2909778" cy="406916"/>
              </a:xfrm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011FDEDC-5456-469F-85F5-27E38EC0FF49}"/>
                    </a:ext>
                  </a:extLst>
                </p:cNvPr>
                <p:cNvSpPr/>
                <p:nvPr/>
              </p:nvSpPr>
              <p:spPr>
                <a:xfrm>
                  <a:off x="5012032" y="420457"/>
                  <a:ext cx="1919218" cy="406916"/>
                </a:xfrm>
                <a:prstGeom prst="roundRect">
                  <a:avLst>
                    <a:gd name="adj" fmla="val 50000"/>
                  </a:avLst>
                </a:prstGeom>
                <a:ln w="57150">
                  <a:solidFill>
                    <a:srgbClr val="FF0000"/>
                  </a:solidFill>
                </a:ln>
                <a:effectLst/>
                <a:sp3d prstMaterial="softEdge">
                  <a:bevelT w="1270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8C25C528-9373-4838-94A3-8270CC4A7153}"/>
                    </a:ext>
                  </a:extLst>
                </p:cNvPr>
                <p:cNvSpPr/>
                <p:nvPr/>
              </p:nvSpPr>
              <p:spPr>
                <a:xfrm>
                  <a:off x="4021472" y="456585"/>
                  <a:ext cx="2859349" cy="344753"/>
                </a:xfrm>
                <a:prstGeom prst="rect">
                  <a:avLst/>
                </a:prstGeom>
                <a:ln w="57150">
                  <a:noFill/>
                </a:ln>
                <a:effectLst/>
                <a:sp3d prstMaterial="softEdge">
                  <a:bevelT w="127000" prst="artDeco"/>
                </a:sp3d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ar-SA" sz="2400" dirty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اَلدَّرْسُ الْخَامِسُ</a:t>
                  </a:r>
                  <a:endParaRPr lang="en-US" sz="24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806472B5-3568-41FD-9D84-A861B99DB175}"/>
                  </a:ext>
                </a:extLst>
              </p:cNvPr>
              <p:cNvSpPr/>
              <p:nvPr/>
            </p:nvSpPr>
            <p:spPr>
              <a:xfrm>
                <a:off x="7516739" y="3889796"/>
                <a:ext cx="1943871" cy="585216"/>
              </a:xfrm>
              <a:prstGeom prst="roundRect">
                <a:avLst>
                  <a:gd name="adj" fmla="val 50000"/>
                </a:avLst>
              </a:prstGeom>
              <a:ln w="57150"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পঞ্চম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াঠ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52" name="Frame 51">
              <a:extLst>
                <a:ext uri="{FF2B5EF4-FFF2-40B4-BE49-F238E27FC236}">
                  <a16:creationId xmlns:a16="http://schemas.microsoft.com/office/drawing/2014/main" id="{C43ECC5B-0988-4733-BDED-8809CE011D22}"/>
                </a:ext>
              </a:extLst>
            </p:cNvPr>
            <p:cNvSpPr/>
            <p:nvPr/>
          </p:nvSpPr>
          <p:spPr>
            <a:xfrm>
              <a:off x="6538871" y="-1420"/>
              <a:ext cx="5615304" cy="7004482"/>
            </a:xfrm>
            <a:prstGeom prst="frame">
              <a:avLst>
                <a:gd name="adj1" fmla="val 230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56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51000">
              <a:srgbClr val="FF0000"/>
            </a:gs>
            <a:gs pos="69000">
              <a:srgbClr val="00B0F0"/>
            </a:gs>
            <a:gs pos="97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0EF01E-2842-4DBD-AA1F-4C23E8403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950" y="1182980"/>
            <a:ext cx="3902451" cy="259690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ECB0086-4413-47C2-B44D-AD4D293BC6E0}"/>
              </a:ext>
            </a:extLst>
          </p:cNvPr>
          <p:cNvGrpSpPr/>
          <p:nvPr/>
        </p:nvGrpSpPr>
        <p:grpSpPr>
          <a:xfrm>
            <a:off x="5296715" y="1354113"/>
            <a:ext cx="2161072" cy="1115259"/>
            <a:chOff x="5468165" y="1890866"/>
            <a:chExt cx="2161072" cy="1115259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32EB0860-1A62-42C5-ADC2-D8680C0C2A8A}"/>
                </a:ext>
              </a:extLst>
            </p:cNvPr>
            <p:cNvSpPr/>
            <p:nvPr/>
          </p:nvSpPr>
          <p:spPr>
            <a:xfrm>
              <a:off x="5468165" y="1890866"/>
              <a:ext cx="1818459" cy="111525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2E7CAA-87BB-49FA-A40B-23E61B9DF3FD}"/>
                </a:ext>
              </a:extLst>
            </p:cNvPr>
            <p:cNvSpPr txBox="1"/>
            <p:nvPr/>
          </p:nvSpPr>
          <p:spPr>
            <a:xfrm>
              <a:off x="5505162" y="2094552"/>
              <a:ext cx="2124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 ছবি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120268C-BF09-4161-B1A0-B119F0116D37}"/>
              </a:ext>
            </a:extLst>
          </p:cNvPr>
          <p:cNvSpPr txBox="1"/>
          <p:nvPr/>
        </p:nvSpPr>
        <p:spPr>
          <a:xfrm>
            <a:off x="396215" y="475094"/>
            <a:ext cx="12341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িকে তাকা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কোন ছবিতে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বুঝাইতেছে....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B3C28C-2D9A-46C2-B5FF-6ACD6CF20167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306" y="4056788"/>
            <a:ext cx="3587595" cy="23873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9A65FE-EAEB-4E30-9A45-8FEA8526FD3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77"/>
                    </a14:imgEffect>
                    <a14:imgEffect>
                      <a14:saturation sat="3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348" y="1454716"/>
            <a:ext cx="3501870" cy="2330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E1830-E3E7-4B91-A170-1DDDA946D43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950" y="3847266"/>
            <a:ext cx="3902451" cy="259690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53A0A59-7B44-46EC-82FD-59B79845D115}"/>
              </a:ext>
            </a:extLst>
          </p:cNvPr>
          <p:cNvGrpSpPr/>
          <p:nvPr/>
        </p:nvGrpSpPr>
        <p:grpSpPr>
          <a:xfrm>
            <a:off x="4349423" y="5331706"/>
            <a:ext cx="2779976" cy="609600"/>
            <a:chOff x="4371973" y="3945410"/>
            <a:chExt cx="2779976" cy="60960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E6390556-C29D-4BD3-BB56-0D0727FAF230}"/>
                </a:ext>
              </a:extLst>
            </p:cNvPr>
            <p:cNvSpPr/>
            <p:nvPr/>
          </p:nvSpPr>
          <p:spPr>
            <a:xfrm>
              <a:off x="4371974" y="3945410"/>
              <a:ext cx="2779975" cy="609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6A2C47-7EDA-457C-A194-912876F4CA87}"/>
                </a:ext>
              </a:extLst>
            </p:cNvPr>
            <p:cNvSpPr txBox="1"/>
            <p:nvPr/>
          </p:nvSpPr>
          <p:spPr>
            <a:xfrm>
              <a:off x="4371973" y="4039798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81B03BE-0C81-438C-A0D6-7D732E5FCACE}"/>
              </a:ext>
            </a:extLst>
          </p:cNvPr>
          <p:cNvGrpSpPr/>
          <p:nvPr/>
        </p:nvGrpSpPr>
        <p:grpSpPr>
          <a:xfrm>
            <a:off x="4305249" y="2937218"/>
            <a:ext cx="2709165" cy="707886"/>
            <a:chOff x="4305249" y="2937218"/>
            <a:chExt cx="2709165" cy="707886"/>
          </a:xfrm>
        </p:grpSpPr>
        <p:sp>
          <p:nvSpPr>
            <p:cNvPr id="17" name="Arrow: Left 16">
              <a:extLst>
                <a:ext uri="{FF2B5EF4-FFF2-40B4-BE49-F238E27FC236}">
                  <a16:creationId xmlns:a16="http://schemas.microsoft.com/office/drawing/2014/main" id="{FF358EB5-C58B-4D08-B746-2544584C2614}"/>
                </a:ext>
              </a:extLst>
            </p:cNvPr>
            <p:cNvSpPr/>
            <p:nvPr/>
          </p:nvSpPr>
          <p:spPr>
            <a:xfrm>
              <a:off x="4305249" y="2937218"/>
              <a:ext cx="2620816" cy="707886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813D60-A9DE-4869-A304-639EDFC7C7B8}"/>
                </a:ext>
              </a:extLst>
            </p:cNvPr>
            <p:cNvSpPr txBox="1"/>
            <p:nvPr/>
          </p:nvSpPr>
          <p:spPr>
            <a:xfrm>
              <a:off x="4393598" y="3100513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53BD51-B58A-40FC-8E53-0C810F780917}"/>
              </a:ext>
            </a:extLst>
          </p:cNvPr>
          <p:cNvGrpSpPr/>
          <p:nvPr/>
        </p:nvGrpSpPr>
        <p:grpSpPr>
          <a:xfrm>
            <a:off x="4261074" y="4047210"/>
            <a:ext cx="2709165" cy="707886"/>
            <a:chOff x="4305249" y="2937218"/>
            <a:chExt cx="2709165" cy="707886"/>
          </a:xfrm>
        </p:grpSpPr>
        <p:sp>
          <p:nvSpPr>
            <p:cNvPr id="20" name="Arrow: Left 19">
              <a:extLst>
                <a:ext uri="{FF2B5EF4-FFF2-40B4-BE49-F238E27FC236}">
                  <a16:creationId xmlns:a16="http://schemas.microsoft.com/office/drawing/2014/main" id="{152EBB10-D7D2-4D1C-AF4A-FF7E9B618F43}"/>
                </a:ext>
              </a:extLst>
            </p:cNvPr>
            <p:cNvSpPr/>
            <p:nvPr/>
          </p:nvSpPr>
          <p:spPr>
            <a:xfrm>
              <a:off x="4305249" y="2937218"/>
              <a:ext cx="2620816" cy="707886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152668-3BD6-491A-95DA-8C23F01F9A2C}"/>
                </a:ext>
              </a:extLst>
            </p:cNvPr>
            <p:cNvSpPr txBox="1"/>
            <p:nvPr/>
          </p:nvSpPr>
          <p:spPr>
            <a:xfrm>
              <a:off x="4393598" y="3100513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DAFEFD5-D159-4392-9F1F-8F4610CB2A6C}"/>
              </a:ext>
            </a:extLst>
          </p:cNvPr>
          <p:cNvSpPr txBox="1"/>
          <p:nvPr/>
        </p:nvSpPr>
        <p:spPr>
          <a:xfrm>
            <a:off x="1137599" y="1068161"/>
            <a:ext cx="9553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পরিবর্তন শব্দ হল মূল বিষয় , একই ছবিকে ভিন্ন ভিন্ন কালারে পরিবর্তন করা হয়েছে ,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6B34E2-7513-4140-9490-8C3B6909BE17}"/>
              </a:ext>
            </a:extLst>
          </p:cNvPr>
          <p:cNvSpPr txBox="1"/>
          <p:nvPr/>
        </p:nvSpPr>
        <p:spPr>
          <a:xfrm>
            <a:off x="674118" y="2691261"/>
            <a:ext cx="10962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 পরিবর্তন শব্দের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আরবি হল   </a:t>
            </a:r>
            <a:r>
              <a:rPr lang="ar-SA" sz="4800" dirty="0">
                <a:latin typeface="NikoshBAN" panose="02000000000000000000" pitchFamily="2" charset="0"/>
                <a:cs typeface="Times New Roman" panose="02020603050405020304" pitchFamily="18" charset="0"/>
              </a:rPr>
              <a:t>  اَلتَّصْرِيْف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ভিন্ন ভিন্ন কালারে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এর আরবি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ar-SA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2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1D2971-EDBE-403F-B523-91B484F5D55E}"/>
              </a:ext>
            </a:extLst>
          </p:cNvPr>
          <p:cNvSpPr txBox="1"/>
          <p:nvPr/>
        </p:nvSpPr>
        <p:spPr>
          <a:xfrm>
            <a:off x="628159" y="587351"/>
            <a:ext cx="1117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 হল.................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5CAD0A-2562-4D00-95F3-308965F30348}"/>
              </a:ext>
            </a:extLst>
          </p:cNvPr>
          <p:cNvSpPr txBox="1"/>
          <p:nvPr/>
        </p:nvSpPr>
        <p:spPr>
          <a:xfrm>
            <a:off x="1676682" y="2544743"/>
            <a:ext cx="9553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اَلتَّصْرِيْفُ وَالصِّغَةُ</a:t>
            </a:r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98574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0000"/>
            </a:gs>
            <a:gs pos="13000">
              <a:srgbClr val="00B0F0"/>
            </a:gs>
            <a:gs pos="93000">
              <a:srgbClr val="00B050"/>
            </a:gs>
            <a:gs pos="82000">
              <a:srgbClr val="FF0000"/>
            </a:gs>
            <a:gs pos="72000">
              <a:srgbClr val="00B0F0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F8DE3F-1903-464C-85E8-73C608556F2B}"/>
              </a:ext>
            </a:extLst>
          </p:cNvPr>
          <p:cNvSpPr txBox="1"/>
          <p:nvPr/>
        </p:nvSpPr>
        <p:spPr>
          <a:xfrm>
            <a:off x="4683760" y="463551"/>
            <a:ext cx="2990850" cy="1200329"/>
          </a:xfrm>
          <a:prstGeom prst="rect">
            <a:avLst/>
          </a:prstGeom>
          <a:gradFill>
            <a:gsLst>
              <a:gs pos="1361">
                <a:srgbClr val="FF0000"/>
              </a:gs>
              <a:gs pos="93197">
                <a:srgbClr val="FF0000"/>
              </a:gs>
              <a:gs pos="20000">
                <a:srgbClr val="00B050"/>
              </a:gs>
              <a:gs pos="64000">
                <a:srgbClr val="00B050"/>
              </a:gs>
            </a:gsLst>
            <a:lin ang="13200000" scaled="0"/>
          </a:gradFill>
        </p:spPr>
        <p:txBody>
          <a:bodyPr wrap="square">
            <a:spAutoFit/>
          </a:bodyPr>
          <a:lstStyle/>
          <a:p>
            <a:r>
              <a:rPr lang="en-US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IN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IN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CBDC9-60E5-432B-9506-3EEB29B12429}"/>
              </a:ext>
            </a:extLst>
          </p:cNvPr>
          <p:cNvSpPr txBox="1"/>
          <p:nvPr/>
        </p:nvSpPr>
        <p:spPr>
          <a:xfrm>
            <a:off x="425726" y="1995773"/>
            <a:ext cx="83513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1D61C-3008-4205-8776-E902499424EB}"/>
              </a:ext>
            </a:extLst>
          </p:cNvPr>
          <p:cNvSpPr txBox="1"/>
          <p:nvPr/>
        </p:nvSpPr>
        <p:spPr>
          <a:xfrm>
            <a:off x="1495425" y="3429000"/>
            <a:ext cx="105917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বা রুপগুলো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ar-SA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 রুপগুলো লিখতে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203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39C8FA-06C6-49AF-A4E7-12EA407CADC4}"/>
              </a:ext>
            </a:extLst>
          </p:cNvPr>
          <p:cNvSpPr txBox="1"/>
          <p:nvPr/>
        </p:nvSpPr>
        <p:spPr>
          <a:xfrm>
            <a:off x="301217" y="420545"/>
            <a:ext cx="3566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94D2A-136B-472B-B581-5CBB04210EF5}"/>
              </a:ext>
            </a:extLst>
          </p:cNvPr>
          <p:cNvSpPr txBox="1"/>
          <p:nvPr/>
        </p:nvSpPr>
        <p:spPr>
          <a:xfrm>
            <a:off x="1996710" y="1105896"/>
            <a:ext cx="9103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কোনো শব্দকে বিভিন্নরুপে রুপান্তরিত করাকে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23986-53B6-4120-8947-8DB9E6E85FEC}"/>
              </a:ext>
            </a:extLst>
          </p:cNvPr>
          <p:cNvSpPr txBox="1"/>
          <p:nvPr/>
        </p:nvSpPr>
        <p:spPr>
          <a:xfrm>
            <a:off x="368328" y="2829384"/>
            <a:ext cx="3566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39A775-8E38-48EC-9437-21FFD3FFF79C}"/>
              </a:ext>
            </a:extLst>
          </p:cNvPr>
          <p:cNvSpPr txBox="1"/>
          <p:nvPr/>
        </p:nvSpPr>
        <p:spPr>
          <a:xfrm>
            <a:off x="3516822" y="3152550"/>
            <a:ext cx="70467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আভিধানিক অর্থঃ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C62B6-2591-40A1-BABB-92042791F867}"/>
              </a:ext>
            </a:extLst>
          </p:cNvPr>
          <p:cNvSpPr txBox="1"/>
          <p:nvPr/>
        </p:nvSpPr>
        <p:spPr>
          <a:xfrm>
            <a:off x="1200674" y="5428938"/>
            <a:ext cx="936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অর্থ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 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বলে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8321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DE3EC04-68F5-4307-8181-8AC48C9CB53E}"/>
              </a:ext>
            </a:extLst>
          </p:cNvPr>
          <p:cNvGrpSpPr/>
          <p:nvPr/>
        </p:nvGrpSpPr>
        <p:grpSpPr>
          <a:xfrm>
            <a:off x="315592" y="409705"/>
            <a:ext cx="2931821" cy="654768"/>
            <a:chOff x="315592" y="409705"/>
            <a:chExt cx="2931821" cy="65476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9F9481A-90B9-4F8F-9410-0F2B76A06997}"/>
                </a:ext>
              </a:extLst>
            </p:cNvPr>
            <p:cNvSpPr/>
            <p:nvPr/>
          </p:nvSpPr>
          <p:spPr>
            <a:xfrm>
              <a:off x="315592" y="409705"/>
              <a:ext cx="2931821" cy="57013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A182656-C9A1-42F6-B68D-97053758DF4A}"/>
                </a:ext>
              </a:extLst>
            </p:cNvPr>
            <p:cNvSpPr txBox="1"/>
            <p:nvPr/>
          </p:nvSpPr>
          <p:spPr>
            <a:xfrm>
              <a:off x="469871" y="418142"/>
              <a:ext cx="2777542" cy="64633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صِيْغَةْ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সংখ্যাঃ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19C076A-3173-41CE-BD05-611F8F0AD2BA}"/>
              </a:ext>
            </a:extLst>
          </p:cNvPr>
          <p:cNvSpPr txBox="1"/>
          <p:nvPr/>
        </p:nvSpPr>
        <p:spPr>
          <a:xfrm>
            <a:off x="3247413" y="511219"/>
            <a:ext cx="8315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তথা কর্তার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(লিঙ্গ),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(বচন), ও 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شَخْصْ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(পুরুষ) হিসেবে ফে’লের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চৌদ্দটি । যেমন-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2C6BED4-4A51-4CB9-BDCF-9C19BB849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09347"/>
              </p:ext>
            </p:extLst>
          </p:nvPr>
        </p:nvGraphicFramePr>
        <p:xfrm>
          <a:off x="3476625" y="1558403"/>
          <a:ext cx="679462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884">
                  <a:extLst>
                    <a:ext uri="{9D8B030D-6E8A-4147-A177-3AD203B41FA5}">
                      <a16:colId xmlns:a16="http://schemas.microsoft.com/office/drawing/2014/main" val="694797884"/>
                    </a:ext>
                  </a:extLst>
                </a:gridCol>
                <a:gridCol w="964755">
                  <a:extLst>
                    <a:ext uri="{9D8B030D-6E8A-4147-A177-3AD203B41FA5}">
                      <a16:colId xmlns:a16="http://schemas.microsoft.com/office/drawing/2014/main" val="3281611603"/>
                    </a:ext>
                  </a:extLst>
                </a:gridCol>
                <a:gridCol w="2738228">
                  <a:extLst>
                    <a:ext uri="{9D8B030D-6E8A-4147-A177-3AD203B41FA5}">
                      <a16:colId xmlns:a16="http://schemas.microsoft.com/office/drawing/2014/main" val="1539864659"/>
                    </a:ext>
                  </a:extLst>
                </a:gridCol>
                <a:gridCol w="1083762">
                  <a:extLst>
                    <a:ext uri="{9D8B030D-6E8A-4147-A177-3AD203B41FA5}">
                      <a16:colId xmlns:a16="http://schemas.microsoft.com/office/drawing/2014/main" val="381572186"/>
                    </a:ext>
                  </a:extLst>
                </a:gridCol>
              </a:tblGrid>
              <a:tr h="36476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مُذَكَّر غَائِبْ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مُذَكّر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7787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سَمِعَا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مُذَكَّر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২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674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سَمِعُوْا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جَمْعْ مُذَكّر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73500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مؤَنًّث غَائِبْ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৪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52436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৫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5831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৬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92889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مُذَكّر حَاضِرْ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مُذَكّر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৭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4354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مُذَكّر حَاضِر 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৮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671001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مُذَكّر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৯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21316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مؤَنًّث حَاضِرْ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سَمِعْتِ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১০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21777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১১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91633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سَمِعْتُنَّ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 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১২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88449"/>
                  </a:ext>
                </a:extLst>
              </a:tr>
              <a:tr h="360955"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مُتَكَلِّمْ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bn-BD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مُتَكَلِّمْ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১৩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5238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مُتَكَلِّمْ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১৪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9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9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992</Words>
  <Application>Microsoft Office PowerPoint</Application>
  <PresentationFormat>Widescreen</PresentationFormat>
  <Paragraphs>188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1_Savon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8801761808243</cp:lastModifiedBy>
  <cp:revision>236</cp:revision>
  <dcterms:created xsi:type="dcterms:W3CDTF">2020-09-12T06:30:24Z</dcterms:created>
  <dcterms:modified xsi:type="dcterms:W3CDTF">2021-03-06T03:42:03Z</dcterms:modified>
</cp:coreProperties>
</file>