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82" r:id="rId4"/>
    <p:sldId id="283" r:id="rId5"/>
    <p:sldId id="285" r:id="rId6"/>
    <p:sldId id="286" r:id="rId7"/>
    <p:sldId id="287" r:id="rId8"/>
    <p:sldId id="288" r:id="rId9"/>
    <p:sldId id="289" r:id="rId10"/>
    <p:sldId id="290" r:id="rId11"/>
    <p:sldId id="291" r:id="rId12"/>
    <p:sldId id="292" r:id="rId13"/>
    <p:sldId id="293" r:id="rId14"/>
    <p:sldId id="294" r:id="rId15"/>
    <p:sldId id="280" r:id="rId16"/>
    <p:sldId id="281" r:id="rId17"/>
    <p:sldId id="295" r:id="rId18"/>
    <p:sldId id="296" r:id="rId19"/>
    <p:sldId id="277" r:id="rId20"/>
    <p:sldId id="278" r:id="rId21"/>
  </p:sldIdLst>
  <p:sldSz cx="11430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660"/>
  </p:normalViewPr>
  <p:slideViewPr>
    <p:cSldViewPr snapToGrid="0">
      <p:cViewPr>
        <p:scale>
          <a:sx n="70" d="100"/>
          <a:sy n="70" d="100"/>
        </p:scale>
        <p:origin x="1002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750" y="1122363"/>
            <a:ext cx="8572500" cy="2387600"/>
          </a:xfrm>
          <a:prstGeom prst="rect">
            <a:avLst/>
          </a:prstGeom>
        </p:spPr>
        <p:txBody>
          <a:bodyPr anchor="b"/>
          <a:lstStyle>
            <a:lvl1pPr algn="ctr"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28750" y="3602038"/>
            <a:ext cx="85725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50"/>
            </a:lvl1pPr>
            <a:lvl2pPr marL="428625" indent="0" algn="ctr">
              <a:buNone/>
              <a:defRPr sz="1875"/>
            </a:lvl2pPr>
            <a:lvl3pPr marL="857250" indent="0" algn="ctr">
              <a:buNone/>
              <a:defRPr sz="1688"/>
            </a:lvl3pPr>
            <a:lvl4pPr marL="1285875" indent="0" algn="ctr">
              <a:buNone/>
              <a:defRPr sz="1500"/>
            </a:lvl4pPr>
            <a:lvl5pPr marL="1714500" indent="0" algn="ctr">
              <a:buNone/>
              <a:defRPr sz="1500"/>
            </a:lvl5pPr>
            <a:lvl6pPr marL="2143125" indent="0" algn="ctr">
              <a:buNone/>
              <a:defRPr sz="1500"/>
            </a:lvl6pPr>
            <a:lvl7pPr marL="2571750" indent="0" algn="ctr">
              <a:buNone/>
              <a:defRPr sz="1500"/>
            </a:lvl7pPr>
            <a:lvl8pPr marL="3000375" indent="0" algn="ctr">
              <a:buNone/>
              <a:defRPr sz="1500"/>
            </a:lvl8pPr>
            <a:lvl9pPr marL="34290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02357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99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179594" y="365125"/>
            <a:ext cx="2464594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85813" y="365125"/>
            <a:ext cx="7250906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515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5813" y="1825625"/>
            <a:ext cx="9858375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12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9859" y="1709739"/>
            <a:ext cx="9858375" cy="2852737"/>
          </a:xfrm>
          <a:prstGeom prst="rect">
            <a:avLst/>
          </a:prstGeom>
        </p:spPr>
        <p:txBody>
          <a:bodyPr anchor="b"/>
          <a:lstStyle>
            <a:lvl1pPr>
              <a:defRPr sz="5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79859" y="4589464"/>
            <a:ext cx="9858375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250">
                <a:solidFill>
                  <a:schemeClr val="tx1">
                    <a:tint val="75000"/>
                  </a:schemeClr>
                </a:solidFill>
              </a:defRPr>
            </a:lvl1pPr>
            <a:lvl2pPr marL="428625" indent="0">
              <a:buNone/>
              <a:defRPr sz="1875">
                <a:solidFill>
                  <a:schemeClr val="tx1">
                    <a:tint val="75000"/>
                  </a:schemeClr>
                </a:solidFill>
              </a:defRPr>
            </a:lvl2pPr>
            <a:lvl3pPr marL="857250" indent="0">
              <a:buNone/>
              <a:defRPr sz="1688">
                <a:solidFill>
                  <a:schemeClr val="tx1">
                    <a:tint val="75000"/>
                  </a:schemeClr>
                </a:solidFill>
              </a:defRPr>
            </a:lvl3pPr>
            <a:lvl4pPr marL="12858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7145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14312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57175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00037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4290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078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5813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86438" y="1825625"/>
            <a:ext cx="48577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2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1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7302" y="1681163"/>
            <a:ext cx="4835425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7302" y="2505075"/>
            <a:ext cx="4835425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86437" y="1681163"/>
            <a:ext cx="4859239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250" b="1"/>
            </a:lvl1pPr>
            <a:lvl2pPr marL="428625" indent="0">
              <a:buNone/>
              <a:defRPr sz="1875" b="1"/>
            </a:lvl2pPr>
            <a:lvl3pPr marL="857250" indent="0">
              <a:buNone/>
              <a:defRPr sz="1688" b="1"/>
            </a:lvl3pPr>
            <a:lvl4pPr marL="1285875" indent="0">
              <a:buNone/>
              <a:defRPr sz="1500" b="1"/>
            </a:lvl4pPr>
            <a:lvl5pPr marL="1714500" indent="0">
              <a:buNone/>
              <a:defRPr sz="1500" b="1"/>
            </a:lvl5pPr>
            <a:lvl6pPr marL="2143125" indent="0">
              <a:buNone/>
              <a:defRPr sz="1500" b="1"/>
            </a:lvl6pPr>
            <a:lvl7pPr marL="2571750" indent="0">
              <a:buNone/>
              <a:defRPr sz="1500" b="1"/>
            </a:lvl7pPr>
            <a:lvl8pPr marL="3000375" indent="0">
              <a:buNone/>
              <a:defRPr sz="1500" b="1"/>
            </a:lvl8pPr>
            <a:lvl9pPr marL="3429000" indent="0">
              <a:buNone/>
              <a:defRPr sz="1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86437" y="2505075"/>
            <a:ext cx="4859239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649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5813" y="365126"/>
            <a:ext cx="9858375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0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8595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/>
          <a:lstStyle>
            <a:lvl1pPr>
              <a:defRPr sz="3000"/>
            </a:lvl1pPr>
            <a:lvl2pPr>
              <a:defRPr sz="2625"/>
            </a:lvl2pPr>
            <a:lvl3pPr>
              <a:defRPr sz="2250"/>
            </a:lvl3pPr>
            <a:lvl4pPr>
              <a:defRPr sz="1875"/>
            </a:lvl4pPr>
            <a:lvl5pPr>
              <a:defRPr sz="1875"/>
            </a:lvl5pPr>
            <a:lvl6pPr>
              <a:defRPr sz="1875"/>
            </a:lvl6pPr>
            <a:lvl7pPr>
              <a:defRPr sz="1875"/>
            </a:lvl7pPr>
            <a:lvl8pPr>
              <a:defRPr sz="1875"/>
            </a:lvl8pPr>
            <a:lvl9pPr>
              <a:defRPr sz="187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458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302" y="457200"/>
            <a:ext cx="3686472" cy="1600200"/>
          </a:xfrm>
          <a:prstGeom prst="rect">
            <a:avLst/>
          </a:prstGeom>
        </p:spPr>
        <p:txBody>
          <a:bodyPr anchor="b"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59238" y="987426"/>
            <a:ext cx="5786438" cy="4873625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000"/>
            </a:lvl1pPr>
            <a:lvl2pPr marL="428625" indent="0">
              <a:buNone/>
              <a:defRPr sz="2625"/>
            </a:lvl2pPr>
            <a:lvl3pPr marL="857250" indent="0">
              <a:buNone/>
              <a:defRPr sz="2250"/>
            </a:lvl3pPr>
            <a:lvl4pPr marL="1285875" indent="0">
              <a:buNone/>
              <a:defRPr sz="1875"/>
            </a:lvl4pPr>
            <a:lvl5pPr marL="1714500" indent="0">
              <a:buNone/>
              <a:defRPr sz="1875"/>
            </a:lvl5pPr>
            <a:lvl6pPr marL="2143125" indent="0">
              <a:buNone/>
              <a:defRPr sz="1875"/>
            </a:lvl6pPr>
            <a:lvl7pPr marL="2571750" indent="0">
              <a:buNone/>
              <a:defRPr sz="1875"/>
            </a:lvl7pPr>
            <a:lvl8pPr marL="3000375" indent="0">
              <a:buNone/>
              <a:defRPr sz="1875"/>
            </a:lvl8pPr>
            <a:lvl9pPr marL="3429000" indent="0">
              <a:buNone/>
              <a:defRPr sz="1875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02" y="2057400"/>
            <a:ext cx="3686472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500"/>
            </a:lvl1pPr>
            <a:lvl2pPr marL="428625" indent="0">
              <a:buNone/>
              <a:defRPr sz="1313"/>
            </a:lvl2pPr>
            <a:lvl3pPr marL="857250" indent="0">
              <a:buNone/>
              <a:defRPr sz="1125"/>
            </a:lvl3pPr>
            <a:lvl4pPr marL="1285875" indent="0">
              <a:buNone/>
              <a:defRPr sz="938"/>
            </a:lvl4pPr>
            <a:lvl5pPr marL="1714500" indent="0">
              <a:buNone/>
              <a:defRPr sz="938"/>
            </a:lvl5pPr>
            <a:lvl6pPr marL="2143125" indent="0">
              <a:buNone/>
              <a:defRPr sz="938"/>
            </a:lvl6pPr>
            <a:lvl7pPr marL="2571750" indent="0">
              <a:buNone/>
              <a:defRPr sz="938"/>
            </a:lvl7pPr>
            <a:lvl8pPr marL="3000375" indent="0">
              <a:buNone/>
              <a:defRPr sz="938"/>
            </a:lvl8pPr>
            <a:lvl9pPr marL="3429000" indent="0">
              <a:buNone/>
              <a:defRPr sz="938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5813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25713287-BBC6-48D1-8FF0-7FF5304766AC}" type="datetimeFigureOut">
              <a:rPr lang="en-US" smtClean="0"/>
              <a:t>3/6/2021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786188" y="6356351"/>
            <a:ext cx="3857625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2438" y="6356351"/>
            <a:ext cx="2571750" cy="365125"/>
          </a:xfrm>
          <a:prstGeom prst="rect">
            <a:avLst/>
          </a:prstGeom>
        </p:spPr>
        <p:txBody>
          <a:bodyPr/>
          <a:lstStyle/>
          <a:p>
            <a:fld id="{56F91844-71E0-420D-8F85-C4EC1DB40BA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30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>
            <a:extLst>
              <a:ext uri="{FF2B5EF4-FFF2-40B4-BE49-F238E27FC236}">
                <a16:creationId xmlns:a16="http://schemas.microsoft.com/office/drawing/2014/main" id="{5F472D51-0DCA-49FE-8837-22E363DF8D19}"/>
              </a:ext>
            </a:extLst>
          </p:cNvPr>
          <p:cNvSpPr/>
          <p:nvPr userDrawn="1"/>
        </p:nvSpPr>
        <p:spPr>
          <a:xfrm>
            <a:off x="0" y="0"/>
            <a:ext cx="11430000" cy="6858000"/>
          </a:xfrm>
          <a:prstGeom prst="frame">
            <a:avLst>
              <a:gd name="adj1" fmla="val 2214"/>
            </a:avLst>
          </a:prstGeom>
          <a:solidFill>
            <a:srgbClr val="7030A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263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57250" rtl="0" eaLnBrk="1" latinLnBrk="0" hangingPunct="1">
        <a:lnSpc>
          <a:spcPct val="90000"/>
        </a:lnSpc>
        <a:spcBef>
          <a:spcPct val="0"/>
        </a:spcBef>
        <a:buNone/>
        <a:defRPr sz="4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4313" indent="-214313" algn="l" defTabSz="857250" rtl="0" eaLnBrk="1" latinLnBrk="0" hangingPunct="1">
        <a:lnSpc>
          <a:spcPct val="90000"/>
        </a:lnSpc>
        <a:spcBef>
          <a:spcPts val="938"/>
        </a:spcBef>
        <a:buFont typeface="Arial" panose="020B0604020202020204" pitchFamily="34" charset="0"/>
        <a:buChar char="•"/>
        <a:defRPr sz="2625" kern="1200">
          <a:solidFill>
            <a:schemeClr val="tx1"/>
          </a:solidFill>
          <a:latin typeface="+mn-lt"/>
          <a:ea typeface="+mn-ea"/>
          <a:cs typeface="+mn-cs"/>
        </a:defRPr>
      </a:lvl1pPr>
      <a:lvl2pPr marL="6429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2250" kern="1200">
          <a:solidFill>
            <a:schemeClr val="tx1"/>
          </a:solidFill>
          <a:latin typeface="+mn-lt"/>
          <a:ea typeface="+mn-ea"/>
          <a:cs typeface="+mn-cs"/>
        </a:defRPr>
      </a:lvl2pPr>
      <a:lvl3pPr marL="10715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875" kern="1200">
          <a:solidFill>
            <a:schemeClr val="tx1"/>
          </a:solidFill>
          <a:latin typeface="+mn-lt"/>
          <a:ea typeface="+mn-ea"/>
          <a:cs typeface="+mn-cs"/>
        </a:defRPr>
      </a:lvl3pPr>
      <a:lvl4pPr marL="15001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9288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35743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78606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214688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643313" indent="-214313" algn="l" defTabSz="857250" rtl="0" eaLnBrk="1" latinLnBrk="0" hangingPunct="1">
        <a:lnSpc>
          <a:spcPct val="90000"/>
        </a:lnSpc>
        <a:spcBef>
          <a:spcPts val="469"/>
        </a:spcBef>
        <a:buFont typeface="Arial" panose="020B0604020202020204" pitchFamily="34" charset="0"/>
        <a:buChar char="•"/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1pPr>
      <a:lvl2pPr marL="4286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12858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17145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5pPr>
      <a:lvl6pPr marL="214312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6pPr>
      <a:lvl7pPr marL="257175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7pPr>
      <a:lvl8pPr marL="3000375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8pPr>
      <a:lvl9pPr marL="3429000" algn="l" defTabSz="857250" rtl="0" eaLnBrk="1" latinLnBrk="0" hangingPunct="1">
        <a:defRPr sz="16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11" Type="http://schemas.openxmlformats.org/officeDocument/2006/relationships/image" Target="../media/image35.jpeg"/><Relationship Id="rId5" Type="http://schemas.openxmlformats.org/officeDocument/2006/relationships/image" Target="../media/image29.jpeg"/><Relationship Id="rId10" Type="http://schemas.openxmlformats.org/officeDocument/2006/relationships/image" Target="../media/image34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eg"/><Relationship Id="rId3" Type="http://schemas.openxmlformats.org/officeDocument/2006/relationships/image" Target="../media/image37.jpeg"/><Relationship Id="rId7" Type="http://schemas.openxmlformats.org/officeDocument/2006/relationships/image" Target="../media/image41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jpeg"/><Relationship Id="rId11" Type="http://schemas.openxmlformats.org/officeDocument/2006/relationships/image" Target="../media/image45.jpeg"/><Relationship Id="rId5" Type="http://schemas.openxmlformats.org/officeDocument/2006/relationships/image" Target="../media/image39.jpeg"/><Relationship Id="rId10" Type="http://schemas.openxmlformats.org/officeDocument/2006/relationships/image" Target="../media/image44.jpeg"/><Relationship Id="rId4" Type="http://schemas.openxmlformats.org/officeDocument/2006/relationships/image" Target="../media/image38.jpeg"/><Relationship Id="rId9" Type="http://schemas.openxmlformats.org/officeDocument/2006/relationships/image" Target="../media/image43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564548" y="311230"/>
            <a:ext cx="6672019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ক্লাশে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1236" y="1789491"/>
            <a:ext cx="7075331" cy="38339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26465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51825" y="398635"/>
            <a:ext cx="528862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980375" y="3490734"/>
            <a:ext cx="342900" cy="318752"/>
          </a:xfrm>
          <a:prstGeom prst="rect">
            <a:avLst/>
          </a:prstGeom>
          <a:solidFill>
            <a:srgbClr val="1F497D"/>
          </a:solidFill>
          <a:ln w="25400" cap="flat" cmpd="sng" algn="ctr">
            <a:solidFill>
              <a:srgbClr val="1F497D"/>
            </a:solidFill>
            <a:prstDash val="solid"/>
          </a:ln>
          <a:effectLst/>
        </p:spPr>
        <p:txBody>
          <a:bodyPr rtlCol="0" anchor="ctr"/>
          <a:lstStyle/>
          <a:p>
            <a:pPr algn="ctr" defTabSz="428625">
              <a:defRPr/>
            </a:pPr>
            <a:endParaRPr lang="en-US" sz="1688" kern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1" name="Picture 11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79848" y="1926382"/>
            <a:ext cx="990063" cy="2552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90629" y="1926381"/>
            <a:ext cx="960203" cy="263484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98758" y="1693224"/>
            <a:ext cx="1670650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3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হাফ-ডুপ্লেক্স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512619" y="2329196"/>
            <a:ext cx="39805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884276" y="3885215"/>
            <a:ext cx="52610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903">
              <a:defRPr/>
            </a:pPr>
            <a:r>
              <a:rPr lang="bn-BD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ক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Vrinda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708931" y="3844259"/>
            <a:ext cx="46839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1218903">
              <a:defRPr/>
            </a:pPr>
            <a:r>
              <a:rPr lang="bn-BD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/>
              </a:rPr>
              <a:t>খ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Vrinda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219497" y="4863368"/>
            <a:ext cx="8995059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28625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উভয় দিকে যাবে কিন্তু একই সাথে নয় এরুপ মোডকে হাফডুপ্লেক্স বলে।</a:t>
            </a:r>
            <a:endParaRPr lang="en-US" sz="30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6020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7" presetClass="pat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23682E-6 L 0.35847 4.23682E-6 L 0.35847 0.01248 L -3.54167E-6 0.01248 L -3.54167E-6 4.23682E-6 Z " pathEditMode="fixed" rAng="0" ptsTypes="AAAAA">
                                      <p:cBhvr>
                                        <p:cTn id="10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05445" y="312944"/>
            <a:ext cx="528862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546462" y="2251420"/>
            <a:ext cx="928688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8903">
              <a:defRPr/>
            </a:pPr>
            <a:endParaRPr lang="en-US" sz="3750" b="1" dirty="0">
              <a:effectLst>
                <a:outerShdw blurRad="38100" dist="38100" dir="2700000" algn="tl">
                  <a:srgbClr val="C0C0C0"/>
                </a:outerShdw>
              </a:effectLst>
              <a:latin typeface="Calibri"/>
              <a:cs typeface="Vrinda" charset="0"/>
            </a:endParaRPr>
          </a:p>
        </p:txBody>
      </p:sp>
      <p:pic>
        <p:nvPicPr>
          <p:cNvPr id="4" name="Picture 7" descr="loading_bar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883" y="2031660"/>
            <a:ext cx="3988433" cy="721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loading_bar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213950" y="2276688"/>
            <a:ext cx="3988433" cy="39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08825" y="1805831"/>
            <a:ext cx="1946098" cy="170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8179" y="1809603"/>
            <a:ext cx="1931786" cy="1732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8"/>
          <p:cNvSpPr/>
          <p:nvPr/>
        </p:nvSpPr>
        <p:spPr>
          <a:xfrm>
            <a:off x="965915" y="4368318"/>
            <a:ext cx="95142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28625"/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একই সময়ে উভয়দিকে ডেটা প্রেরণের মোডকে বলে ফুল ডুপ্লেক্স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মোডে একই সময় একই সাথে প্রেরক ও প্রাপক ডেটা গ্রহন ও প্রেরন করতে পারে ।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</a:p>
          <a:p>
            <a:pPr algn="ctr" defTabSz="428625"/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যেমন: টেলিফোন</a:t>
            </a:r>
            <a:r>
              <a:rPr lang="bn-IN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থেকে 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টেলিফোন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67935" y="1436567"/>
            <a:ext cx="5715000" cy="55399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428625"/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0" y="5652564"/>
            <a:ext cx="287258" cy="5972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3281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1645" y="1257604"/>
            <a:ext cx="1595309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75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ফুল ডুপ্লেক্স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417589" y="2736435"/>
            <a:ext cx="545538" cy="611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endParaRPr lang="en-US" sz="3375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431824" y="2736435"/>
            <a:ext cx="396262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3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endParaRPr lang="en-US" sz="3375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6356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8" presetClass="entr" presetSubtype="1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50496" y="275872"/>
            <a:ext cx="318753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39869" y="5792696"/>
            <a:ext cx="753539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গুলো লেখ ।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3793" y="1267347"/>
            <a:ext cx="6387548" cy="42853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71044081"/>
      </p:ext>
    </p:extLst>
  </p:cSld>
  <p:clrMapOvr>
    <a:masterClrMapping/>
  </p:clrMapOvr>
  <p:transition spd="slow">
    <p:comb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14211" y="1820147"/>
            <a:ext cx="9321084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প্রাপকের </a:t>
            </a:r>
            <a:r>
              <a:rPr lang="bn-IN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সংখ্যা ও 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ডেটা গ্রহনের অধিকারের উপর ভিত্তি করে মোড তিন ধরনের হতে পারেঃ</a:t>
            </a:r>
          </a:p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83698" y="476822"/>
            <a:ext cx="6789038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>
              <a:spcBef>
                <a:spcPct val="20000"/>
              </a:spcBef>
            </a:pP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 ডেটা ট্রান্সমিশন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মোড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প্রকারভেদ</a:t>
            </a:r>
            <a:endParaRPr lang="en-GB" sz="3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AutoShape 13"/>
          <p:cNvSpPr>
            <a:spLocks noChangeArrowheads="1"/>
          </p:cNvSpPr>
          <p:nvPr/>
        </p:nvSpPr>
        <p:spPr bwMode="auto">
          <a:xfrm>
            <a:off x="3194673" y="4818422"/>
            <a:ext cx="1214438" cy="500063"/>
          </a:xfrm>
          <a:prstGeom prst="homePlate">
            <a:avLst>
              <a:gd name="adj" fmla="val 27468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AutoShape 14"/>
          <p:cNvSpPr>
            <a:spLocks noChangeArrowheads="1"/>
          </p:cNvSpPr>
          <p:nvPr/>
        </p:nvSpPr>
        <p:spPr bwMode="auto">
          <a:xfrm>
            <a:off x="3266110" y="3532547"/>
            <a:ext cx="1143000" cy="500063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AutoShape 15"/>
          <p:cNvSpPr>
            <a:spLocks noChangeArrowheads="1"/>
          </p:cNvSpPr>
          <p:nvPr/>
        </p:nvSpPr>
        <p:spPr bwMode="auto">
          <a:xfrm>
            <a:off x="3266110" y="4175484"/>
            <a:ext cx="1143000" cy="500063"/>
          </a:xfrm>
          <a:prstGeom prst="homePlate">
            <a:avLst>
              <a:gd name="adj" fmla="val 25852"/>
            </a:avLst>
          </a:prstGeom>
          <a:gradFill rotWithShape="1">
            <a:gsLst>
              <a:gs pos="0">
                <a:srgbClr val="FF9933"/>
              </a:gs>
              <a:gs pos="100000">
                <a:srgbClr val="764718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226219" indent="-226219" defTabSz="602754"/>
            <a:endParaRPr lang="en-US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AutoShape 17"/>
          <p:cNvSpPr>
            <a:spLocks noChangeArrowheads="1"/>
          </p:cNvSpPr>
          <p:nvPr/>
        </p:nvSpPr>
        <p:spPr bwMode="auto">
          <a:xfrm rot="5400000">
            <a:off x="1555329" y="3472745"/>
            <a:ext cx="2135688" cy="1857375"/>
          </a:xfrm>
          <a:custGeom>
            <a:avLst/>
            <a:gdLst>
              <a:gd name="T0" fmla="*/ 2147483646 w 21600"/>
              <a:gd name="T1" fmla="*/ 0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0 60000 65536"/>
              <a:gd name="T9" fmla="*/ 0 60000 65536"/>
              <a:gd name="T10" fmla="*/ 0 60000 65536"/>
              <a:gd name="T11" fmla="*/ 0 60000 65536"/>
              <a:gd name="T12" fmla="*/ 0 w 21600"/>
              <a:gd name="T13" fmla="*/ 0 h 21600"/>
              <a:gd name="T14" fmla="*/ 21600 w 21600"/>
              <a:gd name="T15" fmla="*/ 80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7023" y="10920"/>
                </a:moveTo>
                <a:cubicBezTo>
                  <a:pt x="7022" y="10880"/>
                  <a:pt x="7022" y="10840"/>
                  <a:pt x="7022" y="10800"/>
                </a:cubicBezTo>
                <a:cubicBezTo>
                  <a:pt x="7022" y="8713"/>
                  <a:pt x="8713" y="7022"/>
                  <a:pt x="10800" y="7022"/>
                </a:cubicBezTo>
                <a:cubicBezTo>
                  <a:pt x="12886" y="7022"/>
                  <a:pt x="14578" y="8713"/>
                  <a:pt x="14578" y="10800"/>
                </a:cubicBezTo>
                <a:cubicBezTo>
                  <a:pt x="14578" y="10840"/>
                  <a:pt x="14577" y="10880"/>
                  <a:pt x="14576" y="10920"/>
                </a:cubicBezTo>
                <a:lnTo>
                  <a:pt x="21594" y="11145"/>
                </a:lnTo>
                <a:cubicBezTo>
                  <a:pt x="21598" y="11030"/>
                  <a:pt x="21600" y="10915"/>
                  <a:pt x="21600" y="10800"/>
                </a:cubicBez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ubicBezTo>
                  <a:pt x="-1" y="10915"/>
                  <a:pt x="1" y="11030"/>
                  <a:pt x="5" y="11145"/>
                </a:cubicBezTo>
                <a:lnTo>
                  <a:pt x="7023" y="10920"/>
                </a:lnTo>
                <a:close/>
              </a:path>
            </a:pathLst>
          </a:custGeom>
          <a:gradFill rotWithShape="1">
            <a:gsLst>
              <a:gs pos="0">
                <a:srgbClr val="759E00"/>
              </a:gs>
              <a:gs pos="50000">
                <a:srgbClr val="364900"/>
              </a:gs>
              <a:gs pos="100000">
                <a:srgbClr val="759E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28625"/>
            <a:endParaRPr lang="en-US" sz="1688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409111" y="3532547"/>
            <a:ext cx="159659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defTabSz="428625"/>
            <a:r>
              <a:rPr lang="en-US" sz="3000" b="1" spc="47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</a:t>
            </a:r>
          </a:p>
        </p:txBody>
      </p:sp>
      <p:sp>
        <p:nvSpPr>
          <p:cNvPr id="9" name="Rectangle 8"/>
          <p:cNvSpPr/>
          <p:nvPr/>
        </p:nvSpPr>
        <p:spPr>
          <a:xfrm>
            <a:off x="4470332" y="4204338"/>
            <a:ext cx="1470339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57175" defTabSz="428625"/>
            <a:r>
              <a:rPr lang="en-US" sz="2625" b="1" spc="47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</a:p>
        </p:txBody>
      </p:sp>
      <p:sp>
        <p:nvSpPr>
          <p:cNvPr id="10" name="Rectangle 9"/>
          <p:cNvSpPr/>
          <p:nvPr/>
        </p:nvSpPr>
        <p:spPr>
          <a:xfrm>
            <a:off x="4828950" y="4846505"/>
            <a:ext cx="110782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28625"/>
            <a:r>
              <a:rPr lang="en-US" sz="3000" b="1" spc="47" dirty="0">
                <a:ln w="11430"/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79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6477" y="1510613"/>
            <a:ext cx="3205678" cy="21332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Oval 3"/>
          <p:cNvSpPr/>
          <p:nvPr/>
        </p:nvSpPr>
        <p:spPr>
          <a:xfrm>
            <a:off x="3532050" y="1997694"/>
            <a:ext cx="99772" cy="101220"/>
          </a:xfrm>
          <a:prstGeom prst="ellipse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</a:ln>
          <a:effectLst/>
        </p:spPr>
        <p:txBody>
          <a:bodyPr rtlCol="0" anchor="ctr"/>
          <a:lstStyle/>
          <a:p>
            <a:pPr algn="ctr" defTabSz="428625">
              <a:defRPr/>
            </a:pPr>
            <a:endParaRPr lang="en-US" sz="1688" kern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Calibri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 flipV="1">
            <a:off x="3993630" y="2098915"/>
            <a:ext cx="1141296" cy="622433"/>
          </a:xfrm>
          <a:prstGeom prst="straightConnector1">
            <a:avLst/>
          </a:prstGeom>
          <a:noFill/>
          <a:ln w="38100" cap="flat" cmpd="sng" algn="ctr">
            <a:solidFill>
              <a:srgbClr val="F7964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cxnSp>
        <p:nvCxnSpPr>
          <p:cNvPr id="6" name="Straight Arrow Connector 5"/>
          <p:cNvCxnSpPr/>
          <p:nvPr/>
        </p:nvCxnSpPr>
        <p:spPr>
          <a:xfrm flipV="1">
            <a:off x="1308361" y="2643716"/>
            <a:ext cx="807554" cy="250755"/>
          </a:xfrm>
          <a:prstGeom prst="straightConnector1">
            <a:avLst/>
          </a:prstGeom>
          <a:noFill/>
          <a:ln w="38100" cap="flat" cmpd="sng" algn="ctr">
            <a:solidFill>
              <a:srgbClr val="4BACC6"/>
            </a:solidFill>
            <a:prstDash val="solid"/>
            <a:tailEnd type="arrow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</p:cxnSp>
      <p:sp>
        <p:nvSpPr>
          <p:cNvPr id="7" name="Rectangle 6"/>
          <p:cNvSpPr/>
          <p:nvPr/>
        </p:nvSpPr>
        <p:spPr>
          <a:xfrm>
            <a:off x="723464" y="2685671"/>
            <a:ext cx="596638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18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8" name="Rectangle 7"/>
          <p:cNvSpPr/>
          <p:nvPr/>
        </p:nvSpPr>
        <p:spPr>
          <a:xfrm>
            <a:off x="5106392" y="2643717"/>
            <a:ext cx="62228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18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</p:txBody>
      </p:sp>
      <p:sp>
        <p:nvSpPr>
          <p:cNvPr id="9" name="Rectangle 8"/>
          <p:cNvSpPr/>
          <p:nvPr/>
        </p:nvSpPr>
        <p:spPr>
          <a:xfrm>
            <a:off x="3259893" y="253408"/>
            <a:ext cx="49375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8640" y="1151452"/>
            <a:ext cx="1090598" cy="12080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45" y="2234125"/>
            <a:ext cx="1016616" cy="9277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745" y="3332323"/>
            <a:ext cx="1016616" cy="88757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100" y="4818003"/>
            <a:ext cx="1016138" cy="1071527"/>
          </a:xfrm>
          <a:prstGeom prst="rect">
            <a:avLst/>
          </a:prstGeom>
        </p:spPr>
      </p:pic>
      <p:sp>
        <p:nvSpPr>
          <p:cNvPr id="14" name="Oval 13"/>
          <p:cNvSpPr/>
          <p:nvPr/>
        </p:nvSpPr>
        <p:spPr>
          <a:xfrm>
            <a:off x="7875533" y="2982589"/>
            <a:ext cx="300560" cy="40160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15" name="Straight Connector 14"/>
          <p:cNvCxnSpPr/>
          <p:nvPr/>
        </p:nvCxnSpPr>
        <p:spPr>
          <a:xfrm flipV="1">
            <a:off x="7969968" y="1875529"/>
            <a:ext cx="1563131" cy="127823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>
            <a:endCxn id="11" idx="1"/>
          </p:cNvCxnSpPr>
          <p:nvPr/>
        </p:nvCxnSpPr>
        <p:spPr>
          <a:xfrm flipV="1">
            <a:off x="8025812" y="2698002"/>
            <a:ext cx="1420933" cy="42905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8025812" y="3161877"/>
            <a:ext cx="1507287" cy="44963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991943" y="3161877"/>
            <a:ext cx="1541156" cy="175951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783636" y="3706790"/>
            <a:ext cx="75612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solidFill>
                  <a:schemeClr val="accent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শুধু একজন ডেটা পাঠাচ্ছে এবং একজন গ্রহণ করছে ।</a:t>
            </a:r>
            <a:endParaRPr lang="en-US" sz="3000" dirty="0">
              <a:solidFill>
                <a:schemeClr val="accent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10019129" y="4345176"/>
            <a:ext cx="596638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18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57" name="Rectangle 56"/>
          <p:cNvSpPr/>
          <p:nvPr/>
        </p:nvSpPr>
        <p:spPr>
          <a:xfrm>
            <a:off x="7199308" y="2771957"/>
            <a:ext cx="622286" cy="380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1875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</p:txBody>
      </p:sp>
      <p:sp>
        <p:nvSpPr>
          <p:cNvPr id="58" name="Rectangle 57"/>
          <p:cNvSpPr/>
          <p:nvPr/>
        </p:nvSpPr>
        <p:spPr>
          <a:xfrm>
            <a:off x="723464" y="4404115"/>
            <a:ext cx="846924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428625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প্রেরক থেকে ডেটা প্রেরণ করলে শুধুমাত্র একজন প্রাপক ডেটা গ্রহন করতে পারে এরুপ মোডকে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বলে।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just" defTabSz="428625"/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যেমন: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মোবাইলে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বলা।</a:t>
            </a:r>
          </a:p>
        </p:txBody>
      </p:sp>
    </p:spTree>
    <p:extLst>
      <p:ext uri="{BB962C8B-B14F-4D97-AF65-F5344CB8AC3E}">
        <p14:creationId xmlns:p14="http://schemas.microsoft.com/office/powerpoint/2010/main" val="1071516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1.11111E-6 L -0.12109 0.086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055" y="430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2.22222E-6 L 0.16601 0.0768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94" y="3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5271" y="2081138"/>
            <a:ext cx="897611" cy="106250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8908" y="1116540"/>
            <a:ext cx="1447304" cy="81035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35" y="2248405"/>
            <a:ext cx="911690" cy="106857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9140" y="3711779"/>
            <a:ext cx="1151753" cy="106857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2436" y="4851924"/>
            <a:ext cx="911690" cy="10216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471" y="1992108"/>
            <a:ext cx="1174551" cy="139379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9874" y="4435888"/>
            <a:ext cx="83337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নেটওয়ার্কভুক্ত একটি নোড থেকে ডেটা ট্রান্সমিট করলে নেটওয়ার্কের প্রতিটি নোডই ডেটা পাবে না শুধুমাত্র নেটওয়ার্ক ভুক্ত একটি গ্রুপ</a:t>
            </a:r>
            <a:r>
              <a:rPr lang="en-US" sz="3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বা কিছু গ্রুপ ডেটা পাবে এরুপ মোডকে </a:t>
            </a:r>
            <a:r>
              <a:rPr lang="bn-BD" sz="3000" b="1" dirty="0"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  <a:r>
              <a:rPr lang="bn-BD" sz="3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 </a:t>
            </a:r>
            <a:r>
              <a:rPr lang="bn-BD" sz="3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7265407" y="2383887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1" name="Oval 10"/>
          <p:cNvSpPr/>
          <p:nvPr/>
        </p:nvSpPr>
        <p:spPr>
          <a:xfrm>
            <a:off x="7222405" y="2371800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2" name="Oval 11"/>
          <p:cNvSpPr/>
          <p:nvPr/>
        </p:nvSpPr>
        <p:spPr>
          <a:xfrm>
            <a:off x="7251858" y="2376109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7" name="Rectangle 16"/>
          <p:cNvSpPr/>
          <p:nvPr/>
        </p:nvSpPr>
        <p:spPr>
          <a:xfrm>
            <a:off x="3413052" y="343373"/>
            <a:ext cx="5092576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cxnSp>
        <p:nvCxnSpPr>
          <p:cNvPr id="4" name="Straight Connector 3"/>
          <p:cNvCxnSpPr>
            <a:stCxn id="12" idx="2"/>
          </p:cNvCxnSpPr>
          <p:nvPr/>
        </p:nvCxnSpPr>
        <p:spPr>
          <a:xfrm flipV="1">
            <a:off x="7251858" y="1772453"/>
            <a:ext cx="1751785" cy="76665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272641" y="2537756"/>
            <a:ext cx="2109094" cy="127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358038" y="2516716"/>
            <a:ext cx="1950728" cy="16582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285069" y="2499222"/>
            <a:ext cx="2023697" cy="25149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6" name="Picture 25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862" y="1992533"/>
            <a:ext cx="1273889" cy="114973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3642" y="2629243"/>
            <a:ext cx="1247852" cy="83038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4454" y="1313457"/>
            <a:ext cx="990495" cy="671214"/>
          </a:xfrm>
          <a:prstGeom prst="rect">
            <a:avLst/>
          </a:prstGeom>
        </p:spPr>
      </p:pic>
      <p:sp>
        <p:nvSpPr>
          <p:cNvPr id="30" name="Oval 29"/>
          <p:cNvSpPr/>
          <p:nvPr/>
        </p:nvSpPr>
        <p:spPr>
          <a:xfrm>
            <a:off x="1060419" y="2284733"/>
            <a:ext cx="323284" cy="3386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5814" y="1284200"/>
            <a:ext cx="1025520" cy="1025520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1046871" y="2299334"/>
            <a:ext cx="323284" cy="33866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1067010" y="2313938"/>
            <a:ext cx="323284" cy="309462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9421" y="3604212"/>
            <a:ext cx="721368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জন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কিন্তু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endParaRPr lang="en-US" sz="3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085756" y="5555381"/>
            <a:ext cx="442232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NikoshBAN" pitchFamily="2" charset="0"/>
                <a:cs typeface="NikoshBAN" pitchFamily="2" charset="0"/>
              </a:rPr>
              <a:t>যেমন: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মোবাইলের</a:t>
            </a:r>
            <a:r>
              <a:rPr lang="en-US" sz="3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latin typeface="NikoshBAN" pitchFamily="2" charset="0"/>
                <a:cs typeface="NikoshBAN" pitchFamily="2" charset="0"/>
              </a:rPr>
              <a:t>ম্যাসেস</a:t>
            </a:r>
            <a:endParaRPr lang="en-US" sz="3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58824" y="1634281"/>
            <a:ext cx="101428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0008872" y="1286434"/>
            <a:ext cx="11329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0127167" y="2329175"/>
            <a:ext cx="112590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0184125" y="3965593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70354" y="1586942"/>
            <a:ext cx="101428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237863" y="1438532"/>
            <a:ext cx="11329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877140" y="2338317"/>
            <a:ext cx="112590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2834823" y="3142273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cxnSp>
        <p:nvCxnSpPr>
          <p:cNvPr id="49" name="Straight Connector 48"/>
          <p:cNvCxnSpPr/>
          <p:nvPr/>
        </p:nvCxnSpPr>
        <p:spPr>
          <a:xfrm>
            <a:off x="1439781" y="2535624"/>
            <a:ext cx="1119278" cy="2170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>
            <a:off x="1379800" y="2488213"/>
            <a:ext cx="2033252" cy="220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1402677" y="1904372"/>
            <a:ext cx="1043286" cy="4852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2207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-1.48148E-6 L 0.17877 -0.1555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932" y="-77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3.7037E-7 L 0.19336 0.02708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61" y="1343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4.07407E-6 L 0.18125 0.2678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1338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3.7037E-7 L 0.22604 0.0055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02" y="278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44444E-6 L 0.15651 -0.137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826" y="-6875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5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44444E-6 L 0.14844 0.0571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22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5" grpId="0" animBg="1"/>
      <p:bldP spid="11" grpId="0" animBg="1"/>
      <p:bldP spid="12" grpId="0" animBg="1"/>
      <p:bldP spid="30" grpId="0" animBg="1"/>
      <p:bldP spid="33" grpId="0" animBg="1"/>
      <p:bldP spid="34" grpId="0" animBg="1"/>
      <p:bldP spid="24" grpId="0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1880" y="4655256"/>
            <a:ext cx="1303241" cy="13032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740" y="2047111"/>
            <a:ext cx="1616836" cy="19930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2006" y="1790631"/>
            <a:ext cx="1498177" cy="149817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8530" y="3409977"/>
            <a:ext cx="1576867" cy="10685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0533" y="798587"/>
            <a:ext cx="1610873" cy="112845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6266" y="4913467"/>
            <a:ext cx="7582436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নেটওয়ার্কভুক্ত একটি নোড থেকে ডেটা ট্রান্সমিট করলে নেটওয়ার্কের প্রতিটি নোডই ডেটা পাবে এরুপ মোডকে </a:t>
            </a:r>
            <a:r>
              <a:rPr lang="bn-BD" sz="2625" b="1" dirty="0"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r>
              <a:rPr lang="bn-BD" sz="262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বলে </a:t>
            </a:r>
            <a:r>
              <a:rPr lang="bn-BD" sz="2625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2625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625" dirty="0">
                <a:latin typeface="NikoshBAN" panose="02000000000000000000" pitchFamily="2" charset="0"/>
                <a:cs typeface="NikoshBAN" panose="02000000000000000000" pitchFamily="2" charset="0"/>
              </a:rPr>
              <a:t>যেমন: টেলিভিশন</a:t>
            </a:r>
          </a:p>
        </p:txBody>
      </p:sp>
      <p:sp>
        <p:nvSpPr>
          <p:cNvPr id="17" name="Oval 16"/>
          <p:cNvSpPr/>
          <p:nvPr/>
        </p:nvSpPr>
        <p:spPr>
          <a:xfrm>
            <a:off x="7243806" y="2778401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19" name="Oval 18"/>
          <p:cNvSpPr/>
          <p:nvPr/>
        </p:nvSpPr>
        <p:spPr>
          <a:xfrm>
            <a:off x="7252446" y="2769657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0" name="Oval 19"/>
          <p:cNvSpPr/>
          <p:nvPr/>
        </p:nvSpPr>
        <p:spPr>
          <a:xfrm>
            <a:off x="7252446" y="2763633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1" name="Oval 20"/>
          <p:cNvSpPr/>
          <p:nvPr/>
        </p:nvSpPr>
        <p:spPr>
          <a:xfrm>
            <a:off x="7252446" y="2771017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7361263" y="2763633"/>
            <a:ext cx="1839082" cy="2075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393782" y="2946797"/>
            <a:ext cx="2091340" cy="58043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393782" y="2944138"/>
            <a:ext cx="1439720" cy="17888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7446974" y="1570598"/>
            <a:ext cx="1150779" cy="13503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28" name="Picture 27"/>
          <p:cNvPicPr>
            <a:picLocks noChangeAspect="1"/>
          </p:cNvPicPr>
          <p:nvPr/>
        </p:nvPicPr>
        <p:blipFill>
          <a:blip r:embed="rId7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317" y="2342136"/>
            <a:ext cx="967689" cy="108495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8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470" y="1500705"/>
            <a:ext cx="1010732" cy="104805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 cstate="email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357" y="1556166"/>
            <a:ext cx="875682" cy="833801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195" y="3150583"/>
            <a:ext cx="862043" cy="81353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email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0837" y="3197069"/>
            <a:ext cx="953335" cy="932655"/>
          </a:xfrm>
          <a:prstGeom prst="rect">
            <a:avLst/>
          </a:prstGeom>
        </p:spPr>
      </p:pic>
      <p:sp>
        <p:nvSpPr>
          <p:cNvPr id="34" name="Oval 33"/>
          <p:cNvSpPr/>
          <p:nvPr/>
        </p:nvSpPr>
        <p:spPr>
          <a:xfrm>
            <a:off x="2351097" y="2685498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5" name="Oval 34"/>
          <p:cNvSpPr/>
          <p:nvPr/>
        </p:nvSpPr>
        <p:spPr>
          <a:xfrm>
            <a:off x="2358014" y="2666145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6" name="Oval 35"/>
          <p:cNvSpPr/>
          <p:nvPr/>
        </p:nvSpPr>
        <p:spPr>
          <a:xfrm>
            <a:off x="2353650" y="2685498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37" name="Oval 36"/>
          <p:cNvSpPr/>
          <p:nvPr/>
        </p:nvSpPr>
        <p:spPr>
          <a:xfrm>
            <a:off x="2325194" y="2666145"/>
            <a:ext cx="300560" cy="325996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88"/>
          </a:p>
        </p:txBody>
      </p:sp>
      <p:sp>
        <p:nvSpPr>
          <p:cNvPr id="27" name="Rectangle 26"/>
          <p:cNvSpPr/>
          <p:nvPr/>
        </p:nvSpPr>
        <p:spPr>
          <a:xfrm>
            <a:off x="1042289" y="4022622"/>
            <a:ext cx="66503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নেটওয়ার্কে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পাঠাচ্ছে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00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689148" y="1678483"/>
            <a:ext cx="1014285" cy="352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88" dirty="0"/>
              <a:t>প্রেরক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9847837" y="1303381"/>
            <a:ext cx="11329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0067327" y="2183688"/>
            <a:ext cx="112590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957109" y="3713497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9497333" y="5193266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2813324" y="2344619"/>
            <a:ext cx="1014285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প্রেরক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934047" y="1345367"/>
            <a:ext cx="1132940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053013" y="2817524"/>
            <a:ext cx="1125908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922715" y="2817524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1061058" y="1232554"/>
            <a:ext cx="1236126" cy="380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75" b="1" dirty="0">
                <a:latin typeface="NikoshBAN" panose="02000000000000000000" pitchFamily="2" charset="0"/>
                <a:cs typeface="NikoshBAN" panose="02000000000000000000" pitchFamily="2" charset="0"/>
              </a:rPr>
              <a:t>গ্রাহক</a:t>
            </a:r>
          </a:p>
        </p:txBody>
      </p:sp>
      <p:sp>
        <p:nvSpPr>
          <p:cNvPr id="2" name="Rectangle 1"/>
          <p:cNvSpPr/>
          <p:nvPr/>
        </p:nvSpPr>
        <p:spPr>
          <a:xfrm>
            <a:off x="3065470" y="328221"/>
            <a:ext cx="4937570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29275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07407E-6 L 0.12826 0.28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06" y="142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7.40741E-7 L 0.19036 0.09815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18" y="4907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3.33333E-6 L 0.16145 -0.0217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-1088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4.81481E-6 L 0.13958 -0.29306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79" y="-14653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7.40741E-7 L -0.09674 0.11412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44" y="5694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9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-7.40741E-7 L 0.12917 0.10301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58" y="5139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1.48148E-6 L -0.07748 -0.12037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80" y="-601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6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-1.48148E-6 L 0.07383 -0.1562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85" y="-78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7" grpId="0" animBg="1"/>
      <p:bldP spid="19" grpId="0" animBg="1"/>
      <p:bldP spid="20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2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498843" y="209050"/>
            <a:ext cx="2565126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0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</a:t>
            </a:r>
            <a:r>
              <a:rPr lang="en-US" sz="5063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06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7373" y="1451469"/>
            <a:ext cx="9626957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bn-IN" sz="3375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marL="257175" defTabSz="428625"/>
            <a:endParaRPr lang="en-US" sz="3375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8772" y="1080508"/>
            <a:ext cx="6884160" cy="44323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877373" y="5696825"/>
            <a:ext cx="9808067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>
              <a:buFont typeface="Wingdings" panose="05000000000000000000" pitchFamily="2" charset="2"/>
              <a:buChar char="Ø"/>
            </a:pPr>
            <a:r>
              <a:rPr lang="bn-IN" sz="375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সিমপ্লেক্স </a:t>
            </a:r>
            <a:r>
              <a:rPr lang="en-US" sz="375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bn-IN" sz="375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আলোচনা কর।</a:t>
            </a:r>
            <a:endParaRPr lang="en-US" sz="375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251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00326" y="400113"/>
            <a:ext cx="182934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12612" y="1634224"/>
            <a:ext cx="5715000" cy="4247317"/>
          </a:xfrm>
          <a:prstGeom prst="rect">
            <a:avLst/>
          </a:prstGeom>
        </p:spPr>
        <p:txBody>
          <a:bodyPr>
            <a:spAutoFit/>
          </a:bodyPr>
          <a:lstStyle/>
          <a:p>
            <a:pPr defTabSz="428625" eaLnBrk="0" hangingPunct="0">
              <a:defRPr/>
            </a:pP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১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ডেটা ট্রান্সমিশন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মোড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bn-BD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bn-IN" sz="3000" dirty="0">
              <a:solidFill>
                <a:prstClr val="black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428625" eaLnBrk="0" hangingPunct="0">
              <a:defRPr/>
            </a:pP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২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ব্রডকাষ্ট </a:t>
            </a:r>
            <a:r>
              <a:rPr lang="en-US" sz="3000" dirty="0" err="1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কী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?</a:t>
            </a:r>
            <a:endParaRPr lang="bn-IN" sz="3000" dirty="0">
              <a:solidFill>
                <a:prstClr val="black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428625" eaLnBrk="0" hangingPunct="0">
              <a:defRPr/>
            </a:pP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৩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কোনটি এক মূখী প্রবাহ </a:t>
            </a:r>
          </a:p>
          <a:p>
            <a:pPr defTabSz="428625" eaLnBrk="0" hangingPunct="0">
              <a:defRPr/>
            </a:pP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ক) সিনক্রোনাস     খ) হাফ-ডুপ্লেক্স</a:t>
            </a:r>
          </a:p>
          <a:p>
            <a:pPr defTabSz="428625" eaLnBrk="0" hangingPunct="0">
              <a:defRPr/>
            </a:pP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গ) আইসোক্রোনাস  ঘ) সিমপ্লেক্স</a:t>
            </a:r>
          </a:p>
          <a:p>
            <a:pPr defTabSz="428625" eaLnBrk="0" hangingPunct="0">
              <a:defRPr/>
            </a:pP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৪</a:t>
            </a: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মোবাইল ফোন কোন পদ্ধতি ডেটা কমিউনিকেশন করে ?</a:t>
            </a:r>
          </a:p>
          <a:p>
            <a:pPr defTabSz="428625" eaLnBrk="0" hangingPunct="0">
              <a:defRPr/>
            </a:pPr>
            <a:r>
              <a:rPr lang="en-US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</a:t>
            </a: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ক) সিমপ্লেক্স       খ) হাফ-ডুপ্লেক্স</a:t>
            </a:r>
            <a:endParaRPr lang="en-US" sz="3000" dirty="0">
              <a:solidFill>
                <a:prstClr val="black"/>
              </a:solidFill>
              <a:latin typeface="NikoshBAN" pitchFamily="2" charset="0"/>
              <a:ea typeface="Calibri" pitchFamily="34" charset="0"/>
              <a:cs typeface="NikoshBAN" pitchFamily="2" charset="0"/>
            </a:endParaRPr>
          </a:p>
          <a:p>
            <a:pPr defTabSz="428625" eaLnBrk="0" hangingPunct="0">
              <a:defRPr/>
            </a:pPr>
            <a:r>
              <a:rPr lang="bn-IN" sz="3000" dirty="0">
                <a:solidFill>
                  <a:prstClr val="black"/>
                </a:solidFill>
                <a:latin typeface="NikoshBAN" pitchFamily="2" charset="0"/>
                <a:ea typeface="Calibri" pitchFamily="34" charset="0"/>
                <a:cs typeface="NikoshBAN" pitchFamily="2" charset="0"/>
              </a:rPr>
              <a:t> গ) ফুল- ডুপ্লেক্স    ঘ) মাল্টিকাষ্ট</a:t>
            </a:r>
          </a:p>
        </p:txBody>
      </p:sp>
      <p:sp>
        <p:nvSpPr>
          <p:cNvPr id="4" name="Rectangle 3"/>
          <p:cNvSpPr/>
          <p:nvPr/>
        </p:nvSpPr>
        <p:spPr>
          <a:xfrm>
            <a:off x="8725696" y="3206769"/>
            <a:ext cx="13756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</a:t>
            </a:r>
            <a:r>
              <a:rPr lang="en-US" sz="3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</a:p>
        </p:txBody>
      </p:sp>
      <p:sp>
        <p:nvSpPr>
          <p:cNvPr id="5" name="Rectangle 4"/>
          <p:cNvSpPr/>
          <p:nvPr/>
        </p:nvSpPr>
        <p:spPr>
          <a:xfrm>
            <a:off x="8727198" y="5086719"/>
            <a:ext cx="1375698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IN" sz="30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সমাধান-গ</a:t>
            </a:r>
            <a:endParaRPr lang="en-US" sz="30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3965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25609" y="381069"/>
            <a:ext cx="26324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http://nswawards.architecture.com.au/wp-content/gallery/2013-residential-architecture-new-house-entries/2013029293_0_maccormicksimonianarchitectsmaccormickassociatesarchitects_bantrybayhouse_huwlambert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385" y="1304399"/>
            <a:ext cx="5495597" cy="38953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57924" y="5345460"/>
            <a:ext cx="976782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 defTabSz="428625">
              <a:buFont typeface="Wingdings" panose="05000000000000000000" pitchFamily="2" charset="2"/>
              <a:buChar char="Ø"/>
            </a:pPr>
            <a:r>
              <a:rPr lang="en-US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ইউনিকাষ্ট</a:t>
            </a:r>
            <a:r>
              <a:rPr lang="bn-IN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মাল্টিকাষ্ট</a:t>
            </a:r>
            <a:r>
              <a:rPr lang="bn-IN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</a:t>
            </a:r>
            <a:r>
              <a:rPr lang="en-US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ব্রডকাষ্ট</a:t>
            </a:r>
            <a:r>
              <a:rPr lang="bn-IN" sz="3375" b="1" spc="47" dirty="0">
                <a:ln w="11430"/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এর মধ্যে কোনটি অধিক কার্ষকর লিখে আনবে ।</a:t>
            </a:r>
            <a:endParaRPr lang="en-US" sz="3375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9836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802118" y="413204"/>
            <a:ext cx="201529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bn-BD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1340" y="1258022"/>
            <a:ext cx="2146497" cy="26070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990203" y="3896950"/>
            <a:ext cx="5715000" cy="211211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 আব্দুর রাজ্জাক</a:t>
            </a: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6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খোকন</a:t>
            </a:r>
            <a:b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</a:t>
            </a:r>
            <a: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প্রভাষক</a:t>
            </a:r>
            <a:endParaRPr lang="en-U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লালপুর মডেল কলেজ</a:t>
            </a:r>
            <a:b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IN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তানোর,রাজশাহী।</a:t>
            </a:r>
            <a:br>
              <a:rPr lang="bn-BD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</a:b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মোবাইল নং-০১৭১২০০৭১৮৯</a:t>
            </a:r>
          </a:p>
        </p:txBody>
      </p:sp>
      <p:sp>
        <p:nvSpPr>
          <p:cNvPr id="8" name="Rectangle 7"/>
          <p:cNvSpPr/>
          <p:nvPr/>
        </p:nvSpPr>
        <p:spPr>
          <a:xfrm>
            <a:off x="6289173" y="3865035"/>
            <a:ext cx="4922166" cy="21121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শ্রেণি- একাদশ </a:t>
            </a:r>
            <a:endParaRPr lang="en-U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62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</a:t>
            </a:r>
            <a:r>
              <a:rPr lang="bn-IN" sz="262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বিষয়ঃ তথ্য ও যোগাযোগ প্রযুক্তি</a:t>
            </a:r>
            <a:endParaRPr lang="en-US" sz="2625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ea typeface="NikoshBAN" pitchFamily="2" charset="0"/>
              <a:cs typeface="NikoshBAN" panose="02000000000000000000" pitchFamily="2" charset="0"/>
            </a:endParaRPr>
          </a:p>
          <a:p>
            <a:pPr lvl="0"/>
            <a:r>
              <a:rPr lang="en-US" sz="2625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utonnyMJ" pitchFamily="2" charset="0"/>
                <a:ea typeface="NikoshBAN" pitchFamily="2" charset="0"/>
                <a:cs typeface="SutonnyMJ" pitchFamily="2" charset="0"/>
              </a:rPr>
              <a:t>                     </a:t>
            </a:r>
            <a:r>
              <a:rPr lang="bn-IN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অধ্যায়- </a:t>
            </a: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lvl="0"/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                      </a:t>
            </a: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</a:t>
            </a:r>
            <a:r>
              <a:rPr lang="bn-IN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</a:p>
          <a:p>
            <a:pPr lvl="0"/>
            <a:r>
              <a:rPr lang="en-US" sz="2625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         সময়ঃ ৫০ </a:t>
            </a:r>
            <a:r>
              <a:rPr lang="en-US" sz="2625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মিঃ</a:t>
            </a:r>
            <a:endParaRPr lang="en-US" sz="2625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DF74E8-535A-4BC3-8274-56E9C4CED8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7860" y="1783360"/>
            <a:ext cx="1081069" cy="418297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CD5B428-E98F-4C6B-B4F2-0F43B0090C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2163" y="1377290"/>
            <a:ext cx="2143610" cy="252777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036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839600" y="326882"/>
            <a:ext cx="1750800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 descr="http://1.bp.blogspot.com/_CeyicvavnYw/TPUheA7XxEI/AAAAAAAAAF0/7H-YXbJEXmY/s1600/transmedia_broadcast.jpeg"/>
          <p:cNvPicPr>
            <a:picLocks noChangeAspect="1" noChangeArrowheads="1"/>
          </p:cNvPicPr>
          <p:nvPr/>
        </p:nvPicPr>
        <p:blipFill rotWithShape="1"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14" t="4925" r="10655"/>
          <a:stretch/>
        </p:blipFill>
        <p:spPr bwMode="auto">
          <a:xfrm>
            <a:off x="2692490" y="1620455"/>
            <a:ext cx="5976602" cy="403920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430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208" y="1517924"/>
            <a:ext cx="3332408" cy="23529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0853" y="1719903"/>
            <a:ext cx="3314299" cy="235290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225" y="4058431"/>
            <a:ext cx="3356558" cy="157149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322472" y="854281"/>
            <a:ext cx="3718776" cy="871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063" b="1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</a:t>
            </a:r>
          </a:p>
        </p:txBody>
      </p:sp>
      <p:sp>
        <p:nvSpPr>
          <p:cNvPr id="6" name="Rectangle 5"/>
          <p:cNvSpPr/>
          <p:nvPr/>
        </p:nvSpPr>
        <p:spPr>
          <a:xfrm>
            <a:off x="4212024" y="349505"/>
            <a:ext cx="31935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675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49118" y="367828"/>
            <a:ext cx="485581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</a:t>
            </a:r>
            <a:r>
              <a:rPr lang="en-US" sz="54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ঠের বিষয়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65793" y="1257307"/>
            <a:ext cx="3298414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2" descr="Image result for data transmission mode animated picture"/>
          <p:cNvPicPr>
            <a:picLocks noChangeAspect="1" noChangeArrowheads="1" noCrop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674" y="2343386"/>
            <a:ext cx="6968558" cy="1729165"/>
          </a:xfrm>
          <a:prstGeom prst="rect">
            <a:avLst/>
          </a:prstGeom>
          <a:noFill/>
        </p:spPr>
      </p:pic>
      <p:pic>
        <p:nvPicPr>
          <p:cNvPr id="6" name="Picture 4" descr="Image result for data transmission mode animated picture"/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67674" y="4090573"/>
            <a:ext cx="6968558" cy="152814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828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22633" y="905275"/>
            <a:ext cx="2008884" cy="8714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bn-IN" sz="5063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063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055693" y="2105306"/>
            <a:ext cx="410721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lang="bn-IN" sz="3750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NikoshBAN" panose="02000000000000000000" pitchFamily="2" charset="0"/>
              </a:rPr>
              <a:t>এই পাঠ শেষে শিক্ষার্থীরা...</a:t>
            </a:r>
            <a:endParaRPr lang="en-US" sz="3750" kern="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55813" y="2802937"/>
            <a:ext cx="8517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7175" defTabSz="428625"/>
            <a:endParaRPr lang="en-US" sz="3000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latin typeface="SolaimanLipi" pitchFamily="2" charset="0"/>
              <a:cs typeface="SolaimanLipi" pitchFamily="2" charset="0"/>
            </a:endParaRPr>
          </a:p>
          <a:p>
            <a:pPr lvl="0"/>
            <a:endParaRPr lang="en-US" sz="3000" dirty="0">
              <a:solidFill>
                <a:prstClr val="black"/>
              </a:solidFill>
            </a:endParaRPr>
          </a:p>
          <a:p>
            <a:pPr lvl="0"/>
            <a:endParaRPr lang="bn-IN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lvl="0"/>
            <a:endParaRPr lang="en-US" sz="300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004520" y="1942737"/>
            <a:ext cx="8358454" cy="33432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563"/>
              </a:spcBef>
              <a:spcAft>
                <a:spcPts val="563"/>
              </a:spcAft>
            </a:pPr>
            <a:endParaRPr lang="bn-IN" sz="3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pPr lvl="0">
              <a:lnSpc>
                <a:spcPct val="150000"/>
              </a:lnSpc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ডেটা ট্রান্সমিশন মোড কী তা বলতে পারবে;</a:t>
            </a:r>
          </a:p>
          <a:p>
            <a:pPr lvl="0">
              <a:lnSpc>
                <a:spcPct val="150000"/>
              </a:lnSpc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 করতে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;</a:t>
            </a:r>
          </a:p>
          <a:p>
            <a:pPr lvl="0">
              <a:lnSpc>
                <a:spcPct val="150000"/>
              </a:lnSpc>
            </a:pP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সিমপ্লেক্স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 ব্যাখ্যা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0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3000" spc="-14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000" spc="-14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marL="257175" defTabSz="428625"/>
            <a:endParaRPr lang="en-US" sz="2625" b="1" spc="47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SolaimanLipi" pitchFamily="2" charset="0"/>
              <a:cs typeface="SolaimanLip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5825681"/>
      </p:ext>
    </p:extLst>
  </p:cSld>
  <p:clrMapOvr>
    <a:masterClrMapping/>
  </p:clrMapOvr>
  <p:transition spd="slow">
    <p:comb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17364" y="521833"/>
            <a:ext cx="3344185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 descr="http://www.tbcconsoles.com/images/industries/Broadcast_Contro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09" y="1587797"/>
            <a:ext cx="5469496" cy="318752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744540" y="5171867"/>
            <a:ext cx="8729461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উৎস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গম্তব্যে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ট্রান্সফারের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ডেটা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প্রবাহের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দিককে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 হয়</a:t>
            </a:r>
            <a:r>
              <a:rPr lang="bn-IN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375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71673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12492" y="5486071"/>
            <a:ext cx="5255926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535781" indent="-535781">
              <a:buFont typeface="Wingdings" panose="05000000000000000000" pitchFamily="2" charset="2"/>
              <a:buChar char="v"/>
            </a:pPr>
            <a:r>
              <a:rPr lang="bn-IN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 কী </a:t>
            </a:r>
            <a:r>
              <a:rPr lang="en-US" sz="3750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লেখ</a:t>
            </a:r>
            <a:r>
              <a:rPr lang="en-US" sz="375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75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481098" y="296010"/>
            <a:ext cx="25611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bn-IN" sz="54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54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9608" y="1371929"/>
            <a:ext cx="4770783" cy="34048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260830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726575" y="4511316"/>
            <a:ext cx="8524204" cy="11310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5781" indent="-535781" defTabSz="428625">
              <a:buFont typeface="Wingdings" panose="05000000000000000000" pitchFamily="2" charset="2"/>
              <a:buChar char="Ø"/>
            </a:pP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দিকের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নির্ভর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75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375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ডেটা ট্রান্সমিশন মোডকে তিনভাগে ভাগ করা যায়। যথা-</a:t>
            </a:r>
          </a:p>
        </p:txBody>
      </p:sp>
      <p:sp>
        <p:nvSpPr>
          <p:cNvPr id="3" name="Rectangle 2"/>
          <p:cNvSpPr/>
          <p:nvPr/>
        </p:nvSpPr>
        <p:spPr>
          <a:xfrm>
            <a:off x="3422938" y="381996"/>
            <a:ext cx="528862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5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14"/>
          <p:cNvSpPr>
            <a:spLocks noChangeArrowheads="1"/>
          </p:cNvSpPr>
          <p:nvPr/>
        </p:nvSpPr>
        <p:spPr bwMode="auto">
          <a:xfrm>
            <a:off x="2308386" y="1797810"/>
            <a:ext cx="3161110" cy="2319053"/>
          </a:xfrm>
          <a:custGeom>
            <a:avLst/>
            <a:gdLst>
              <a:gd name="T0" fmla="*/ 120799663 w 21600"/>
              <a:gd name="T1" fmla="*/ 0 h 21600"/>
              <a:gd name="T2" fmla="*/ 35378578 w 21600"/>
              <a:gd name="T3" fmla="*/ 36919352 h 21600"/>
              <a:gd name="T4" fmla="*/ 0 w 21600"/>
              <a:gd name="T5" fmla="*/ 126060378 h 21600"/>
              <a:gd name="T6" fmla="*/ 35378578 w 21600"/>
              <a:gd name="T7" fmla="*/ 215201256 h 21600"/>
              <a:gd name="T8" fmla="*/ 120799663 w 21600"/>
              <a:gd name="T9" fmla="*/ 252120540 h 21600"/>
              <a:gd name="T10" fmla="*/ 206220603 w 21600"/>
              <a:gd name="T11" fmla="*/ 215201256 h 21600"/>
              <a:gd name="T12" fmla="*/ 241599114 w 21600"/>
              <a:gd name="T13" fmla="*/ 126060378 h 21600"/>
              <a:gd name="T14" fmla="*/ 206220603 w 21600"/>
              <a:gd name="T15" fmla="*/ 36919352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3163 w 21600"/>
              <a:gd name="T25" fmla="*/ 3163 h 21600"/>
              <a:gd name="T26" fmla="*/ 18437 w 21600"/>
              <a:gd name="T27" fmla="*/ 18437 h 2160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8217" y="10800"/>
                </a:moveTo>
                <a:cubicBezTo>
                  <a:pt x="8217" y="12227"/>
                  <a:pt x="9373" y="13383"/>
                  <a:pt x="10800" y="13383"/>
                </a:cubicBezTo>
                <a:cubicBezTo>
                  <a:pt x="12227" y="13383"/>
                  <a:pt x="13383" y="12227"/>
                  <a:pt x="13383" y="10800"/>
                </a:cubicBezTo>
                <a:cubicBezTo>
                  <a:pt x="13383" y="9373"/>
                  <a:pt x="12227" y="8217"/>
                  <a:pt x="10800" y="8217"/>
                </a:cubicBezTo>
                <a:cubicBezTo>
                  <a:pt x="9373" y="8217"/>
                  <a:pt x="8217" y="9373"/>
                  <a:pt x="8217" y="10800"/>
                </a:cubicBezTo>
                <a:close/>
              </a:path>
            </a:pathLst>
          </a:custGeom>
          <a:blipFill dpi="0"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 sz="1688"/>
          </a:p>
        </p:txBody>
      </p:sp>
      <p:sp>
        <p:nvSpPr>
          <p:cNvPr id="5" name="TextBox 4"/>
          <p:cNvSpPr txBox="1"/>
          <p:nvPr/>
        </p:nvSpPr>
        <p:spPr>
          <a:xfrm>
            <a:off x="6218296" y="2037477"/>
            <a:ext cx="2493269" cy="1650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সিমপ্লেক্স</a:t>
            </a:r>
          </a:p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হাফ-ডুপ্লেক্স</a:t>
            </a:r>
          </a:p>
          <a:p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375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IN" sz="3375" dirty="0">
                <a:latin typeface="NikoshBAN" panose="02000000000000000000" pitchFamily="2" charset="0"/>
                <a:cs typeface="NikoshBAN" panose="02000000000000000000" pitchFamily="2" charset="0"/>
              </a:rPr>
              <a:t> ফুল- ডুপ্লেক্স</a:t>
            </a:r>
            <a:endParaRPr lang="en-US" sz="3375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633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82762" y="2626092"/>
            <a:ext cx="479712" cy="1266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8903">
              <a:defRPr/>
            </a:pPr>
            <a:r>
              <a:rPr lang="bn-BD" sz="3000" b="1" dirty="0">
                <a:latin typeface="Calibri"/>
              </a:rPr>
              <a:t>ক</a:t>
            </a:r>
            <a:endParaRPr lang="en-US" sz="3000" b="1" dirty="0">
              <a:latin typeface="Calibri"/>
              <a:cs typeface="Vrinda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6649096" y="2626091"/>
            <a:ext cx="479712" cy="12048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defTabSz="1218903">
              <a:defRPr/>
            </a:pPr>
            <a:r>
              <a:rPr lang="bn-BD" sz="3000" b="1" dirty="0">
                <a:latin typeface="Calibri"/>
              </a:rPr>
              <a:t>খ</a:t>
            </a:r>
            <a:endParaRPr lang="en-US" sz="3000" b="1" dirty="0">
              <a:latin typeface="Calibri"/>
              <a:cs typeface="Vrinda" charset="0"/>
            </a:endParaRPr>
          </a:p>
        </p:txBody>
      </p:sp>
      <p:pic>
        <p:nvPicPr>
          <p:cNvPr id="4" name="Picture 7" descr="loading_bar_animated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6347" y="2389272"/>
            <a:ext cx="4043607" cy="517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374" y="2274462"/>
            <a:ext cx="1863562" cy="1870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133086" y="2262146"/>
            <a:ext cx="1756108" cy="204389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2677394" y="1836850"/>
            <a:ext cx="787395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2625" dirty="0">
                <a:solidFill>
                  <a:prstClr val="black"/>
                </a:solidFill>
                <a:latin typeface="Calibri"/>
              </a:rPr>
              <a:t>প্রেরক</a:t>
            </a:r>
          </a:p>
        </p:txBody>
      </p:sp>
      <p:sp>
        <p:nvSpPr>
          <p:cNvPr id="8" name="Rectangle 7"/>
          <p:cNvSpPr/>
          <p:nvPr/>
        </p:nvSpPr>
        <p:spPr>
          <a:xfrm>
            <a:off x="7591824" y="1771627"/>
            <a:ext cx="737702" cy="49629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28625"/>
            <a:r>
              <a:rPr lang="en-US" sz="2625" dirty="0">
                <a:solidFill>
                  <a:prstClr val="black"/>
                </a:solidFill>
                <a:latin typeface="Calibri"/>
              </a:rPr>
              <a:t>গ্রাহক</a:t>
            </a:r>
          </a:p>
        </p:txBody>
      </p:sp>
      <p:sp>
        <p:nvSpPr>
          <p:cNvPr id="9" name="Rectangle 8"/>
          <p:cNvSpPr/>
          <p:nvPr/>
        </p:nvSpPr>
        <p:spPr>
          <a:xfrm>
            <a:off x="3167398" y="417849"/>
            <a:ext cx="5288627" cy="66941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ডেটা ট্রান্সমিশন</a:t>
            </a:r>
            <a:r>
              <a:rPr lang="bn-IN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মোডের </a:t>
            </a:r>
            <a:r>
              <a:rPr lang="en-US" sz="375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প্রকারভেদ</a:t>
            </a:r>
            <a:r>
              <a:rPr lang="en-US" sz="375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75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33086" y="5044649"/>
            <a:ext cx="81970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57250">
              <a:defRPr/>
            </a:pPr>
            <a:endParaRPr lang="bn-IN" sz="3000" kern="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857250">
              <a:defRPr/>
            </a:pPr>
            <a:r>
              <a:rPr lang="bn-BD" sz="3000" kern="0" dirty="0">
                <a:latin typeface="NikoshBAN" panose="02000000000000000000" pitchFamily="2" charset="0"/>
                <a:cs typeface="NikoshBAN" panose="02000000000000000000" pitchFamily="2" charset="0"/>
              </a:rPr>
              <a:t>কেবলমাত্র একদিকে ডেটা </a:t>
            </a:r>
            <a:r>
              <a:rPr lang="bn-IN" sz="3000" kern="0" dirty="0">
                <a:latin typeface="NikoshBAN" panose="02000000000000000000" pitchFamily="2" charset="0"/>
                <a:cs typeface="NikoshBAN" panose="02000000000000000000" pitchFamily="2" charset="0"/>
              </a:rPr>
              <a:t>প্রে</a:t>
            </a:r>
            <a:r>
              <a:rPr lang="bn-BD" sz="3000" kern="0" dirty="0">
                <a:latin typeface="NikoshBAN" panose="02000000000000000000" pitchFamily="2" charset="0"/>
                <a:cs typeface="NikoshBAN" panose="02000000000000000000" pitchFamily="2" charset="0"/>
              </a:rPr>
              <a:t>রনের মোডকে সিমপ্লেক্স বলে।</a:t>
            </a:r>
            <a:r>
              <a:rPr lang="en-US" sz="3000" kern="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000" kern="0" dirty="0"/>
          </a:p>
        </p:txBody>
      </p:sp>
      <p:sp>
        <p:nvSpPr>
          <p:cNvPr id="11" name="TextBox 10"/>
          <p:cNvSpPr txBox="1"/>
          <p:nvPr/>
        </p:nvSpPr>
        <p:spPr>
          <a:xfrm>
            <a:off x="3861925" y="4908384"/>
            <a:ext cx="44545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000" dirty="0">
                <a:latin typeface="NikoshBAN" panose="02000000000000000000" pitchFamily="2" charset="0"/>
                <a:cs typeface="NikoshBAN" panose="02000000000000000000" pitchFamily="2" charset="0"/>
              </a:rPr>
              <a:t>একদিকে ডেটা প্রবাহিত হচ্ছে</a:t>
            </a:r>
            <a:endParaRPr lang="en-US" sz="3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47220" y="1406155"/>
            <a:ext cx="1332416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375" b="1" kern="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সিমপ্লেক্স</a:t>
            </a:r>
            <a:endParaRPr lang="en-US" sz="33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614664" y="4428596"/>
            <a:ext cx="3980577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428625"/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ছবিতে আমরা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000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পাচ্ছি</a:t>
            </a:r>
            <a:r>
              <a:rPr lang="en-US" sz="3000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00924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</TotalTime>
  <Words>517</Words>
  <Application>Microsoft Office PowerPoint</Application>
  <PresentationFormat>Custom</PresentationFormat>
  <Paragraphs>111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Calibri Light</vt:lpstr>
      <vt:lpstr>Nikosh</vt:lpstr>
      <vt:lpstr>NikoshBAN</vt:lpstr>
      <vt:lpstr>SolaimanLipi</vt:lpstr>
      <vt:lpstr>SutonnyMJ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Abdur Razzak</dc:creator>
  <cp:lastModifiedBy>Abdur Razzak</cp:lastModifiedBy>
  <cp:revision>10</cp:revision>
  <dcterms:created xsi:type="dcterms:W3CDTF">2021-03-06T11:20:28Z</dcterms:created>
  <dcterms:modified xsi:type="dcterms:W3CDTF">2021-03-06T11:49:50Z</dcterms:modified>
</cp:coreProperties>
</file>