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5" r:id="rId2"/>
    <p:sldId id="259" r:id="rId3"/>
    <p:sldId id="256" r:id="rId4"/>
    <p:sldId id="294" r:id="rId5"/>
    <p:sldId id="268" r:id="rId6"/>
    <p:sldId id="271" r:id="rId7"/>
    <p:sldId id="288" r:id="rId8"/>
    <p:sldId id="264" r:id="rId9"/>
    <p:sldId id="274" r:id="rId10"/>
    <p:sldId id="289" r:id="rId11"/>
    <p:sldId id="293" r:id="rId12"/>
    <p:sldId id="273" r:id="rId13"/>
    <p:sldId id="269" r:id="rId14"/>
    <p:sldId id="272" r:id="rId15"/>
    <p:sldId id="261" r:id="rId16"/>
    <p:sldId id="295" r:id="rId17"/>
    <p:sldId id="279" r:id="rId18"/>
    <p:sldId id="281" r:id="rId19"/>
    <p:sldId id="280" r:id="rId20"/>
    <p:sldId id="284" r:id="rId21"/>
    <p:sldId id="286" r:id="rId22"/>
    <p:sldId id="257" r:id="rId23"/>
    <p:sldId id="270" r:id="rId24"/>
    <p:sldId id="287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BA781"/>
    <a:srgbClr val="9900FF"/>
    <a:srgbClr val="E4724E"/>
    <a:srgbClr val="006600"/>
    <a:srgbClr val="CC00CC"/>
    <a:srgbClr val="FF0000"/>
    <a:srgbClr val="FF00FF"/>
    <a:srgbClr val="8E7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4341" y="513567"/>
            <a:ext cx="11227496" cy="5862181"/>
            <a:chOff x="20877" y="0"/>
            <a:chExt cx="12171123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" y="0"/>
              <a:ext cx="8361123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0"/>
              <a:ext cx="3810000" cy="685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79113" y="513567"/>
            <a:ext cx="75406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742" y="1465546"/>
            <a:ext cx="7928976" cy="423379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BA78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BA78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BA78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EBA78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9512" y="3845490"/>
            <a:ext cx="165343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৩৫ </a:t>
            </a:r>
            <a:r>
              <a:rPr lang="en-US" sz="2400" dirty="0" err="1" smtClean="0"/>
              <a:t>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40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30050" y="563671"/>
            <a:ext cx="7302673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566" y="1440493"/>
            <a:ext cx="112107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স্বীকৃত।কারণ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আশা-আকাঙ্খা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প্রবাহিত।বাংলাদেশের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রয়েছে।এসব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সমাজচিন্তার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পুরানো।মৌর্য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কুটনীতিবিদ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কৌটিল্যের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অর্থশাস্ত্র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বাৎসায়নের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সভাসদ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পন্ডিত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আল-বেরুনির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ভারততত্ত্ব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আকবরী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সিয়ার-উল-মোতাখখিরিন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যায়।ইংরেজ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জোনসের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১৭৮৪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খীষ্টাব্দে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সোসাইটি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হয়।ঊনিশ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স্কটিশ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হান্টারের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Imperial Gazetteer-1881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”-প্রকাশিত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শাসনামলের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পার্থক্য,বিশেষ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0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C7D48D-F8DF-4000-9466-D71FF2FC38BA}"/>
              </a:ext>
            </a:extLst>
          </p:cNvPr>
          <p:cNvSpPr txBox="1"/>
          <p:nvPr/>
        </p:nvSpPr>
        <p:spPr>
          <a:xfrm>
            <a:off x="520699" y="519459"/>
            <a:ext cx="11150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James Sumner Maine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Village-community in the East and West, Sir William Hunter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Annals of Rural Bengal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 Sydney Steward O’Malley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Bengal,Bihar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Orissa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’,-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তৎলালীন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সম্যক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যায়।ব্রিটিশদের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বুদ্ধিজীবীরাও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তুলেছিলেন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চট্টোপধ্যায়ের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রহস্য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রামকমল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নীতিকথা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হিতোপদেশ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ঈশ্বরচন্দ্র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বিদ্যাসাগরের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বোধোদয়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ব্রজবিলাস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উপাসক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ভূদেব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মুখোপধ্যায়ের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যায়।পরবর্তী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Background of Hindu Sociology”, ‘Sociology of Race’, ‘Culture and Human Progress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করেন,যা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১৮৫৭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১৯২১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১৯২৬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ঘটে,যারা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ছিল।মুক্ত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প্রগতিশীলতার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কর্ণধার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মোতাহার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হোসেন,কাজী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ওদুদ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হুসেন।শিখা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চল্লিশের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রাধাকমল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মুখার্জি,ডি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মুজুমদার,নির্মল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রাখেন।এ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মার্ক্সবাদী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মোজাফফর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আহমদ,সুশোভন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সরকার,গোপাল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হালদার,নরহরি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প্রমূখ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চিন্তাবিদ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আলোচনা-সমালোচনা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ভেবেছেন।তাদের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400">
        <p15:prstTrans prst="pageCurlDouble"/>
      </p:transition>
    </mc:Choice>
    <mc:Fallback xmlns="">
      <p:transition spd="slow" advTm="58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E1B737-820E-4693-9CE8-C85F9AAC2E7F}"/>
              </a:ext>
            </a:extLst>
          </p:cNvPr>
          <p:cNvSpPr txBox="1"/>
          <p:nvPr/>
        </p:nvSpPr>
        <p:spPr>
          <a:xfrm>
            <a:off x="626300" y="686594"/>
            <a:ext cx="10947749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কনিষ্ঠতম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বিজ্ঞান।যদিও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প্রজ্ঞাবান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ঊনবিংশ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হয়নি।ফরাসী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যেমন-রাষ্ট্রবিজ্ঞান,অর্থনীতি,সমাজ-দর্শন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Henry Saint Simon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Henry Saint Simon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১৮৩৯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582">
        <p15:prstTrans prst="pageCurlDouble"/>
      </p:transition>
    </mc:Choice>
    <mc:Fallback xmlns="">
      <p:transition spd="slow" advTm="48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567" y="513567"/>
            <a:ext cx="111356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ফলশ্রুতিতে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কলকাতাবিশ্ববিদ্যালয়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ঢাকাবিশ্ববিদ্যালয়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পাঠ্যসূচীতে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অবতারণা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করে।পরবর্তীতে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১৯৫৭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চলা।তার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ঘটে।নিম্নে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32">
        <p15:prstTrans prst="pageCurlDouble"/>
      </p:transition>
    </mc:Choice>
    <mc:Fallback xmlns="">
      <p:transition spd="slow" advTm="32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8618" y="511221"/>
            <a:ext cx="5448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ঢাকাবিশ্ববিদ্যালয়ঃ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ঘটনা।১৯৫০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Claude Levi Strass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du-1310118-4599407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41" y="511220"/>
            <a:ext cx="5657589" cy="30211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8618" y="3681320"/>
            <a:ext cx="9670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সমাজবিজ্ঞান,নৃবিজ্ঞান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সমাজমনোবিজ্ঞান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করা।তারা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পঠন-পাঠনের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করেন।অধ্যাপক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Claude Levi Strass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স্বর্গরাজ্য’বলে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6" name="Content Placeholder 3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712" y="3832964"/>
            <a:ext cx="1436318" cy="1863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8712" y="5696416"/>
            <a:ext cx="143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লেভী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75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339">
        <p15:prstTrans prst="pageCurlDouble"/>
      </p:transition>
    </mc:Choice>
    <mc:Fallback xmlns="">
      <p:transition spd="slow" advTm="41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9058" y="3905661"/>
            <a:ext cx="11131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5216" y="507945"/>
            <a:ext cx="112191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Claude Levi Strass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১৯৫৭-৫৮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বিভাগ”নামে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Pierre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Bessaignet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Pierre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Bessaignet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ড.মার্গারেট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ড.হাফিজ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যায়েদী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১৯৫৮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ড.মার্গারেট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ড.হাফিজ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যায়েদী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হয়।ঐ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লেকচারার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রীডার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Pierre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Bessaigne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করেন।মুলত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অধ্যক্ষ।এ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বিশেষজ্ঞগণ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9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41" y="526559"/>
            <a:ext cx="11143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ডিগ্রিধারী।বাকীরা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১৯৫৭-৫৮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পান।তার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১৯৬৩-৬৪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মি.মেয়ার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মি.ডাব্লিউ.এইচ.পি.ফ্লিক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১৯৬৩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কে.এ.এস.সাদউদ্দীন।এর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১৯৬৪-৬৫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আহমদ,রাবেয়া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রঙ্গলাল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তিনজনকে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১৯৬৬-৬৭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বিশেষজ্ঞগণ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15" y="3856713"/>
            <a:ext cx="9615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১৯৮০-৮১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অনস্বীকার্য।অধ্যাপক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Society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India,Pakistan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Bangladesh’, ‘The Dynamics of Bangladesh’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সমীক্ষণ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করেছেন।সমাজবিজ্ঞান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সমাদৃত।এভাবে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চড়াই-উৎরাই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সগৌরবে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2" descr="D:\softower\F HOSSAIN\sociology_picture\download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556" y="3856713"/>
            <a:ext cx="1540700" cy="2000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33556" y="5856715"/>
            <a:ext cx="152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করিম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2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442">
        <p15:prstTrans prst="pageCurlDouble"/>
      </p:transition>
    </mc:Choice>
    <mc:Fallback xmlns="">
      <p:transition spd="slow" advTm="28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88" y="488515"/>
            <a:ext cx="60250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উত্তরবঙ্গের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বিদ্যাপীঠ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বিশ্ববিদ্যালয়।এর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পঠন-পাঠন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অগ্রযাত্রা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হয়।রাজশাহী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salo_1562071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35" y="488516"/>
            <a:ext cx="5135670" cy="35394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566" y="4027946"/>
            <a:ext cx="11148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এ.কে.নাজমুল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।এছাড়াও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খান,আব্দুল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ভূঁইয়া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নাথও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রাখেন।তাদের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গবেষণাধর্মী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ত্বরান্বিত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করেছে।তাছাড়া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অধিভূক্ত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স্টাডিজ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IBS)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উন্মোচনে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53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527">
        <p15:prstTrans prst="pageCurlDouble"/>
      </p:transition>
    </mc:Choice>
    <mc:Fallback xmlns="">
      <p:transition spd="slow" advTm="32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63" y="488515"/>
            <a:ext cx="112107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বিশ্ববিদ্যালয়ঃ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হয়.১৯৭০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সমাজতত্ত্ব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বিভাগ”নামে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হয়;যেখানে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সমাজতত্ত্বের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হয়।ঐ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ড.মোহাম্মদ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বদরুদ্দৌজা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iR12w0EwsGcUBQ1O5KUzIYamFcBQXPXg3axlb7m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70" y="3104616"/>
            <a:ext cx="6250488" cy="3297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464" y="3305032"/>
            <a:ext cx="4960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ছিলেন।আরো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চৌধুরী।বস্তুত্তাঁদের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6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6219">
        <p15:prstTrans prst="pageCurlDouble"/>
      </p:transition>
    </mc:Choice>
    <mc:Fallback xmlns="">
      <p:transition spd="slow" advTm="106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A5723A-EB64-4518-82A1-C52913589763}"/>
              </a:ext>
            </a:extLst>
          </p:cNvPr>
          <p:cNvSpPr txBox="1"/>
          <p:nvPr/>
        </p:nvSpPr>
        <p:spPr>
          <a:xfrm>
            <a:off x="2526082" y="2243988"/>
            <a:ext cx="8414644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as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কলেজ,রাজশাহী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5128" y="2104374"/>
            <a:ext cx="3006247" cy="3356974"/>
            <a:chOff x="1265128" y="2104374"/>
            <a:chExt cx="3006247" cy="33569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28" y="2104374"/>
              <a:ext cx="3006247" cy="33569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858" y="2655518"/>
              <a:ext cx="2217106" cy="22421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36306" y="587553"/>
            <a:ext cx="5858006" cy="1380863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BD314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97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513">
        <p15:prstTrans prst="curtains"/>
      </p:transition>
    </mc:Choice>
    <mc:Fallback xmlns="">
      <p:transition spd="slow" advTm="7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93" y="601249"/>
            <a:ext cx="111356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১৯৯২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বজলুল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ডিসিপ্লিনের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ডিসিপ্লিনের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মজিবুর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প্রতিষ্ঠাকালীন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অধিভূক্ত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বিশ্ববিদ্যালয়,রাজশাহী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এনসিটিবি’র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7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518">
        <p15:prstTrans prst="pageCurlDouble"/>
      </p:transition>
    </mc:Choice>
    <mc:Fallback xmlns="">
      <p:transition spd="slow" advTm="395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3E6BFA37-7165-40F4-8142-1E2C212D2165}"/>
              </a:ext>
            </a:extLst>
          </p:cNvPr>
          <p:cNvSpPr/>
          <p:nvPr/>
        </p:nvSpPr>
        <p:spPr>
          <a:xfrm>
            <a:off x="2254249" y="1642440"/>
            <a:ext cx="7835900" cy="3048000"/>
          </a:xfrm>
          <a:prstGeom prst="fram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550AA6-0F94-4D93-87DC-A84DB9F984D1}"/>
              </a:ext>
            </a:extLst>
          </p:cNvPr>
          <p:cNvSpPr txBox="1"/>
          <p:nvPr/>
        </p:nvSpPr>
        <p:spPr>
          <a:xfrm>
            <a:off x="3079748" y="2381610"/>
            <a:ext cx="622708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s-IN" sz="9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0" y="-664"/>
            <a:ext cx="12188932" cy="685732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641" y="1273614"/>
            <a:ext cx="1065964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জার্নালে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গবেষণাধর্মী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এম.ফিল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পি.এইচ.ডি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হচ্ছে।মুলত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-2" y="674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316" y="513567"/>
            <a:ext cx="5661765" cy="1882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944" y="3212563"/>
            <a:ext cx="925671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9944" y="4480907"/>
            <a:ext cx="9256714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6527" y="3026783"/>
            <a:ext cx="1890113" cy="1036249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পদ্ম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দল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0775" y="4285947"/>
            <a:ext cx="1852967" cy="1036249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জবা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দল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8614" y="1929008"/>
            <a:ext cx="175364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১৫ </a:t>
            </a:r>
            <a:r>
              <a:rPr lang="en-US" sz="2400" dirty="0" err="1" smtClean="0"/>
              <a:t>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540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297">
        <p15:prstTrans prst="wind"/>
      </p:transition>
    </mc:Choice>
    <mc:Fallback xmlns="">
      <p:transition spd="slow" advTm="6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445" y="504843"/>
            <a:ext cx="5035462" cy="17247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just"/>
            <a:r>
              <a:rPr lang="en-US" sz="28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245" y="1740720"/>
            <a:ext cx="145302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০৫মিনিট</a:t>
            </a:r>
            <a:endParaRPr lang="en-US" sz="24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07867" y="2292331"/>
            <a:ext cx="11173217" cy="4023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আকবরী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বিশ্ববিদ্যালেয়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লেভী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স্ট্রস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8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751">
        <p15:prstTrans prst="pageCurlDouble"/>
      </p:transition>
    </mc:Choice>
    <mc:Fallback xmlns="">
      <p:transition spd="slow" advTm="32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82" y="2154477"/>
            <a:ext cx="939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Anxjcj</a:t>
            </a:r>
            <a:r>
              <a:rPr lang="en-US" dirty="0" smtClean="0"/>
              <a:t> m k </a:t>
            </a:r>
            <a:r>
              <a:rPr lang="en-US" dirty="0" err="1" smtClean="0"/>
              <a:t>kkkkkkkkkkkkkkkk</a:t>
            </a:r>
            <a:endParaRPr lang="en-US" dirty="0"/>
          </a:p>
        </p:txBody>
      </p:sp>
      <p:sp useBgFill="1">
        <p:nvSpPr>
          <p:cNvPr id="3" name="Rectangle 2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813" y="2154477"/>
            <a:ext cx="1098532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0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২০১৮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তাহসিন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বিষয়টির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১৯২৫-২৬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শিক্ষাবর্ষে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।পরবর্তীতে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১৯৫৭-৫৮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শিক্ষাবর্ষে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সমাজবিজ্ঞানীর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তাহসিন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বিকাশধারা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কর?তোমার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42A0C0-70D8-4BD5-97A5-86571403622A}"/>
              </a:ext>
            </a:extLst>
          </p:cNvPr>
          <p:cNvSpPr txBox="1"/>
          <p:nvPr/>
        </p:nvSpPr>
        <p:spPr>
          <a:xfrm>
            <a:off x="3795386" y="488404"/>
            <a:ext cx="4822521" cy="1465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4400" b="1" i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nes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7" y="447584"/>
            <a:ext cx="11186557" cy="595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8206" y="3966735"/>
            <a:ext cx="4083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794">
        <p15:prstTrans prst="pageCurlDouble"/>
      </p:transition>
    </mc:Choice>
    <mc:Fallback xmlns="">
      <p:transition spd="slow" advTm="40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EBEED7-78AA-45FF-A020-BDD7389C214E}"/>
              </a:ext>
            </a:extLst>
          </p:cNvPr>
          <p:cNvSpPr txBox="1"/>
          <p:nvPr/>
        </p:nvSpPr>
        <p:spPr>
          <a:xfrm>
            <a:off x="2582082" y="544949"/>
            <a:ext cx="736186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as-IN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685852-CF91-46C8-B5E5-57923900CDE9}"/>
              </a:ext>
            </a:extLst>
          </p:cNvPr>
          <p:cNvSpPr txBox="1"/>
          <p:nvPr/>
        </p:nvSpPr>
        <p:spPr>
          <a:xfrm>
            <a:off x="-3048" y="2490503"/>
            <a:ext cx="12192000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শ্রেণিঃএকাদশ-দ্বাদশ</a:t>
            </a:r>
            <a:endParaRPr lang="en-US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as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-২য়</a:t>
            </a:r>
            <a:r>
              <a:rPr lang="as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</a:p>
          <a:p>
            <a:r>
              <a:rPr lang="en-US" sz="4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as-IN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</a:t>
            </a:r>
            <a:r>
              <a:rPr lang="en-US" sz="40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্যায়ঃ</a:t>
            </a:r>
            <a:r>
              <a:rPr lang="en-U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600" b="1" i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of Sociology in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Banglades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4724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4724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4724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ও ২</a:t>
            </a:r>
          </a:p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571" y="-1"/>
            <a:ext cx="7064678" cy="21795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22">
        <p14:window dir="vert"/>
      </p:transition>
    </mc:Choice>
    <mc:Fallback xmlns="">
      <p:transition spd="slow" advTm="14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4" y="1265129"/>
            <a:ext cx="10847539" cy="5110619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4584526" y="5603497"/>
            <a:ext cx="2743199" cy="52322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১৮৩৯ সাল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12046" y="501041"/>
            <a:ext cx="8276050" cy="6889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as-IN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 ছবিগুলো দেখে আজকের পাঠ সম্পর্কে বল</a:t>
            </a:r>
            <a:endParaRPr lang="as-IN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ages_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22" y="1356986"/>
            <a:ext cx="2604672" cy="3263466"/>
          </a:xfrm>
          <a:prstGeom prst="rect">
            <a:avLst/>
          </a:prstGeom>
        </p:spPr>
      </p:pic>
      <p:pic>
        <p:nvPicPr>
          <p:cNvPr id="6" name="Picture 5" descr="D:\softower\F HOSSAIN\sociology_picture\download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992" y="1371600"/>
            <a:ext cx="2806755" cy="3248852"/>
          </a:xfrm>
          <a:prstGeom prst="rect">
            <a:avLst/>
          </a:prstGeom>
          <a:noFill/>
        </p:spPr>
      </p:pic>
      <p:pic>
        <p:nvPicPr>
          <p:cNvPr id="9" name="Content Placeholder 3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552" y="1356986"/>
            <a:ext cx="2803927" cy="3280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9719" y="4637123"/>
            <a:ext cx="282376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লেভী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5347" y="4637123"/>
            <a:ext cx="28194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322" y="4674701"/>
            <a:ext cx="259805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অগাষ্ট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84" y="1356987"/>
            <a:ext cx="2660921" cy="3263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3479" y="4674701"/>
            <a:ext cx="282376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Bessaignet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33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500">
        <p15:prstTrans prst="pageCurlDouble"/>
      </p:transition>
    </mc:Choice>
    <mc:Fallback xmlns="">
      <p:transition spd="slow" advTm="2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 descr="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7" y="526092"/>
            <a:ext cx="11198270" cy="5824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42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204">
        <p15:prstTrans prst="pageCurlDouble"/>
      </p:transition>
    </mc:Choice>
    <mc:Fallback xmlns="">
      <p:transition spd="slow" advTm="3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u-1310118-459940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46"/>
            <a:ext cx="12192000" cy="6364266"/>
          </a:xfrm>
          <a:prstGeom prst="rect">
            <a:avLst/>
          </a:prstGeom>
        </p:spPr>
      </p:pic>
      <p:pic>
        <p:nvPicPr>
          <p:cNvPr id="6" name="Content Placeholder 3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088" y="901874"/>
            <a:ext cx="4188912" cy="49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8224F2-CD3C-4BB7-B883-EC615057E840}"/>
              </a:ext>
            </a:extLst>
          </p:cNvPr>
          <p:cNvSpPr txBox="1"/>
          <p:nvPr/>
        </p:nvSpPr>
        <p:spPr>
          <a:xfrm>
            <a:off x="2505205" y="626300"/>
            <a:ext cx="7102257" cy="25803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54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935" y="4094967"/>
            <a:ext cx="11210795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পটভুমি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</a:t>
            </a:r>
            <a:endParaRPr lang="en-US" sz="1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50">
        <p14:doors dir="vert"/>
      </p:transition>
    </mc:Choice>
    <mc:Fallback xmlns="">
      <p:transition spd="slow" advTm="55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501040" y="3468582"/>
            <a:ext cx="1073427" cy="527222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477896" y="4336271"/>
            <a:ext cx="1096572" cy="482022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07079" y="551147"/>
            <a:ext cx="5411244" cy="179122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DeflateBottom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000" b="1" i="1" u="sng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i="1" u="sng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74468" y="2508308"/>
            <a:ext cx="10125205" cy="384238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buFont typeface="Calibri" panose="020F0502020204030204" pitchFamily="34" charset="0"/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 fontAlgn="auto"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fontAlgn="auto"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fontAlgn="auto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ক্রমবিকাশে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সমাজবিজ্ঞানীদের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2400" dirty="0" smtClean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  <a:p>
            <a:pPr algn="just" fontAlgn="auto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477894" y="5132280"/>
            <a:ext cx="1096573" cy="416751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24">
        <p15:prstTrans prst="pageCurlDouble"/>
      </p:transition>
    </mc:Choice>
    <mc:Fallback xmlns="">
      <p:transition spd="slow" advTm="45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3F2"/>
      </a:lt2>
      <a:accent1>
        <a:srgbClr val="DF3185"/>
      </a:accent1>
      <a:accent2>
        <a:srgbClr val="CD1FBB"/>
      </a:accent2>
      <a:accent3>
        <a:srgbClr val="A831DF"/>
      </a:accent3>
      <a:accent4>
        <a:srgbClr val="562AD0"/>
      </a:accent4>
      <a:accent5>
        <a:srgbClr val="314ADF"/>
      </a:accent5>
      <a:accent6>
        <a:srgbClr val="1F81CD"/>
      </a:accent6>
      <a:hlink>
        <a:srgbClr val="423FBF"/>
      </a:hlink>
      <a:folHlink>
        <a:srgbClr val="7F7F7F"/>
      </a:folHlink>
    </a:clrScheme>
    <a:fontScheme name="Custom 2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730</Words>
  <Application>Microsoft Office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Calibri</vt:lpstr>
      <vt:lpstr>NikoshBAN</vt:lpstr>
      <vt:lpstr>Times New Roman</vt:lpstr>
      <vt:lpstr>Wingdings</vt:lpstr>
      <vt:lpstr>LuminousVTI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Naimuddin Hasan Tibrijee</dc:creator>
  <cp:lastModifiedBy>Windows User</cp:lastModifiedBy>
  <cp:revision>259</cp:revision>
  <dcterms:created xsi:type="dcterms:W3CDTF">2020-10-25T15:14:24Z</dcterms:created>
  <dcterms:modified xsi:type="dcterms:W3CDTF">2021-03-07T12:34:38Z</dcterms:modified>
</cp:coreProperties>
</file>