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6" r:id="rId2"/>
    <p:sldId id="259" r:id="rId3"/>
    <p:sldId id="256" r:id="rId4"/>
    <p:sldId id="287" r:id="rId5"/>
    <p:sldId id="285" r:id="rId6"/>
    <p:sldId id="264" r:id="rId7"/>
    <p:sldId id="268" r:id="rId8"/>
    <p:sldId id="271" r:id="rId9"/>
    <p:sldId id="274" r:id="rId10"/>
    <p:sldId id="272" r:id="rId11"/>
    <p:sldId id="269" r:id="rId12"/>
    <p:sldId id="281" r:id="rId13"/>
    <p:sldId id="280" r:id="rId14"/>
    <p:sldId id="284" r:id="rId15"/>
    <p:sldId id="297" r:id="rId16"/>
    <p:sldId id="261" r:id="rId17"/>
    <p:sldId id="270" r:id="rId18"/>
    <p:sldId id="277" r:id="rId19"/>
    <p:sldId id="266" r:id="rId20"/>
    <p:sldId id="279" r:id="rId21"/>
    <p:sldId id="298" r:id="rId22"/>
    <p:sldId id="289" r:id="rId23"/>
    <p:sldId id="290" r:id="rId24"/>
    <p:sldId id="292" r:id="rId25"/>
    <p:sldId id="296" r:id="rId26"/>
    <p:sldId id="294" r:id="rId27"/>
    <p:sldId id="293" r:id="rId28"/>
    <p:sldId id="291" r:id="rId29"/>
    <p:sldId id="283" r:id="rId30"/>
    <p:sldId id="25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FF0000"/>
    <a:srgbClr val="9900CC"/>
    <a:srgbClr val="6600CC"/>
    <a:srgbClr val="8E70E2"/>
    <a:srgbClr val="EBA781"/>
    <a:srgbClr val="E4724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2396" y="488513"/>
            <a:ext cx="11222800" cy="5916716"/>
            <a:chOff x="492396" y="488513"/>
            <a:chExt cx="11222800" cy="59167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238" y="488513"/>
              <a:ext cx="6065958" cy="59167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96" y="488513"/>
              <a:ext cx="5156842" cy="59167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E3AF58-16C9-4BFE-8135-834346CC0D22}"/>
              </a:ext>
            </a:extLst>
          </p:cNvPr>
          <p:cNvSpPr txBox="1"/>
          <p:nvPr/>
        </p:nvSpPr>
        <p:spPr>
          <a:xfrm>
            <a:off x="3900726" y="488513"/>
            <a:ext cx="51356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as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CC2881-B715-4137-AEF9-8F1E26ACF0F4}"/>
              </a:ext>
            </a:extLst>
          </p:cNvPr>
          <p:cNvSpPr txBox="1"/>
          <p:nvPr/>
        </p:nvSpPr>
        <p:spPr>
          <a:xfrm>
            <a:off x="4406898" y="4835569"/>
            <a:ext cx="4123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95582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8618" y="488515"/>
            <a:ext cx="11135639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MacIver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মতে, পরিবারের উৎপত্তির মূলে রয়েছে---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যৌণানুভূতি</a:t>
            </a:r>
            <a:b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 লাভের বাসনা</a:t>
            </a:r>
            <a:br>
              <a:rPr lang="bn-IN" sz="36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 বংশ ও সম্পত্তির উত্তরাধিকার রেখে যাওয়ার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b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নিরাপত্তা ও সহযোগিতা</a:t>
            </a:r>
            <a:br>
              <a:rPr lang="bn-IN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বার্ধক্যে অসহায় মূহুর্তের চিন্তাভাবনা</a:t>
            </a:r>
            <a:b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en-US" sz="36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সুখ-দুঃখ ভাগাভাগি করে নেওয়ার মনোবৃত্তি</a:t>
            </a:r>
            <a:endParaRPr lang="en-US" sz="36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32">
        <p15:prstTrans prst="pageCurlDouble"/>
      </p:transition>
    </mc:Choice>
    <mc:Fallback xmlns="">
      <p:transition spd="slow" advTm="3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E1B737-820E-4693-9CE8-C85F9AAC2E7F}"/>
              </a:ext>
            </a:extLst>
          </p:cNvPr>
          <p:cNvSpPr txBox="1"/>
          <p:nvPr/>
        </p:nvSpPr>
        <p:spPr>
          <a:xfrm>
            <a:off x="601250" y="1564893"/>
            <a:ext cx="5434159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১।অণু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family)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family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Patriarchal family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Matriarchal family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Egaliterian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পিতৃসূত্রীয়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Patrilineal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B6B6A9-CCCD-4311-8D43-871F55DC730D}"/>
              </a:ext>
            </a:extLst>
          </p:cNvPr>
          <p:cNvSpPr txBox="1"/>
          <p:nvPr/>
        </p:nvSpPr>
        <p:spPr>
          <a:xfrm>
            <a:off x="2308917" y="543925"/>
            <a:ext cx="7707908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endParaRPr lang="as-IN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197" y="1564893"/>
            <a:ext cx="5376799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Patrilineal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দ্বিসূত্রীয়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Patrilocal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Matrilocal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rNeolocal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582">
        <p15:prstTrans prst="pageCurlDouble"/>
      </p:transition>
    </mc:Choice>
    <mc:Fallback xmlns="">
      <p:transition spd="slow" advTm="4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538618" y="548324"/>
            <a:ext cx="8718116" cy="2369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১।অণু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B51C8B-FC86-4183-93BC-31A01BFB7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34" y="548324"/>
            <a:ext cx="2326815" cy="16186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 txBox="1">
            <a:spLocks/>
          </p:cNvSpPr>
          <p:nvPr/>
        </p:nvSpPr>
        <p:spPr>
          <a:xfrm>
            <a:off x="9256734" y="2167003"/>
            <a:ext cx="2326814" cy="5135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অণু</a:t>
            </a:r>
            <a:r>
              <a:rPr lang="as-IN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পরিবার </a:t>
            </a:r>
            <a:endParaRPr lang="as-IN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8617" y="3204608"/>
            <a:ext cx="80792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বর্ধিত</a:t>
            </a:r>
            <a:r>
              <a:rPr lang="as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।স্বামী-স্ত্রী,সন্তান-সন্ততি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নাতি-নাতনি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।সাধারণত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পুরূষের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06" y="3019619"/>
            <a:ext cx="3056351" cy="253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 txBox="1">
            <a:spLocks/>
          </p:cNvSpPr>
          <p:nvPr/>
        </p:nvSpPr>
        <p:spPr>
          <a:xfrm>
            <a:off x="9256734" y="5555292"/>
            <a:ext cx="2326814" cy="5135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32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বর্ধিত</a:t>
            </a:r>
            <a:r>
              <a:rPr lang="as-IN" sz="32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পরিবার </a:t>
            </a:r>
            <a:endParaRPr lang="as-IN" sz="32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527">
        <p15:prstTrans prst="pageCurlDouble"/>
      </p:transition>
    </mc:Choice>
    <mc:Fallback xmlns="">
      <p:transition spd="slow" advTm="3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 txBox="1">
            <a:spLocks/>
          </p:cNvSpPr>
          <p:nvPr/>
        </p:nvSpPr>
        <p:spPr>
          <a:xfrm>
            <a:off x="549487" y="526361"/>
            <a:ext cx="8068418" cy="5811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just"/>
            <a:r>
              <a:rPr lang="en-US" sz="40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৩।</a:t>
            </a:r>
            <a:r>
              <a:rPr lang="as-IN" sz="40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যৌথ পরিবার</a:t>
            </a:r>
            <a:r>
              <a:rPr lang="en-US" sz="4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অবিবাহিত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নাতি-নাতনিদের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যৌথ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পরিবারগুলো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পাচ্ছে।এর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শিল্পায়ন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নগরায়ন</a:t>
            </a:r>
            <a:endParaRPr lang="en-US" sz="3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অনটন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শ্রমবিভাজন</a:t>
            </a:r>
            <a:endParaRPr lang="en-US" sz="32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সচেতনতা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ঙ)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কলহ</a:t>
            </a:r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দ্বন্দ্ব-সংঘাত</a:t>
            </a:r>
            <a:endParaRPr lang="en-US" sz="3200" dirty="0" smtClean="0">
              <a:solidFill>
                <a:srgbClr val="CC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চ)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ভাবনা</a:t>
            </a:r>
            <a:endParaRPr lang="en-US" sz="3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ছ)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নদীভাঙ্গন</a:t>
            </a:r>
            <a:endParaRPr lang="as-IN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1D7F0F-2658-485A-BECF-4478D2E1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5" y="526361"/>
            <a:ext cx="3055193" cy="2504938"/>
          </a:xfrm>
          <a:prstGeom prst="rect">
            <a:avLst/>
          </a:prstGeom>
        </p:spPr>
      </p:pic>
      <p:pic>
        <p:nvPicPr>
          <p:cNvPr id="8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5" y="3031299"/>
            <a:ext cx="5948704" cy="33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6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219">
        <p15:prstTrans prst="pageCurlDouble"/>
      </p:transition>
    </mc:Choice>
    <mc:Fallback xmlns="">
      <p:transition spd="slow" advTm="106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233F61-E246-4529-9D39-8DA2EA97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39" y="3016944"/>
            <a:ext cx="3289354" cy="3323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515" y="526093"/>
            <a:ext cx="81043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 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বলে।পিতৃতান্ত্রিক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সন্তানাদির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মেহমানদের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নির্বাচন,পরিবর্তন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_52631577_bribalsreeja4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54" y="526093"/>
            <a:ext cx="3088937" cy="249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7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8">
        <p15:prstTrans prst="pageCurlDouble"/>
      </p:transition>
    </mc:Choice>
    <mc:Fallback xmlns="">
      <p:transition spd="slow" advTm="39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41" y="513567"/>
            <a:ext cx="77536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৫।মাতৃপ্রধান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নৃগোষ্টীর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atriarchal-avces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513567"/>
            <a:ext cx="3486932" cy="2931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 txBox="1">
            <a:spLocks/>
          </p:cNvSpPr>
          <p:nvPr/>
        </p:nvSpPr>
        <p:spPr>
          <a:xfrm>
            <a:off x="501041" y="3632548"/>
            <a:ext cx="8572236" cy="272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৬।</a:t>
            </a:r>
            <a:r>
              <a:rPr lang="as-IN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সমতাভিত্তিক পরিবার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উভয়ের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পরামর্শেই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পরিচালিত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as-IN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as-IN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C0BEDA75-8981-4EB9-9A4E-D9F7DDF36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1"/>
          <a:stretch/>
        </p:blipFill>
        <p:spPr>
          <a:xfrm>
            <a:off x="9073278" y="4910203"/>
            <a:ext cx="2668305" cy="1490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29B087-0CA9-4DC3-9BB4-9CEE79573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79" y="3331605"/>
            <a:ext cx="2668305" cy="15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 txBox="1">
            <a:spLocks/>
          </p:cNvSpPr>
          <p:nvPr/>
        </p:nvSpPr>
        <p:spPr>
          <a:xfrm>
            <a:off x="4546947" y="463247"/>
            <a:ext cx="3530804" cy="8834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as-IN" sz="44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পিতৃবাস পরিবার </a:t>
            </a:r>
            <a:endParaRPr lang="as-IN" sz="44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551145" y="4721202"/>
            <a:ext cx="1108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স্বামী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স্ত্রীকে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গৃহে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পিতৃবাস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বলে।বাংলাদেশের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পিতৃবাস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নীতিই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E7003C5-C473-45FE-8BE6-E9ECAC04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5" y="1445376"/>
            <a:ext cx="5096183" cy="3177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6F99AF-B721-4FEB-A8BD-FA9D5206B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61" y="1445376"/>
            <a:ext cx="4461387" cy="317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7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339">
        <p15:prstTrans prst="pageCurlDouble"/>
      </p:transition>
    </mc:Choice>
    <mc:Fallback xmlns="">
      <p:transition spd="slow" advTm="41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58511C-738D-4E4D-A1C2-E48614DADF3A}"/>
              </a:ext>
            </a:extLst>
          </p:cNvPr>
          <p:cNvSpPr txBox="1"/>
          <p:nvPr/>
        </p:nvSpPr>
        <p:spPr>
          <a:xfrm>
            <a:off x="559424" y="615310"/>
            <a:ext cx="7921691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মাতৃবাস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রঃ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স্ত্রীর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মায়ের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গৃহে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মাতৃবাস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গারো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খাসিয়া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যায়।তবে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ঘরজামাই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প্রথাও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ঘরজামাই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পুত্রসন্তান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কেবলমাত্র</a:t>
            </a:r>
            <a:r>
              <a:rPr lang="en-US" sz="32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2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2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endParaRPr lang="en-US" sz="3200" dirty="0" smtClean="0">
              <a:solidFill>
                <a:srgbClr val="3333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সচ্ছলতা</a:t>
            </a:r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3600" dirty="0">
              <a:solidFill>
                <a:srgbClr val="CC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xmlns="" id="{45099843-AB78-4F5E-9403-67F111F9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15" y="2580362"/>
            <a:ext cx="3193836" cy="19451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C695E4B-023E-4C53-9966-F3EAA2B2B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15" y="405753"/>
            <a:ext cx="3193836" cy="2174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E7E3A4-6778-44AD-A093-4C8C5284A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16" y="4525526"/>
            <a:ext cx="3193836" cy="1875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5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751">
        <p15:prstTrans prst="pageCurlDouble"/>
      </p:transition>
    </mc:Choice>
    <mc:Fallback xmlns="">
      <p:transition spd="slow" advTm="3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xmlns="" id="{FA9B1AD5-AE0B-49D5-BC8B-7555B0A6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52" y="910875"/>
            <a:ext cx="2803755" cy="2070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691" y="550816"/>
            <a:ext cx="8221262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নয়াবাস </a:t>
            </a:r>
            <a:r>
              <a:rPr lang="as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as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নবদম্পতি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গৃহে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জায়গায়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নয়াবাস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।বর্তমা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নয়াবাস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পাচ্ছে।নয়াবাস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algn="just"/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ক)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শিল্পায়ন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নগরায়ন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বৃদ্ধির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কর্মক্ষেত্র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CC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খ)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বাণিজ্য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স্থানান্তর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গমন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সংকুলান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endParaRPr lang="en-US" sz="3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ঘ)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স্বাতন্ত্রবাদী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চিন্তাভাবনার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উন্বেষ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ঙ)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স্বাধীনভাবে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মনোবৃত্তি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8397B5-6365-4095-8DB2-7B5346BC5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30" y="3895595"/>
            <a:ext cx="3392478" cy="23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710">
        <p15:prstTrans prst="pageCurlDouble"/>
      </p:transition>
    </mc:Choice>
    <mc:Fallback xmlns="">
      <p:transition spd="slow" advTm="61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 txBox="1">
            <a:spLocks/>
          </p:cNvSpPr>
          <p:nvPr/>
        </p:nvSpPr>
        <p:spPr>
          <a:xfrm>
            <a:off x="611002" y="545302"/>
            <a:ext cx="6593628" cy="20291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পিতৃসূত্রীয় পরিবার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বংশ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গণনা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বন্টিত</a:t>
            </a:r>
            <a:r>
              <a:rPr lang="en-US" sz="2800" dirty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হয়।বাংলাদেশের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হিন্দু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পুরোপুরি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পিতৃসূত্রীয়</a:t>
            </a:r>
            <a:r>
              <a:rPr lang="en-US" sz="2800" dirty="0" smtClean="0"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E7BC00-5B93-4287-AD6A-C68655EE94EE}"/>
              </a:ext>
            </a:extLst>
          </p:cNvPr>
          <p:cNvSpPr txBox="1"/>
          <p:nvPr/>
        </p:nvSpPr>
        <p:spPr>
          <a:xfrm>
            <a:off x="509954" y="5184583"/>
            <a:ext cx="1041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 txBox="1">
            <a:spLocks/>
          </p:cNvSpPr>
          <p:nvPr/>
        </p:nvSpPr>
        <p:spPr>
          <a:xfrm>
            <a:off x="611001" y="4777384"/>
            <a:ext cx="8421465" cy="15373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দ্বি-সূত্রীয় পরিবার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উভয়ের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বন্টিত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হয়।বাংলাদের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মুসলিম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দ্বিসূত্রীয়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664AD72-2A43-4345-A37F-BE78AD1C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15" y="4772416"/>
            <a:ext cx="2697882" cy="162738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77" y="626319"/>
            <a:ext cx="2147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/>
          <a:stretch>
            <a:fillRect/>
          </a:stretch>
        </p:blipFill>
        <p:spPr bwMode="auto">
          <a:xfrm>
            <a:off x="9791486" y="545302"/>
            <a:ext cx="187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9319993" y="1384126"/>
            <a:ext cx="533400" cy="4572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64737"/>
            <a:ext cx="2208019" cy="196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5377"/>
          <a:stretch>
            <a:fillRect/>
          </a:stretch>
        </p:blipFill>
        <p:spPr bwMode="auto">
          <a:xfrm>
            <a:off x="9813888" y="2710135"/>
            <a:ext cx="1879600" cy="19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9281231" y="3517960"/>
            <a:ext cx="674688" cy="4572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20036" y="2633616"/>
            <a:ext cx="6581546" cy="2088696"/>
            <a:chOff x="838161" y="3690235"/>
            <a:chExt cx="3748308" cy="2088696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838161" y="4114804"/>
              <a:ext cx="3748308" cy="1499616"/>
            </a:xfrm>
            <a:prstGeom prst="rect">
              <a:avLst/>
            </a:prstGeom>
            <a:grpFill/>
            <a:ln w="38100">
              <a:solidFill>
                <a:srgbClr val="FF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838161" y="3690235"/>
              <a:ext cx="3748308" cy="20886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IN" sz="3600" kern="1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খ)মাতৃসূত্রীয় পরিবার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 </a:t>
              </a:r>
              <a:r>
                <a:rPr lang="en-US" sz="3200" dirty="0" err="1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পরিবারের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সম্পত্তির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উত্তরাধিকার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বংশ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গণনা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মাতা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থেকে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কন্যা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সন্তানের</a:t>
              </a:r>
              <a:r>
                <a:rPr lang="en-US" sz="3200" dirty="0" smtClean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মধ্যে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বন্টিত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হয়।বাংলাদেশের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হিন্দু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পরিবার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মূলত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পুরোপুরি</a:t>
              </a:r>
              <a:r>
                <a:rPr lang="en-US" sz="32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পিতৃসূত্রীয়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6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100">
        <p15:prstTrans prst="pageCurlDouble"/>
      </p:transition>
    </mc:Choice>
    <mc:Fallback xmlns="">
      <p:transition spd="slow" advTm="36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33506" r="-1" b="10234"/>
          <a:stretch/>
        </p:blipFill>
        <p:spPr>
          <a:xfrm>
            <a:off x="576326" y="548296"/>
            <a:ext cx="11036300" cy="576074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5723A-EB64-4518-82A1-C52913589763}"/>
              </a:ext>
            </a:extLst>
          </p:cNvPr>
          <p:cNvSpPr txBox="1"/>
          <p:nvPr/>
        </p:nvSpPr>
        <p:spPr>
          <a:xfrm>
            <a:off x="3898317" y="1420987"/>
            <a:ext cx="77143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কাকনহাটকলেজ,রাজশাহী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4566" y="1678488"/>
            <a:ext cx="3333750" cy="3941839"/>
            <a:chOff x="564566" y="1678488"/>
            <a:chExt cx="3333750" cy="3941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66" y="1678488"/>
              <a:ext cx="3333750" cy="39418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59" y="2342367"/>
              <a:ext cx="2354893" cy="26429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97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13">
        <p15:prstTrans prst="curtains"/>
      </p:transition>
    </mc:Choice>
    <mc:Fallback xmlns="">
      <p:transition spd="slow" advTm="7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DF17BB-58DD-4D2E-AC90-F6F45D75E478}"/>
              </a:ext>
            </a:extLst>
          </p:cNvPr>
          <p:cNvSpPr txBox="1"/>
          <p:nvPr/>
        </p:nvSpPr>
        <p:spPr>
          <a:xfrm>
            <a:off x="530442" y="531922"/>
            <a:ext cx="915217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স্ত্রীবিবাহভিত্তিক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একক বিবাহ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2620" y="531921"/>
            <a:ext cx="2025018" cy="18229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2" descr="বহু স্ত্রী বিবাহ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0235" y="2937521"/>
            <a:ext cx="2987403" cy="28881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55692" y="2415374"/>
            <a:ext cx="295194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0236" y="5886161"/>
            <a:ext cx="2987402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440" y="2415374"/>
            <a:ext cx="81897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গৃহস্থালী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কাজকর্মের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.সন্মান,মর্যাদা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.প্রথম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জন্মদানে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.পুত্র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.প্রথম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দুরারোগ্য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ব্যধি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.অর্থনৈতিক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বহুস্ত্রী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গিয়েছে।এর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সাংসারিক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.অর্থনৈতিক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.ব্যয়বহুল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.সামাজিকভাবে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নিন্দনীয়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2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442">
        <p15:prstTrans prst="pageCurlDouble"/>
      </p:transition>
    </mc:Choice>
    <mc:Fallback xmlns="">
      <p:transition spd="slow" advTm="28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384" y="1227551"/>
            <a:ext cx="8943583" cy="513567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6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66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6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0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551145" y="554504"/>
            <a:ext cx="7490565" cy="250184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গুরুত্বঃ</a:t>
            </a:r>
            <a:r>
              <a:rPr lang="as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যৌন আকাঙ্ক্ষার পরিতৃপ্তি সাধন, সন্তান প্রতিপালন, গৃহের ব্যবস্থা করা ইত্যাদি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পড়ে।বাবা-মা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লালন-পালন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আবেগ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অনুভূতি,অকৃত্রিম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ভালবাসা</a:t>
            </a:r>
            <a:r>
              <a:rPr lang="as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স্নেহ-মায়া-মমতায়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ভরিয়ে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A4B278-E9C8-46D0-B467-70E1ECE2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10" y="454296"/>
            <a:ext cx="3620022" cy="2702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543930" y="3256767"/>
            <a:ext cx="7660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মনস্তাত্ত্বিক গুরুত্ব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ঃমনস্তাত্ত্বিক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খোরাক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বিশেষায়িত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খাওয়ানোর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মনস্তাত্ত্বিক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মান-অভিমান,চাওয়া-পাওয়া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আবেগীয়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পুরণে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বাবামা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সর্বদাই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সচেষ্ট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73C2BB-5561-4588-97BC-CD8C7425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5060516"/>
            <a:ext cx="3457184" cy="1302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865364-0053-46B1-A1EC-0BCB7062B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3256768"/>
            <a:ext cx="3457184" cy="18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529466" y="529349"/>
            <a:ext cx="8371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3333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 প্রতিপালন</a:t>
            </a:r>
            <a:r>
              <a:rPr lang="en-US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ভরণপোষণের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গুরুত্বঃ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স্বাবলম্বী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ভরণপোষণ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পড়ে।বাবামা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সাধ্যানুযায়ী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সুষ্ঠু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যত্ন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লালন-পালন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প্রেমপ্রীতি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ভালোবাসা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স্নেহ-মমতা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অপরিসীম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C3E069-9A5B-4FC4-A451-93A96427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518662"/>
            <a:ext cx="2731811" cy="1861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30A720-B9F2-4CA8-BED9-AA870C43B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2379946"/>
            <a:ext cx="2749838" cy="1601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539317" y="3981157"/>
            <a:ext cx="8361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কর্মনিযুক্তি ব্যবস্থা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ঃশৈশব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কৈশোরে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কৈশোর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যৌবনে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পদার্পণ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অপরিসীম।এ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27516A-4F3B-4D3D-AD31-7E8D42F72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90" y="4119879"/>
            <a:ext cx="2774890" cy="22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493980" y="488016"/>
            <a:ext cx="9163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সামাজিকীকরণ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আচার-আচরণ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রীতিনিতি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আদব-কায়দা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থাকে।সন্তানদের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বিকল্প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8AE757-5450-4B54-82A6-C5F98EC21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08738"/>
            <a:ext cx="2029216" cy="1449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8AB449-BB1E-4A1B-8D8E-34F73BBF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86" y="1958207"/>
            <a:ext cx="2006897" cy="1478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513566" y="3265816"/>
            <a:ext cx="85830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ত্ত</a:t>
            </a:r>
            <a:r>
              <a:rPr lang="as-IN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বিনোদন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ঃকবি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লাঠি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খাবারের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করা,খেলনা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দেয়া,চিড়িয়াখানায়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বেড়াতে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যাওয়া,ভালো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জামা-কাপড়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38F338-4675-4FC0-AB97-7F4E90211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47" y="4697260"/>
            <a:ext cx="2567835" cy="1707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3CCC92-E3F3-4F1E-9202-527BA9E1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47" y="3557392"/>
            <a:ext cx="2545516" cy="11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58511C-738D-4E4D-A1C2-E48614DADF3A}"/>
              </a:ext>
            </a:extLst>
          </p:cNvPr>
          <p:cNvSpPr txBox="1"/>
          <p:nvPr/>
        </p:nvSpPr>
        <p:spPr>
          <a:xfrm>
            <a:off x="475990" y="513669"/>
            <a:ext cx="8217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 গুরুত্ব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সর্বদাই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ন্যায়ের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কল্যানের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আদেশ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করে।তাই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আচার-বিধি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দায়িত্ব।ধর্মীয়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পূর্ণাঙ্গ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26ED7-FC74-4D04-AA6B-44D9B2272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2" y="2499413"/>
            <a:ext cx="2931089" cy="160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8E00F6-54D8-46EE-86FD-ECEB2A383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3" y="520403"/>
            <a:ext cx="2931089" cy="1972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DAE281-B913-4DB0-8B16-BE0E36C32F30}"/>
              </a:ext>
            </a:extLst>
          </p:cNvPr>
          <p:cNvSpPr txBox="1"/>
          <p:nvPr/>
        </p:nvSpPr>
        <p:spPr>
          <a:xfrm>
            <a:off x="502843" y="3382725"/>
            <a:ext cx="8282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as-IN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 নিয়ন্ত্রণ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ঃসামাজিক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নিয়ন্ত্রণের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করে।সন্তানদের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শাসন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আচার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স্বভাব-প্রকৃতি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চরিত্র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481578-0F7E-40E1-ADBF-7201702A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96" y="4359058"/>
            <a:ext cx="2888754" cy="20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092" y="551145"/>
            <a:ext cx="87682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শিক্ষাকেন্দ্র।এখানেই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শিক্ষণীয়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হাতেখড়ি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আদৌ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10" y="463464"/>
            <a:ext cx="2367577" cy="17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8E00F6-54D8-46EE-86FD-ECEB2A383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10" y="2239822"/>
            <a:ext cx="2367577" cy="1743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092" y="3983277"/>
            <a:ext cx="11135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জ্ঞাতিসম্পর্কগত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সোহার্দ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কাজ।জ্ঞাতিগোষ্টির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করা,বিপদে-আপদে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দায়িত্ব-কর্তব্য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055" y="513566"/>
            <a:ext cx="8066762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041" y="1340285"/>
            <a:ext cx="111732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১।জেন্ডার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২।বয়সের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৩।আবাসনের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৪।তথ্য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৫।আর্থিক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অনটনের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৬।শিল্পায়পন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নগরায়নের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৭।শ্রমবিভাজনের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৮।ব্যক্তিস্বাতন্ত্র্যবাদী </a:t>
            </a:r>
            <a:r>
              <a:rPr lang="en-US" sz="28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দৃষ্টিভঙ্গীর</a:t>
            </a:r>
            <a:r>
              <a:rPr lang="en-US" sz="2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৯।শিক্ষা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১০।পারিবারিক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কলহ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দ্বন্দ্ব-সংঘাতের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১১।ব্যক্তিগত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পরিবর্তনঃ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4373" y="513566"/>
            <a:ext cx="8154444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45" y="1365337"/>
            <a:ext cx="11098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১।যৌথ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২।একক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নয়াবাস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৩।পরিবারের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৪।পারিবারিক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শিথিল</a:t>
            </a:r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৫।সমতাভিত্তিক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।নগরায়নের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৭।চিত্তবিনোদনের </a:t>
            </a:r>
            <a:r>
              <a:rPr lang="en-US" sz="40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ভূমিকার</a:t>
            </a:r>
            <a:r>
              <a:rPr lang="en-US" sz="40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A7F8AE-D41F-4BC7-9AA1-735AAA2FDCDC}"/>
              </a:ext>
            </a:extLst>
          </p:cNvPr>
          <p:cNvSpPr txBox="1"/>
          <p:nvPr/>
        </p:nvSpPr>
        <p:spPr>
          <a:xfrm>
            <a:off x="3676538" y="495026"/>
            <a:ext cx="4941369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(৫মিনিট)</a:t>
            </a:r>
            <a:endParaRPr lang="as-IN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CF72EEB-204B-4C74-922F-E39082AF4366}"/>
              </a:ext>
            </a:extLst>
          </p:cNvPr>
          <p:cNvSpPr txBox="1">
            <a:spLocks/>
          </p:cNvSpPr>
          <p:nvPr/>
        </p:nvSpPr>
        <p:spPr>
          <a:xfrm>
            <a:off x="524348" y="1673549"/>
            <a:ext cx="11140255" cy="3942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প্রতিপালন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ক)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চিত্রবিনোদন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খ) 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গ)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ঘ)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খ)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মসজিদ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গ) 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ঘ)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উপভোগের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করা,পরিবারের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জৈবিক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খ)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গ)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শিশু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প্রতিপালন</a:t>
            </a:r>
            <a:r>
              <a:rPr lang="en-US" sz="3600" dirty="0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ঘ) </a:t>
            </a:r>
            <a:r>
              <a:rPr lang="en-US" sz="3600" dirty="0" err="1" smtClean="0">
                <a:solidFill>
                  <a:schemeClr val="tx1">
                    <a:alpha val="7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চিত্তবিনোদন</a:t>
            </a:r>
            <a:endParaRPr lang="en-US" sz="3600" dirty="0">
              <a:solidFill>
                <a:schemeClr val="tx1">
                  <a:alpha val="7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331923" y="2335000"/>
            <a:ext cx="531359" cy="535424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306035" y="3597268"/>
            <a:ext cx="462703" cy="465764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8049709" y="4915157"/>
            <a:ext cx="462703" cy="465764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6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794">
        <p15:prstTrans prst="pageCurlDouble"/>
      </p:transition>
    </mc:Choice>
    <mc:Fallback xmlns="">
      <p:transition spd="slow" advTm="40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22" grpId="0" animBg="1"/>
      <p:bldP spid="2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77733" y="63944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EBEED7-78AA-45FF-A020-BDD7389C214E}"/>
              </a:ext>
            </a:extLst>
          </p:cNvPr>
          <p:cNvSpPr txBox="1"/>
          <p:nvPr/>
        </p:nvSpPr>
        <p:spPr>
          <a:xfrm>
            <a:off x="708284" y="2394599"/>
            <a:ext cx="10772383" cy="36625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as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as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অধ্যায়ঃবাংলাদেশে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বিবাহ,পরিবার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Marriage,Family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Kinship in Bangladesh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5-11</a:t>
            </a:r>
          </a:p>
          <a:p>
            <a:pPr algn="just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as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2C818B-AF8A-44A9-AEA5-41236CBDA077}"/>
              </a:ext>
            </a:extLst>
          </p:cNvPr>
          <p:cNvSpPr txBox="1"/>
          <p:nvPr/>
        </p:nvSpPr>
        <p:spPr>
          <a:xfrm>
            <a:off x="3530600" y="4546600"/>
            <a:ext cx="4950515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2964" y="510670"/>
            <a:ext cx="5285984" cy="1770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22">
        <p14:window dir="vert"/>
      </p:transition>
    </mc:Choice>
    <mc:Fallback xmlns="">
      <p:transition spd="slow" advTm="14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-2" y="674"/>
            <a:ext cx="12188954" cy="685732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633127" y="577352"/>
            <a:ext cx="10922696" cy="55484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সচ্ছলতা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.পরিবারের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.অর্থনৈতিক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গ) ii ও iii  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552133" y="1267402"/>
            <a:ext cx="388307" cy="397277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375782" y="5012534"/>
            <a:ext cx="442672" cy="361132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297">
        <p15:prstTrans prst="wind"/>
      </p:transition>
    </mc:Choice>
    <mc:Fallback xmlns="">
      <p:transition spd="slow" advTm="6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1041" y="501042"/>
            <a:ext cx="11188874" cy="5862180"/>
            <a:chOff x="501041" y="501042"/>
            <a:chExt cx="11188874" cy="58621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41" y="501042"/>
              <a:ext cx="5473874" cy="58621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915" y="501042"/>
              <a:ext cx="5715000" cy="586218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550AA6-0F94-4D93-87DC-A84DB9F984D1}"/>
              </a:ext>
            </a:extLst>
          </p:cNvPr>
          <p:cNvSpPr txBox="1"/>
          <p:nvPr/>
        </p:nvSpPr>
        <p:spPr>
          <a:xfrm>
            <a:off x="6087649" y="1340286"/>
            <a:ext cx="5043378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s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vv.jpg"/>
          <p:cNvSpPr/>
          <p:nvPr/>
        </p:nvSpPr>
        <p:spPr>
          <a:xfrm>
            <a:off x="469056" y="429676"/>
            <a:ext cx="8982625" cy="6021228"/>
          </a:xfrm>
          <a:prstGeom prst="rect">
            <a:avLst/>
          </a:prstGeom>
          <a:blipFill>
            <a:blip r:embed="rId2" cstate="print"/>
            <a:srcRect/>
            <a:stretch>
              <a:fillRect t="-30000" b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112701" y="429676"/>
            <a:ext cx="5561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343" y="2686449"/>
            <a:ext cx="222257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যৌথ পরিবার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0" y="515503"/>
            <a:ext cx="7585140" cy="49130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16" descr="bd-News-pic-of-Rabbi-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40" y="515502"/>
            <a:ext cx="3628372" cy="396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20870" y="5428598"/>
            <a:ext cx="6781800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দাদা-দাদী,নাতি-নাতনিসহ একত্রে বাস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04340" y="4575457"/>
            <a:ext cx="3628372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সন্তানাদীসহ স্বামী-স্ত্রী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বিবাহের গেট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85" y="501042"/>
            <a:ext cx="11298477" cy="58743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3567" y="3936364"/>
            <a:ext cx="11210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794" y="5259803"/>
            <a:ext cx="8292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System of Bangladesh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8224F2-CD3C-4BB7-B883-EC615057E840}"/>
              </a:ext>
            </a:extLst>
          </p:cNvPr>
          <p:cNvSpPr txBox="1"/>
          <p:nvPr/>
        </p:nvSpPr>
        <p:spPr>
          <a:xfrm>
            <a:off x="4122924" y="501042"/>
            <a:ext cx="39920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50">
        <p14:doors dir="vert"/>
      </p:transition>
    </mc:Choice>
    <mc:Fallback xmlns="">
      <p:transition spd="slow" advTm="5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D53EB1-33B2-43F8-80BF-72BC0CEDB1FB}"/>
              </a:ext>
            </a:extLst>
          </p:cNvPr>
          <p:cNvSpPr txBox="1"/>
          <p:nvPr/>
        </p:nvSpPr>
        <p:spPr>
          <a:xfrm>
            <a:off x="601249" y="2173615"/>
            <a:ext cx="10997851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FB9606-C5C5-4BBC-820D-07834251D702}"/>
              </a:ext>
            </a:extLst>
          </p:cNvPr>
          <p:cNvSpPr txBox="1"/>
          <p:nvPr/>
        </p:nvSpPr>
        <p:spPr>
          <a:xfrm>
            <a:off x="4312083" y="490051"/>
            <a:ext cx="3720231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as-IN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3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500">
        <p15:prstTrans prst="pageCurlDouble"/>
      </p:transition>
    </mc:Choice>
    <mc:Fallback xmlns="">
      <p:transition spd="slow" advTm="2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C0CDF7-E483-403E-86B0-F9F6FD2C73D3}"/>
              </a:ext>
            </a:extLst>
          </p:cNvPr>
          <p:cNvSpPr txBox="1"/>
          <p:nvPr/>
        </p:nvSpPr>
        <p:spPr>
          <a:xfrm>
            <a:off x="4395632" y="485368"/>
            <a:ext cx="3397687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14319" y="5925736"/>
            <a:ext cx="1567233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Malinowski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301" y="1558002"/>
            <a:ext cx="10947748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রোমান 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Famulas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এবংল্যাটিন 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এসেছে।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Famulas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ভৃত্য 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বোঝাত ভৃত্যের সমষ্টিকে যারা একই সংসারের অন্তর্ভুক্ত।রোমের আইন ব্যবস্থায় উৎপাদক ও ক্রীতদাস গোষ্টী,অন্যন্য ভৃত্য ও অভিন্ন বংশ বা বিবাহসুত্রে সম্পর্কিত অন্যান্য সদস্যদের বোঝাতে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Famulas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)শব্দটি ব্যবহার করা হতো।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শধুমাত্র ভৃত্যের সমষ্টিকে না বুঝিয়ে সংসারের সব ব্যাক্তিকেই বোঝাত এবংতাদের সকলকেই পিতার সম্পত্তিরূপে গণ্য করা হতো।আধুনিককালে পরিবার বলতে ভৃত্যদের আর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সদস্যরূপে গণ্য করা হয় না।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হল স্বামী-স্ত্রীর দ্বারা গঠিত একটি সংঘ যেখানে স্বামী-স্ত্রী তাদের </a:t>
            </a:r>
            <a:r>
              <a:rPr lang="bn-IN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সন্তানাদিসহ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সন্তানহীনভাবে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সন্তানাদির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পরিজনসহ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 করে 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204">
        <p15:prstTrans prst="pageCurlDouble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33506" r="-1" b="10234"/>
          <a:stretch/>
        </p:blipFill>
        <p:spPr>
          <a:xfrm>
            <a:off x="3068" y="-5049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7696" y="563370"/>
            <a:ext cx="9040935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W.F.Ogburn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M.F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Nimkoff</a:t>
            </a:r>
            <a:r>
              <a:rPr lang="bn-I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en-US" sz="3600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Sociology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 বলেন, “পরিবার হলো স্বামী-স্ত্রীর দ্বারা গঠিত মোটামুটী স্থায়ী একটা সংঘ,যেখানে সন্তান-সন্ততি থাকতে পারে নাও পারে।”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32683" y="3215016"/>
            <a:ext cx="9066982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R.M.MacIver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C.H.Page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 গ্রন্থে বলেন,সুনির্দিষ্ট যৌণ সম্পর্কের ভিত্তিতে এবং সন্তান-সন্ততি জন্মদান ও লালন-পালনের জন্য যথার্থ ও স্থায়ী গোষ্টীকে পরিবার হিসেবে সংজ্ঞায়িত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endParaRPr lang="en-US" sz="4000" dirty="0">
              <a:solidFill>
                <a:srgbClr val="D60093"/>
              </a:solidFill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3313102"/>
            <a:ext cx="204564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01199" y="5624854"/>
            <a:ext cx="20456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Robert M.MacIver</a:t>
            </a: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462721"/>
            <a:ext cx="210279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9598151" y="2670155"/>
            <a:ext cx="204869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Ogburn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Nimkoff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24">
        <p15:prstTrans prst="pageCurlDouble"/>
      </p:transition>
    </mc:Choice>
    <mc:Fallback xmlns="">
      <p:transition spd="slow" advTm="45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Custom 2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634</Words>
  <Application>Microsoft Office PowerPoint</Application>
  <PresentationFormat>Widescreen</PresentationFormat>
  <Paragraphs>152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Angsana New</vt:lpstr>
      <vt:lpstr>Arial</vt:lpstr>
      <vt:lpstr>Nikosh</vt:lpstr>
      <vt:lpstr>NikoshBAN</vt:lpstr>
      <vt:lpstr>Times New Roman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Naimuddin Hasan Tibrijee</dc:creator>
  <cp:lastModifiedBy>Windows User</cp:lastModifiedBy>
  <cp:revision>183</cp:revision>
  <dcterms:created xsi:type="dcterms:W3CDTF">2020-10-25T15:14:24Z</dcterms:created>
  <dcterms:modified xsi:type="dcterms:W3CDTF">2021-03-07T12:44:30Z</dcterms:modified>
</cp:coreProperties>
</file>