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9" r:id="rId4"/>
    <p:sldId id="258" r:id="rId5"/>
    <p:sldId id="259" r:id="rId6"/>
    <p:sldId id="260" r:id="rId7"/>
    <p:sldId id="261" r:id="rId8"/>
    <p:sldId id="266" r:id="rId9"/>
    <p:sldId id="274" r:id="rId10"/>
    <p:sldId id="275" r:id="rId11"/>
    <p:sldId id="276" r:id="rId12"/>
    <p:sldId id="277" r:id="rId13"/>
    <p:sldId id="270" r:id="rId14"/>
    <p:sldId id="278" r:id="rId15"/>
    <p:sldId id="267" r:id="rId16"/>
    <p:sldId id="268" r:id="rId17"/>
    <p:sldId id="269" r:id="rId18"/>
    <p:sldId id="262" r:id="rId19"/>
    <p:sldId id="265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C5DC-62C3-4C48-9E12-40EC5F27A2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C873-41E5-4B2B-8A12-92616A1F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C5DC-62C3-4C48-9E12-40EC5F27A2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C873-41E5-4B2B-8A12-92616A1F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C5DC-62C3-4C48-9E12-40EC5F27A2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C873-41E5-4B2B-8A12-92616A1F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C5DC-62C3-4C48-9E12-40EC5F27A2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C873-41E5-4B2B-8A12-92616A1F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C5DC-62C3-4C48-9E12-40EC5F27A2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C873-41E5-4B2B-8A12-92616A1F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C5DC-62C3-4C48-9E12-40EC5F27A2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C873-41E5-4B2B-8A12-92616A1F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C5DC-62C3-4C48-9E12-40EC5F27A2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C873-41E5-4B2B-8A12-92616A1F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C5DC-62C3-4C48-9E12-40EC5F27A2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C873-41E5-4B2B-8A12-92616A1F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C5DC-62C3-4C48-9E12-40EC5F27A2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C873-41E5-4B2B-8A12-92616A1F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C5DC-62C3-4C48-9E12-40EC5F27A2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C873-41E5-4B2B-8A12-92616A1F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C5DC-62C3-4C48-9E12-40EC5F27A2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C873-41E5-4B2B-8A12-92616A1F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9C5DC-62C3-4C48-9E12-40EC5F27A2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DC873-41E5-4B2B-8A12-92616A1F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Red-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685800"/>
            <a:ext cx="1447800" cy="2832015"/>
          </a:xfrm>
          <a:prstGeom prst="rect">
            <a:avLst/>
          </a:prstGeom>
        </p:spPr>
      </p:pic>
      <p:pic>
        <p:nvPicPr>
          <p:cNvPr id="11" name="Picture 10" descr="Red-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685800"/>
            <a:ext cx="1447800" cy="2832015"/>
          </a:xfrm>
          <a:prstGeom prst="rect">
            <a:avLst/>
          </a:prstGeom>
        </p:spPr>
      </p:pic>
      <p:pic>
        <p:nvPicPr>
          <p:cNvPr id="5" name="Picture 4" descr="Red-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838200"/>
            <a:ext cx="1447800" cy="2832015"/>
          </a:xfrm>
          <a:prstGeom prst="rect">
            <a:avLst/>
          </a:prstGeom>
        </p:spPr>
      </p:pic>
      <p:sp>
        <p:nvSpPr>
          <p:cNvPr id="2" name="Round Same Side Corner Rectangle 1"/>
          <p:cNvSpPr/>
          <p:nvPr/>
        </p:nvSpPr>
        <p:spPr>
          <a:xfrm>
            <a:off x="1524000" y="2743200"/>
            <a:ext cx="6096000" cy="1752600"/>
          </a:xfrm>
          <a:prstGeom prst="round2SameRect">
            <a:avLst>
              <a:gd name="adj1" fmla="val 50000"/>
              <a:gd name="adj2" fmla="val 50000"/>
            </a:avLst>
          </a:prstGeom>
          <a:blipFill>
            <a:blip r:embed="rId3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rose-scraps-1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99823">
            <a:off x="6716161" y="2146180"/>
            <a:ext cx="2173020" cy="3124200"/>
          </a:xfrm>
          <a:prstGeom prst="rect">
            <a:avLst/>
          </a:prstGeom>
        </p:spPr>
      </p:pic>
      <p:pic>
        <p:nvPicPr>
          <p:cNvPr id="10" name="Picture 9" descr="rose-scraps-1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358123">
            <a:off x="304800" y="1981200"/>
            <a:ext cx="217302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219200"/>
            <a:ext cx="1600200" cy="1066800"/>
          </a:xfrm>
          <a:prstGeom prst="rect">
            <a:avLst/>
          </a:prstGeom>
          <a:solidFill>
            <a:schemeClr val="accent5">
              <a:lumMod val="20000"/>
              <a:lumOff val="8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দাম</a:t>
            </a:r>
            <a:r>
              <a:rPr lang="bn-BD" sz="3200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(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bn-BD" sz="3200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)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1219200"/>
            <a:ext cx="1905000" cy="1066800"/>
          </a:xfrm>
          <a:prstGeom prst="rect">
            <a:avLst/>
          </a:prstGeom>
          <a:solidFill>
            <a:schemeClr val="accent5">
              <a:lumMod val="20000"/>
              <a:lumOff val="8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চাহিদার পরিমান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(Q)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-38100" y="3771900"/>
            <a:ext cx="2667794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2210594" y="3733006"/>
            <a:ext cx="25908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876800" y="1219200"/>
            <a:ext cx="1600200" cy="1066800"/>
          </a:xfrm>
          <a:prstGeom prst="rect">
            <a:avLst/>
          </a:prstGeom>
          <a:solidFill>
            <a:schemeClr val="accent5">
              <a:lumMod val="20000"/>
              <a:lumOff val="8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দাম</a:t>
            </a:r>
            <a:r>
              <a:rPr lang="bn-BD" sz="3200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(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bn-BD" sz="3200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)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34200" y="1219200"/>
            <a:ext cx="1905000" cy="1066800"/>
          </a:xfrm>
          <a:prstGeom prst="rect">
            <a:avLst/>
          </a:prstGeom>
          <a:solidFill>
            <a:schemeClr val="accent5">
              <a:lumMod val="20000"/>
              <a:lumOff val="8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চাহিদার পরিমান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(Q)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6591300" y="3771900"/>
            <a:ext cx="2667794" cy="79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344194" y="3656806"/>
            <a:ext cx="25908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57600" y="5334000"/>
            <a:ext cx="1905000" cy="1066800"/>
          </a:xfrm>
          <a:prstGeom prst="rect">
            <a:avLst/>
          </a:prstGeom>
          <a:solidFill>
            <a:schemeClr val="accent5">
              <a:lumMod val="20000"/>
              <a:lumOff val="8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চাহিদা বিধি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 animBg="1"/>
      <p:bldP spid="11" grpId="1" animBg="1"/>
      <p:bldP spid="12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00" y="1066800"/>
            <a:ext cx="1905000" cy="1066800"/>
          </a:xfrm>
          <a:prstGeom prst="rect">
            <a:avLst/>
          </a:prstGeom>
          <a:solidFill>
            <a:schemeClr val="tx2">
              <a:lumMod val="20000"/>
              <a:lumOff val="80000"/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চাহিদা বিধি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286000"/>
            <a:ext cx="7924800" cy="3048000"/>
          </a:xfrm>
          <a:prstGeom prst="rect">
            <a:avLst/>
          </a:prstGeom>
          <a:solidFill>
            <a:schemeClr val="tx2">
              <a:lumMod val="20000"/>
              <a:lumOff val="80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অন্যান্য অবস্থা অপরিবর্তিত থেকে স্বাভাবিক সময়ে কোন দ্রব্যের দাম হ্রাস পেলে চাহিদা বৃদ্ধি পায়, দাম বৃদ্ধি পেলে চাহিদা হ্রাস পায়। দাম ও চাহিদার পরিমানের মধ্যে এরূপ বিপরীত সম্পর্ককে চাহিদা বিধি বলা হয়।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6492438" y="3067986"/>
            <a:ext cx="3657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52"/>
          <p:cNvGrpSpPr/>
          <p:nvPr/>
        </p:nvGrpSpPr>
        <p:grpSpPr>
          <a:xfrm>
            <a:off x="5181600" y="1239980"/>
            <a:ext cx="3138844" cy="3659188"/>
            <a:chOff x="290156" y="1600200"/>
            <a:chExt cx="3138844" cy="3659188"/>
          </a:xfrm>
          <a:noFill/>
        </p:grpSpPr>
        <p:cxnSp>
          <p:nvCxnSpPr>
            <p:cNvPr id="20" name="Straight Connector 19"/>
            <p:cNvCxnSpPr/>
            <p:nvPr/>
          </p:nvCxnSpPr>
          <p:spPr>
            <a:xfrm rot="5400000">
              <a:off x="-1531719" y="3422075"/>
              <a:ext cx="3658394" cy="14644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76200" y="3429000"/>
              <a:ext cx="36576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18"/>
            <p:cNvGrpSpPr/>
            <p:nvPr/>
          </p:nvGrpSpPr>
          <p:grpSpPr>
            <a:xfrm>
              <a:off x="304800" y="1600200"/>
              <a:ext cx="3124200" cy="3659188"/>
              <a:chOff x="304800" y="1600200"/>
              <a:chExt cx="3581400" cy="3659188"/>
            </a:xfrm>
            <a:grpFill/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304800" y="5257800"/>
                <a:ext cx="3581400" cy="158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7"/>
              <p:cNvCxnSpPr/>
              <p:nvPr/>
            </p:nvCxnSpPr>
            <p:spPr>
              <a:xfrm>
                <a:off x="304800" y="1600200"/>
                <a:ext cx="3581400" cy="158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04800" y="2362200"/>
                <a:ext cx="3581400" cy="158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04800" y="3048000"/>
                <a:ext cx="3581400" cy="158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04800" y="3886200"/>
                <a:ext cx="3581400" cy="158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04800" y="4572000"/>
                <a:ext cx="3581400" cy="158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Flowchart: Alternate Process 11"/>
          <p:cNvSpPr/>
          <p:nvPr/>
        </p:nvSpPr>
        <p:spPr>
          <a:xfrm>
            <a:off x="5501044" y="2078180"/>
            <a:ext cx="533400" cy="533400"/>
          </a:xfrm>
          <a:prstGeom prst="flowChartAlternate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5501044" y="2819400"/>
            <a:ext cx="533400" cy="533400"/>
          </a:xfrm>
          <a:prstGeom prst="flowChartAlternate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5501044" y="3602180"/>
            <a:ext cx="533400" cy="533400"/>
          </a:xfrm>
          <a:prstGeom prst="flowChartAlternate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5501044" y="4287980"/>
            <a:ext cx="533400" cy="533400"/>
          </a:xfrm>
          <a:prstGeom prst="flowChartAlternate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7101244" y="2078180"/>
            <a:ext cx="838200" cy="533400"/>
          </a:xfrm>
          <a:prstGeom prst="flowChartAlternate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7101244" y="2840180"/>
            <a:ext cx="838200" cy="533400"/>
          </a:xfrm>
          <a:prstGeom prst="flowChartAlternate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7101244" y="3602180"/>
            <a:ext cx="762000" cy="533400"/>
          </a:xfrm>
          <a:prstGeom prst="flowChartAlternate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7101244" y="4287980"/>
            <a:ext cx="838200" cy="533400"/>
          </a:xfrm>
          <a:prstGeom prst="flowChartAlternate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১৬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46"/>
          <p:cNvGrpSpPr/>
          <p:nvPr/>
        </p:nvGrpSpPr>
        <p:grpSpPr>
          <a:xfrm>
            <a:off x="5209310" y="914400"/>
            <a:ext cx="3124200" cy="1066800"/>
            <a:chOff x="304800" y="1295400"/>
            <a:chExt cx="3124200" cy="1066800"/>
          </a:xfrm>
        </p:grpSpPr>
        <p:sp>
          <p:nvSpPr>
            <p:cNvPr id="7" name="Rectangle 6"/>
            <p:cNvSpPr/>
            <p:nvPr/>
          </p:nvSpPr>
          <p:spPr>
            <a:xfrm>
              <a:off x="304800" y="1295400"/>
              <a:ext cx="1447800" cy="10668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দাম</a:t>
              </a:r>
              <a:r>
                <a:rPr lang="bn-BD" sz="3200" dirty="0" smtClean="0">
                  <a:solidFill>
                    <a:srgbClr val="C00000"/>
                  </a:solidFill>
                  <a:latin typeface="Times New Roman" pitchFamily="18" charset="0"/>
                  <a:cs typeface="NikoshBAN" pitchFamily="2" charset="0"/>
                </a:rPr>
                <a:t>(</a:t>
              </a:r>
              <a:r>
                <a:rPr lang="en-US" sz="3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bn-BD" sz="3200" dirty="0" smtClean="0">
                  <a:solidFill>
                    <a:srgbClr val="C00000"/>
                  </a:solidFill>
                  <a:latin typeface="Times New Roman" pitchFamily="18" charset="0"/>
                  <a:cs typeface="NikoshBAN" pitchFamily="2" charset="0"/>
                </a:rPr>
                <a:t>)</a:t>
              </a:r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52600" y="1295400"/>
              <a:ext cx="1676400" cy="1066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চাহিদার পরিমান</a:t>
              </a:r>
              <a:r>
                <a:rPr lang="en-US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(Q)</a:t>
              </a:r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457200" y="2057400"/>
            <a:ext cx="4495800" cy="2362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 মূ্ল্যে একটি পণ্যের যে পরিমাণ চাহিদা হয় তার একটি তালিকাই চাহিদা সূচি।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19800" y="5181600"/>
            <a:ext cx="1752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চাহিদা সূচি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76400" y="838200"/>
            <a:ext cx="20574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চাহিদা সূচি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9" grpId="0" animBg="1"/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533400" y="1295400"/>
            <a:ext cx="3151910" cy="3984768"/>
            <a:chOff x="228600" y="588820"/>
            <a:chExt cx="3151910" cy="3984768"/>
          </a:xfrm>
        </p:grpSpPr>
        <p:grpSp>
          <p:nvGrpSpPr>
            <p:cNvPr id="56" name="Group 55"/>
            <p:cNvGrpSpPr/>
            <p:nvPr/>
          </p:nvGrpSpPr>
          <p:grpSpPr>
            <a:xfrm>
              <a:off x="228600" y="914400"/>
              <a:ext cx="3140432" cy="3659188"/>
              <a:chOff x="290156" y="1600200"/>
              <a:chExt cx="3140432" cy="3659188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rot="5400000">
                <a:off x="1600994" y="3428206"/>
                <a:ext cx="365760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Group 54"/>
              <p:cNvGrpSpPr/>
              <p:nvPr/>
            </p:nvGrpSpPr>
            <p:grpSpPr>
              <a:xfrm>
                <a:off x="290156" y="1600200"/>
                <a:ext cx="3138844" cy="3659188"/>
                <a:chOff x="290156" y="1600200"/>
                <a:chExt cx="3138844" cy="3659188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290156" y="1600200"/>
                  <a:ext cx="3138844" cy="3659188"/>
                  <a:chOff x="290156" y="1600200"/>
                  <a:chExt cx="3138844" cy="3659188"/>
                </a:xfrm>
                <a:noFill/>
              </p:grpSpPr>
              <p:cxnSp>
                <p:nvCxnSpPr>
                  <p:cNvPr id="11" name="Straight Connector 10"/>
                  <p:cNvCxnSpPr/>
                  <p:nvPr/>
                </p:nvCxnSpPr>
                <p:spPr>
                  <a:xfrm rot="5400000">
                    <a:off x="-1531719" y="3422075"/>
                    <a:ext cx="3658394" cy="14644"/>
                  </a:xfrm>
                  <a:prstGeom prst="line">
                    <a:avLst/>
                  </a:prstGeom>
                  <a:grpFill/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 rot="5400000">
                    <a:off x="-76200" y="3429000"/>
                    <a:ext cx="3657600" cy="1588"/>
                  </a:xfrm>
                  <a:prstGeom prst="line">
                    <a:avLst/>
                  </a:prstGeom>
                  <a:grpFill/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304800" y="1600200"/>
                    <a:ext cx="3124200" cy="3659188"/>
                    <a:chOff x="304800" y="1600200"/>
                    <a:chExt cx="3581400" cy="3659188"/>
                  </a:xfrm>
                  <a:grpFill/>
                </p:grpSpPr>
                <p:cxnSp>
                  <p:nvCxnSpPr>
                    <p:cNvPr id="5" name="Straight Connector 4"/>
                    <p:cNvCxnSpPr/>
                    <p:nvPr/>
                  </p:nvCxnSpPr>
                  <p:spPr>
                    <a:xfrm>
                      <a:off x="304800" y="5257800"/>
                      <a:ext cx="3581400" cy="1588"/>
                    </a:xfrm>
                    <a:prstGeom prst="line">
                      <a:avLst/>
                    </a:prstGeom>
                    <a:grpFill/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Straight Connector 7"/>
                    <p:cNvCxnSpPr/>
                    <p:nvPr/>
                  </p:nvCxnSpPr>
                  <p:spPr>
                    <a:xfrm>
                      <a:off x="304800" y="1600200"/>
                      <a:ext cx="3581400" cy="1588"/>
                    </a:xfrm>
                    <a:prstGeom prst="line">
                      <a:avLst/>
                    </a:prstGeom>
                    <a:grpFill/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Straight Connector 11"/>
                    <p:cNvCxnSpPr/>
                    <p:nvPr/>
                  </p:nvCxnSpPr>
                  <p:spPr>
                    <a:xfrm>
                      <a:off x="304800" y="2362200"/>
                      <a:ext cx="3581400" cy="1588"/>
                    </a:xfrm>
                    <a:prstGeom prst="line">
                      <a:avLst/>
                    </a:prstGeom>
                    <a:grpFill/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Connector 13"/>
                    <p:cNvCxnSpPr/>
                    <p:nvPr/>
                  </p:nvCxnSpPr>
                  <p:spPr>
                    <a:xfrm>
                      <a:off x="304800" y="3048000"/>
                      <a:ext cx="3581400" cy="1588"/>
                    </a:xfrm>
                    <a:prstGeom prst="line">
                      <a:avLst/>
                    </a:prstGeom>
                    <a:grpFill/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Connector 14"/>
                    <p:cNvCxnSpPr/>
                    <p:nvPr/>
                  </p:nvCxnSpPr>
                  <p:spPr>
                    <a:xfrm>
                      <a:off x="304800" y="3886200"/>
                      <a:ext cx="3581400" cy="1588"/>
                    </a:xfrm>
                    <a:prstGeom prst="line">
                      <a:avLst/>
                    </a:prstGeom>
                    <a:grpFill/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Connector 15"/>
                    <p:cNvCxnSpPr/>
                    <p:nvPr/>
                  </p:nvCxnSpPr>
                  <p:spPr>
                    <a:xfrm>
                      <a:off x="304800" y="4572000"/>
                      <a:ext cx="3581400" cy="1588"/>
                    </a:xfrm>
                    <a:prstGeom prst="line">
                      <a:avLst/>
                    </a:prstGeom>
                    <a:grpFill/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62" name="Flowchart: Alternate Process 61"/>
                <p:cNvSpPr/>
                <p:nvPr/>
              </p:nvSpPr>
              <p:spPr>
                <a:xfrm>
                  <a:off x="609600" y="2438400"/>
                  <a:ext cx="5334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১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63" name="Flowchart: Alternate Process 62"/>
                <p:cNvSpPr/>
                <p:nvPr/>
              </p:nvSpPr>
              <p:spPr>
                <a:xfrm>
                  <a:off x="609600" y="3179620"/>
                  <a:ext cx="5334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2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64" name="Flowchart: Alternate Process 63"/>
                <p:cNvSpPr/>
                <p:nvPr/>
              </p:nvSpPr>
              <p:spPr>
                <a:xfrm>
                  <a:off x="609600" y="3962400"/>
                  <a:ext cx="5334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3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65" name="Flowchart: Alternate Process 64"/>
                <p:cNvSpPr/>
                <p:nvPr/>
              </p:nvSpPr>
              <p:spPr>
                <a:xfrm>
                  <a:off x="609600" y="4648200"/>
                  <a:ext cx="5334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4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66" name="Flowchart: Alternate Process 65"/>
                <p:cNvSpPr/>
                <p:nvPr/>
              </p:nvSpPr>
              <p:spPr>
                <a:xfrm>
                  <a:off x="2209800" y="2438400"/>
                  <a:ext cx="8382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৪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67" name="Flowchart: Alternate Process 66"/>
                <p:cNvSpPr/>
                <p:nvPr/>
              </p:nvSpPr>
              <p:spPr>
                <a:xfrm>
                  <a:off x="2209800" y="3200400"/>
                  <a:ext cx="8382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৮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68" name="Flowchart: Alternate Process 67"/>
                <p:cNvSpPr/>
                <p:nvPr/>
              </p:nvSpPr>
              <p:spPr>
                <a:xfrm>
                  <a:off x="2209800" y="3962400"/>
                  <a:ext cx="7620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১২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69" name="Flowchart: Alternate Process 68"/>
                <p:cNvSpPr/>
                <p:nvPr/>
              </p:nvSpPr>
              <p:spPr>
                <a:xfrm>
                  <a:off x="2209800" y="4648200"/>
                  <a:ext cx="8382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১৬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</p:grpSp>
        <p:grpSp>
          <p:nvGrpSpPr>
            <p:cNvPr id="47" name="Group 46"/>
            <p:cNvGrpSpPr/>
            <p:nvPr/>
          </p:nvGrpSpPr>
          <p:grpSpPr>
            <a:xfrm>
              <a:off x="256310" y="588820"/>
              <a:ext cx="3124200" cy="1066800"/>
              <a:chOff x="304800" y="1295400"/>
              <a:chExt cx="3124200" cy="1066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04800" y="1295400"/>
                <a:ext cx="1447800" cy="10668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দাম</a:t>
                </a:r>
                <a:r>
                  <a:rPr lang="bn-BD" sz="3200" dirty="0" smtClean="0">
                    <a:solidFill>
                      <a:srgbClr val="C00000"/>
                    </a:solidFill>
                    <a:latin typeface="Times New Roman" pitchFamily="18" charset="0"/>
                    <a:cs typeface="NikoshBAN" pitchFamily="2" charset="0"/>
                  </a:rPr>
                  <a:t>(</a:t>
                </a:r>
                <a:r>
                  <a:rPr lang="en-US" sz="32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bn-BD" sz="3200" dirty="0" smtClean="0">
                    <a:solidFill>
                      <a:srgbClr val="C00000"/>
                    </a:solidFill>
                    <a:latin typeface="Times New Roman" pitchFamily="18" charset="0"/>
                    <a:cs typeface="NikoshBAN" pitchFamily="2" charset="0"/>
                  </a:rPr>
                  <a:t>)</a:t>
                </a:r>
                <a:endParaRPr lang="en-US" sz="32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752600" y="1295400"/>
                <a:ext cx="1676400" cy="1066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চাহিদার পরিমান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(Q)</a:t>
                </a:r>
                <a:endParaRPr lang="en-US" sz="32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3955475" y="1143000"/>
            <a:ext cx="5188525" cy="5715000"/>
            <a:chOff x="3955475" y="1143000"/>
            <a:chExt cx="5188525" cy="57150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2056606" y="3656806"/>
              <a:ext cx="50292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572000" y="6172200"/>
              <a:ext cx="43434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572000" y="5257800"/>
              <a:ext cx="36576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572000" y="4343400"/>
              <a:ext cx="27432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572000" y="3429000"/>
              <a:ext cx="18288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572000" y="2514600"/>
              <a:ext cx="9144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3657600" y="4343400"/>
              <a:ext cx="36576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5029200" y="4800600"/>
              <a:ext cx="27432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6400800" y="5257800"/>
              <a:ext cx="18288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7772400" y="5715000"/>
              <a:ext cx="9144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953000" y="2001981"/>
              <a:ext cx="3657600" cy="3657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Flowchart: Alternate Process 69"/>
            <p:cNvSpPr/>
            <p:nvPr/>
          </p:nvSpPr>
          <p:spPr>
            <a:xfrm>
              <a:off x="3962400" y="4953000"/>
              <a:ext cx="5334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1" name="Flowchart: Alternate Process 70"/>
            <p:cNvSpPr/>
            <p:nvPr/>
          </p:nvSpPr>
          <p:spPr>
            <a:xfrm>
              <a:off x="3962400" y="4114800"/>
              <a:ext cx="5334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2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2" name="Flowchart: Alternate Process 71"/>
            <p:cNvSpPr/>
            <p:nvPr/>
          </p:nvSpPr>
          <p:spPr>
            <a:xfrm>
              <a:off x="3955475" y="3200400"/>
              <a:ext cx="5334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3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3" name="Flowchart: Alternate Process 72"/>
            <p:cNvSpPr/>
            <p:nvPr/>
          </p:nvSpPr>
          <p:spPr>
            <a:xfrm>
              <a:off x="3962400" y="2286000"/>
              <a:ext cx="5334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4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4" name="Flowchart: Alternate Process 73"/>
            <p:cNvSpPr/>
            <p:nvPr/>
          </p:nvSpPr>
          <p:spPr>
            <a:xfrm>
              <a:off x="5257800" y="6248400"/>
              <a:ext cx="5334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4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5" name="Flowchart: Alternate Process 74"/>
            <p:cNvSpPr/>
            <p:nvPr/>
          </p:nvSpPr>
          <p:spPr>
            <a:xfrm>
              <a:off x="6172200" y="6248400"/>
              <a:ext cx="5334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8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6" name="Flowchart: Alternate Process 75"/>
            <p:cNvSpPr/>
            <p:nvPr/>
          </p:nvSpPr>
          <p:spPr>
            <a:xfrm>
              <a:off x="7079674" y="6248400"/>
              <a:ext cx="768925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2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7" name="Flowchart: Alternate Process 76"/>
            <p:cNvSpPr/>
            <p:nvPr/>
          </p:nvSpPr>
          <p:spPr>
            <a:xfrm>
              <a:off x="8001000" y="6324600"/>
              <a:ext cx="7620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6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8" name="Flowchart: Alternate Process 77"/>
            <p:cNvSpPr/>
            <p:nvPr/>
          </p:nvSpPr>
          <p:spPr>
            <a:xfrm>
              <a:off x="5562600" y="1981200"/>
              <a:ext cx="5334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rPr>
                <a:t>a</a:t>
              </a:r>
              <a:endPara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Flowchart: Alternate Process 78"/>
            <p:cNvSpPr/>
            <p:nvPr/>
          </p:nvSpPr>
          <p:spPr>
            <a:xfrm>
              <a:off x="6477000" y="2971800"/>
              <a:ext cx="5334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rPr>
                <a:t>b</a:t>
              </a:r>
              <a:endPara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Flowchart: Alternate Process 79"/>
            <p:cNvSpPr/>
            <p:nvPr/>
          </p:nvSpPr>
          <p:spPr>
            <a:xfrm>
              <a:off x="7391400" y="3886200"/>
              <a:ext cx="5334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rPr>
                <a:t>c</a:t>
              </a:r>
              <a:endPara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Flowchart: Alternate Process 80"/>
            <p:cNvSpPr/>
            <p:nvPr/>
          </p:nvSpPr>
          <p:spPr>
            <a:xfrm>
              <a:off x="8229600" y="4876800"/>
              <a:ext cx="5334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rPr>
                <a:t>d</a:t>
              </a:r>
              <a:endPara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Flowchart: Alternate Process 81"/>
            <p:cNvSpPr/>
            <p:nvPr/>
          </p:nvSpPr>
          <p:spPr>
            <a:xfrm>
              <a:off x="4724400" y="1524000"/>
              <a:ext cx="5334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rPr>
                <a:t>D</a:t>
              </a:r>
              <a:endPara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Flowchart: Alternate Process 82"/>
            <p:cNvSpPr/>
            <p:nvPr/>
          </p:nvSpPr>
          <p:spPr>
            <a:xfrm>
              <a:off x="8305800" y="5562600"/>
              <a:ext cx="8382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rPr>
                <a:t>D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rPr>
                <a:t>1</a:t>
              </a:r>
              <a:endPara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Flowchart: Alternate Process 57"/>
            <p:cNvSpPr/>
            <p:nvPr/>
          </p:nvSpPr>
          <p:spPr>
            <a:xfrm>
              <a:off x="4038600" y="6019800"/>
              <a:ext cx="533400" cy="533400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০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0" y="304800"/>
            <a:ext cx="3886200" cy="685800"/>
          </a:xfrm>
          <a:prstGeom prst="rect">
            <a:avLst/>
          </a:prstGeom>
          <a:solidFill>
            <a:schemeClr val="tx2">
              <a:lumMod val="20000"/>
              <a:lumOff val="8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চাহিদা সূচি 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62600" y="0"/>
            <a:ext cx="3276600" cy="1752600"/>
          </a:xfrm>
          <a:prstGeom prst="rect">
            <a:avLst/>
          </a:prstGeom>
          <a:solidFill>
            <a:schemeClr val="tx2">
              <a:lumMod val="20000"/>
              <a:lumOff val="8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চাহিদা সূচির জ্যামিতিক প্রকাশকে চাহিদা রেখা বলে।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3028941">
            <a:off x="5735699" y="3076705"/>
            <a:ext cx="3886200" cy="685800"/>
          </a:xfrm>
          <a:prstGeom prst="rect">
            <a:avLst/>
          </a:prstGeom>
          <a:solidFill>
            <a:schemeClr val="tx2">
              <a:lumMod val="20000"/>
              <a:lumOff val="8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চাহিদা রেখা 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1987331" y="2894806"/>
            <a:ext cx="50292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02725" y="5410200"/>
            <a:ext cx="4343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02725" y="4495800"/>
            <a:ext cx="3657600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02725" y="3581400"/>
            <a:ext cx="2743200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02725" y="2667000"/>
            <a:ext cx="182880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02725" y="1752600"/>
            <a:ext cx="914400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88325" y="3581400"/>
            <a:ext cx="36576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59925" y="4038600"/>
            <a:ext cx="27432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331525" y="4495800"/>
            <a:ext cx="18288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703125" y="4953000"/>
            <a:ext cx="9144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4883725" y="1239981"/>
            <a:ext cx="3657600" cy="3657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Alternate Process 14"/>
          <p:cNvSpPr/>
          <p:nvPr/>
        </p:nvSpPr>
        <p:spPr>
          <a:xfrm>
            <a:off x="3893125" y="4191000"/>
            <a:ext cx="5334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3893125" y="3352800"/>
            <a:ext cx="5334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3886200" y="2438400"/>
            <a:ext cx="5334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3893125" y="1524000"/>
            <a:ext cx="5334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5188525" y="5486400"/>
            <a:ext cx="5334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6102925" y="5486400"/>
            <a:ext cx="5334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8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6858000" y="5486400"/>
            <a:ext cx="768925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7772400" y="5486400"/>
            <a:ext cx="7620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6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4655125" y="762000"/>
            <a:ext cx="5334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D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Flowchart: Alternate Process 23"/>
          <p:cNvSpPr/>
          <p:nvPr/>
        </p:nvSpPr>
        <p:spPr>
          <a:xfrm>
            <a:off x="8236525" y="4800600"/>
            <a:ext cx="8382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1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4038600" y="5334000"/>
            <a:ext cx="5334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" y="228600"/>
            <a:ext cx="3048000" cy="990600"/>
          </a:xfrm>
          <a:prstGeom prst="rect">
            <a:avLst/>
          </a:prstGeom>
          <a:solidFill>
            <a:schemeClr val="tx2">
              <a:lumMod val="20000"/>
              <a:lumOff val="8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চাহিদা রেখা অংকন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86400" y="5943600"/>
            <a:ext cx="2590800" cy="685800"/>
          </a:xfrm>
          <a:prstGeom prst="rect">
            <a:avLst/>
          </a:prstGeom>
          <a:solidFill>
            <a:schemeClr val="tx2">
              <a:lumMod val="20000"/>
              <a:lumOff val="8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চাহিদার পরিমাণ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Flowchart: Alternate Process 28"/>
          <p:cNvSpPr/>
          <p:nvPr/>
        </p:nvSpPr>
        <p:spPr>
          <a:xfrm>
            <a:off x="5410200" y="1219200"/>
            <a:ext cx="5334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NikoshBAN" pitchFamily="2" charset="0"/>
              </a:rPr>
              <a:t>d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6324600" y="2209800"/>
            <a:ext cx="5334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c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lowchart: Alternate Process 30"/>
          <p:cNvSpPr/>
          <p:nvPr/>
        </p:nvSpPr>
        <p:spPr>
          <a:xfrm>
            <a:off x="7239000" y="3124200"/>
            <a:ext cx="5334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NikoshBAN" pitchFamily="2" charset="0"/>
              </a:rPr>
              <a:t>b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Flowchart: Alternate Process 31"/>
          <p:cNvSpPr/>
          <p:nvPr/>
        </p:nvSpPr>
        <p:spPr>
          <a:xfrm>
            <a:off x="8153400" y="4114800"/>
            <a:ext cx="533400" cy="533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NikoshBAN" pitchFamily="2" charset="0"/>
              </a:rPr>
              <a:t>a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858000" y="1447800"/>
            <a:ext cx="2057400" cy="685800"/>
          </a:xfrm>
          <a:prstGeom prst="rect">
            <a:avLst/>
          </a:prstGeom>
          <a:solidFill>
            <a:schemeClr val="tx2">
              <a:lumMod val="20000"/>
              <a:lumOff val="8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চাহিদা রেখা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2400300" y="2324100"/>
            <a:ext cx="2590800" cy="685800"/>
          </a:xfrm>
          <a:prstGeom prst="rect">
            <a:avLst/>
          </a:prstGeom>
          <a:solidFill>
            <a:schemeClr val="tx2">
              <a:lumMod val="20000"/>
              <a:lumOff val="8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দাম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00890" y="1828800"/>
            <a:ext cx="3151910" cy="3984768"/>
            <a:chOff x="228600" y="588820"/>
            <a:chExt cx="3151910" cy="3984768"/>
          </a:xfrm>
        </p:grpSpPr>
        <p:grpSp>
          <p:nvGrpSpPr>
            <p:cNvPr id="36" name="Group 55"/>
            <p:cNvGrpSpPr/>
            <p:nvPr/>
          </p:nvGrpSpPr>
          <p:grpSpPr>
            <a:xfrm>
              <a:off x="228600" y="914400"/>
              <a:ext cx="3140432" cy="3659188"/>
              <a:chOff x="290156" y="1600200"/>
              <a:chExt cx="3140432" cy="3659188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1600994" y="3428206"/>
                <a:ext cx="365760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54"/>
              <p:cNvGrpSpPr/>
              <p:nvPr/>
            </p:nvGrpSpPr>
            <p:grpSpPr>
              <a:xfrm>
                <a:off x="290156" y="1600200"/>
                <a:ext cx="3138844" cy="3659188"/>
                <a:chOff x="290156" y="1600200"/>
                <a:chExt cx="3138844" cy="3659188"/>
              </a:xfrm>
            </p:grpSpPr>
            <p:grpSp>
              <p:nvGrpSpPr>
                <p:cNvPr id="42" name="Group 52"/>
                <p:cNvGrpSpPr/>
                <p:nvPr/>
              </p:nvGrpSpPr>
              <p:grpSpPr>
                <a:xfrm>
                  <a:off x="290156" y="1600200"/>
                  <a:ext cx="3138844" cy="3659188"/>
                  <a:chOff x="290156" y="1600200"/>
                  <a:chExt cx="3138844" cy="3659188"/>
                </a:xfrm>
                <a:noFill/>
              </p:grpSpPr>
              <p:cxnSp>
                <p:nvCxnSpPr>
                  <p:cNvPr id="51" name="Straight Connector 50"/>
                  <p:cNvCxnSpPr/>
                  <p:nvPr/>
                </p:nvCxnSpPr>
                <p:spPr>
                  <a:xfrm rot="5400000">
                    <a:off x="-1531719" y="3422075"/>
                    <a:ext cx="3658394" cy="14644"/>
                  </a:xfrm>
                  <a:prstGeom prst="line">
                    <a:avLst/>
                  </a:prstGeom>
                  <a:grpFill/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5400000">
                    <a:off x="-76200" y="3429000"/>
                    <a:ext cx="3657600" cy="1588"/>
                  </a:xfrm>
                  <a:prstGeom prst="line">
                    <a:avLst/>
                  </a:prstGeom>
                  <a:grpFill/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3" name="Group 18"/>
                  <p:cNvGrpSpPr/>
                  <p:nvPr/>
                </p:nvGrpSpPr>
                <p:grpSpPr>
                  <a:xfrm>
                    <a:off x="304800" y="1600200"/>
                    <a:ext cx="3124200" cy="3659188"/>
                    <a:chOff x="304800" y="1600200"/>
                    <a:chExt cx="3581400" cy="3659188"/>
                  </a:xfrm>
                  <a:grpFill/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>
                      <a:off x="304800" y="5257800"/>
                      <a:ext cx="3581400" cy="1588"/>
                    </a:xfrm>
                    <a:prstGeom prst="line">
                      <a:avLst/>
                    </a:prstGeom>
                    <a:grpFill/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7"/>
                    <p:cNvCxnSpPr/>
                    <p:nvPr/>
                  </p:nvCxnSpPr>
                  <p:spPr>
                    <a:xfrm>
                      <a:off x="304800" y="1600200"/>
                      <a:ext cx="3581400" cy="1588"/>
                    </a:xfrm>
                    <a:prstGeom prst="line">
                      <a:avLst/>
                    </a:prstGeom>
                    <a:grpFill/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>
                      <a:off x="304800" y="2362200"/>
                      <a:ext cx="3581400" cy="1588"/>
                    </a:xfrm>
                    <a:prstGeom prst="line">
                      <a:avLst/>
                    </a:prstGeom>
                    <a:grpFill/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>
                      <a:off x="304800" y="3048000"/>
                      <a:ext cx="3581400" cy="1588"/>
                    </a:xfrm>
                    <a:prstGeom prst="line">
                      <a:avLst/>
                    </a:prstGeom>
                    <a:grpFill/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>
                      <a:off x="304800" y="3886200"/>
                      <a:ext cx="3581400" cy="1588"/>
                    </a:xfrm>
                    <a:prstGeom prst="line">
                      <a:avLst/>
                    </a:prstGeom>
                    <a:grpFill/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Connector 58"/>
                    <p:cNvCxnSpPr/>
                    <p:nvPr/>
                  </p:nvCxnSpPr>
                  <p:spPr>
                    <a:xfrm>
                      <a:off x="304800" y="4572000"/>
                      <a:ext cx="3581400" cy="1588"/>
                    </a:xfrm>
                    <a:prstGeom prst="line">
                      <a:avLst/>
                    </a:prstGeom>
                    <a:grpFill/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43" name="Flowchart: Alternate Process 42"/>
                <p:cNvSpPr/>
                <p:nvPr/>
              </p:nvSpPr>
              <p:spPr>
                <a:xfrm>
                  <a:off x="609600" y="2438400"/>
                  <a:ext cx="5334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১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44" name="Flowchart: Alternate Process 43"/>
                <p:cNvSpPr/>
                <p:nvPr/>
              </p:nvSpPr>
              <p:spPr>
                <a:xfrm>
                  <a:off x="609600" y="3179620"/>
                  <a:ext cx="5334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2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45" name="Flowchart: Alternate Process 44"/>
                <p:cNvSpPr/>
                <p:nvPr/>
              </p:nvSpPr>
              <p:spPr>
                <a:xfrm>
                  <a:off x="609600" y="3962400"/>
                  <a:ext cx="5334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3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46" name="Flowchart: Alternate Process 45"/>
                <p:cNvSpPr/>
                <p:nvPr/>
              </p:nvSpPr>
              <p:spPr>
                <a:xfrm>
                  <a:off x="609600" y="4648200"/>
                  <a:ext cx="5334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4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47" name="Flowchart: Alternate Process 46"/>
                <p:cNvSpPr/>
                <p:nvPr/>
              </p:nvSpPr>
              <p:spPr>
                <a:xfrm>
                  <a:off x="2222866" y="4703620"/>
                  <a:ext cx="8382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৪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48" name="Flowchart: Alternate Process 47"/>
                <p:cNvSpPr/>
                <p:nvPr/>
              </p:nvSpPr>
              <p:spPr>
                <a:xfrm>
                  <a:off x="2146666" y="4017820"/>
                  <a:ext cx="8382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৮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49" name="Flowchart: Alternate Process 48"/>
                <p:cNvSpPr/>
                <p:nvPr/>
              </p:nvSpPr>
              <p:spPr>
                <a:xfrm>
                  <a:off x="2146666" y="3179620"/>
                  <a:ext cx="7620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১২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50" name="Flowchart: Alternate Process 49"/>
                <p:cNvSpPr/>
                <p:nvPr/>
              </p:nvSpPr>
              <p:spPr>
                <a:xfrm>
                  <a:off x="2070466" y="2417620"/>
                  <a:ext cx="838200" cy="533400"/>
                </a:xfrm>
                <a:prstGeom prst="flowChartAlternate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১৬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</p:grpSp>
        <p:grpSp>
          <p:nvGrpSpPr>
            <p:cNvPr id="37" name="Group 46"/>
            <p:cNvGrpSpPr/>
            <p:nvPr/>
          </p:nvGrpSpPr>
          <p:grpSpPr>
            <a:xfrm>
              <a:off x="256310" y="588820"/>
              <a:ext cx="3124200" cy="1066800"/>
              <a:chOff x="304800" y="1295400"/>
              <a:chExt cx="3124200" cy="10668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04800" y="1295400"/>
                <a:ext cx="1447800" cy="10668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দাম</a:t>
                </a:r>
                <a:r>
                  <a:rPr lang="bn-BD" sz="3200" dirty="0" smtClean="0">
                    <a:solidFill>
                      <a:srgbClr val="C00000"/>
                    </a:solidFill>
                    <a:latin typeface="Times New Roman" pitchFamily="18" charset="0"/>
                    <a:cs typeface="NikoshBAN" pitchFamily="2" charset="0"/>
                  </a:rPr>
                  <a:t>(</a:t>
                </a:r>
                <a:r>
                  <a:rPr lang="en-US" sz="32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bn-BD" sz="3200" dirty="0" smtClean="0">
                    <a:solidFill>
                      <a:srgbClr val="C00000"/>
                    </a:solidFill>
                    <a:latin typeface="Times New Roman" pitchFamily="18" charset="0"/>
                    <a:cs typeface="NikoshBAN" pitchFamily="2" charset="0"/>
                  </a:rPr>
                  <a:t>)</a:t>
                </a:r>
                <a:endParaRPr lang="en-US" sz="32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752600" y="1295400"/>
                <a:ext cx="1676400" cy="1066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চাহিদার পরিমান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(Q)</a:t>
                </a:r>
                <a:endParaRPr lang="en-US" sz="32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60" name="Rectangle 59"/>
          <p:cNvSpPr/>
          <p:nvPr/>
        </p:nvSpPr>
        <p:spPr>
          <a:xfrm>
            <a:off x="685800" y="5943600"/>
            <a:ext cx="2057400" cy="685800"/>
          </a:xfrm>
          <a:prstGeom prst="rect">
            <a:avLst/>
          </a:prstGeom>
          <a:solidFill>
            <a:schemeClr val="tx2">
              <a:lumMod val="20000"/>
              <a:lumOff val="8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চাহিদা সূচি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 animBg="1"/>
      <p:bldP spid="28" grpId="0" animBg="1"/>
      <p:bldP spid="29" grpId="0"/>
      <p:bldP spid="30" grpId="0"/>
      <p:bldP spid="31" grpId="0"/>
      <p:bldP spid="32" grpId="0"/>
      <p:bldP spid="33" grpId="0" animBg="1"/>
      <p:bldP spid="34" grpId="0" animBg="1"/>
      <p:bldP spid="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1066800"/>
            <a:ext cx="8458200" cy="5181600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কাজঃ  </a:t>
            </a:r>
            <a:endPara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 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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চাহিদা সূচি তৈরি কর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  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তৈরিকৃত চাহিদা সূচির ভিত্তিতে একটি চাহিদা রেখা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অংকন কর।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686800" cy="4495800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bn-BD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n-BD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    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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কাল্পনিক চাহিদা সূচির ভিত্তিতে চাহিদা রেখা অংকন কর।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1828800"/>
            <a:ext cx="8153400" cy="2895600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 কাজঃ  </a:t>
            </a:r>
            <a:endPara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n-BD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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চাহিদা বিধিটির ব্যতিক্রম গুলো উল্লেখ কর।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1066800"/>
            <a:ext cx="7239000" cy="3581400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n-BD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চাহিদা কী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২.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চাহিদা সূচি কাকে বলে? 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৩.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চাহিদা বিধিটি উল্লেখ কর।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1066800"/>
            <a:ext cx="8534400" cy="4648200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n-BD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 3"/>
              <a:buChar char=""/>
              <a:defRPr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চাহিদা সূচি ও চাহিদা রেখার মধ্যে পার্থক্য নির্ণয় কর।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3677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mtClean="0">
                <a:latin typeface="SutonnyMJ" pitchFamily="2" charset="0"/>
                <a:cs typeface="SutonnyMJ" pitchFamily="2" charset="0"/>
              </a:rPr>
              <a:t>‡gv. AvwZKzj Bmjvg</a:t>
            </a:r>
          </a:p>
          <a:p>
            <a:r>
              <a:rPr lang="en-US" sz="880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smtClean="0">
                <a:latin typeface="SutonnyMJ" pitchFamily="2" charset="0"/>
                <a:cs typeface="SutonnyMJ" pitchFamily="2" charset="0"/>
              </a:rPr>
              <a:t>cÖfvlK </a:t>
            </a:r>
          </a:p>
          <a:p>
            <a:r>
              <a:rPr lang="en-US" sz="880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smtClean="0">
                <a:latin typeface="SutonnyMJ" pitchFamily="2" charset="0"/>
                <a:cs typeface="SutonnyMJ" pitchFamily="2" charset="0"/>
              </a:rPr>
              <a:t>m~Pxcvov wWwMª K‡jR</a:t>
            </a:r>
            <a:endParaRPr lang="en-US" sz="880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356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066800" y="1219200"/>
            <a:ext cx="7086600" cy="40386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2057400"/>
            <a:ext cx="5143454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1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1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2057400" y="762000"/>
            <a:ext cx="5029200" cy="914400"/>
          </a:xfrm>
          <a:prstGeom prst="round2SameRect">
            <a:avLst>
              <a:gd name="adj1" fmla="val 3891"/>
              <a:gd name="adj2" fmla="val 0"/>
            </a:avLst>
          </a:prstGeom>
          <a:blipFill>
            <a:blip r:embed="rId2"/>
            <a:tile tx="0" ty="0" sx="100000" sy="100000" flip="none" algn="tl"/>
          </a:blip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শ্রেণিঃএকাদশ</a:t>
            </a:r>
            <a:endParaRPr lang="en-US" sz="60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2057400" y="2057400"/>
            <a:ext cx="5029200" cy="914400"/>
          </a:xfrm>
          <a:prstGeom prst="round2SameRect">
            <a:avLst>
              <a:gd name="adj1" fmla="val 3891"/>
              <a:gd name="adj2" fmla="val 0"/>
            </a:avLst>
          </a:prstGeom>
          <a:blipFill>
            <a:blip r:embed="rId2"/>
            <a:tile tx="0" ty="0" sx="100000" sy="100000" flip="none" algn="tl"/>
          </a:blip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অর্থনীতি ১ম </a:t>
            </a:r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48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2057400" y="3352800"/>
            <a:ext cx="5029200" cy="914400"/>
          </a:xfrm>
          <a:prstGeom prst="round2SameRect">
            <a:avLst>
              <a:gd name="adj1" fmla="val 3891"/>
              <a:gd name="adj2" fmla="val 0"/>
            </a:avLst>
          </a:prstGeom>
          <a:blipFill>
            <a:blip r:embed="rId2"/>
            <a:tile tx="0" ty="0" sx="100000" sy="100000" flip="none" algn="tl"/>
          </a:blip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 ৪</a:t>
            </a:r>
            <a:r>
              <a:rPr lang="en-US" sz="480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480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Callout 16"/>
          <p:cNvSpPr/>
          <p:nvPr/>
        </p:nvSpPr>
        <p:spPr>
          <a:xfrm>
            <a:off x="0" y="304800"/>
            <a:ext cx="2743200" cy="25908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Callout 15"/>
          <p:cNvSpPr/>
          <p:nvPr/>
        </p:nvSpPr>
        <p:spPr>
          <a:xfrm>
            <a:off x="3048000" y="685800"/>
            <a:ext cx="2590800" cy="22860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Callout 14"/>
          <p:cNvSpPr/>
          <p:nvPr/>
        </p:nvSpPr>
        <p:spPr>
          <a:xfrm>
            <a:off x="6172200" y="518906"/>
            <a:ext cx="2133600" cy="24384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tr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276600"/>
            <a:ext cx="3048000" cy="2571750"/>
          </a:xfrm>
          <a:prstGeom prst="rect">
            <a:avLst/>
          </a:prstGeom>
        </p:spPr>
      </p:pic>
      <p:pic>
        <p:nvPicPr>
          <p:cNvPr id="3" name="Picture 2" descr="2857106286_45a0b76ab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200401"/>
            <a:ext cx="1993899" cy="2666999"/>
          </a:xfrm>
          <a:prstGeom prst="rect">
            <a:avLst/>
          </a:prstGeom>
        </p:spPr>
      </p:pic>
      <p:pic>
        <p:nvPicPr>
          <p:cNvPr id="4" name="Picture 3" descr="0,,1652323_4,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276600"/>
            <a:ext cx="2590800" cy="2324100"/>
          </a:xfrm>
          <a:prstGeom prst="rect">
            <a:avLst/>
          </a:prstGeom>
        </p:spPr>
      </p:pic>
      <p:pic>
        <p:nvPicPr>
          <p:cNvPr id="8" name="Picture 7" descr="h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1" y="754380"/>
            <a:ext cx="1881366" cy="1303020"/>
          </a:xfrm>
          <a:prstGeom prst="rect">
            <a:avLst/>
          </a:prstGeom>
        </p:spPr>
      </p:pic>
      <p:pic>
        <p:nvPicPr>
          <p:cNvPr id="18" name="Picture 17" descr="car1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1" y="1295400"/>
            <a:ext cx="1926492" cy="1096219"/>
          </a:xfrm>
          <a:prstGeom prst="rect">
            <a:avLst/>
          </a:prstGeom>
        </p:spPr>
      </p:pic>
      <p:pic>
        <p:nvPicPr>
          <p:cNvPr id="19" name="Picture 18" descr="gol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77000" y="914400"/>
            <a:ext cx="1706880" cy="1277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219200"/>
            <a:ext cx="7620000" cy="411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9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চাহিদা</a:t>
            </a:r>
            <a:endParaRPr lang="en-US" sz="9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/>
        </p:nvSpPr>
        <p:spPr>
          <a:xfrm>
            <a:off x="381000" y="2286000"/>
            <a:ext cx="8382000" cy="4419600"/>
          </a:xfrm>
          <a:prstGeom prst="round1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36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endParaRPr lang="bn-BD" sz="32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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  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চাহিদার সংজ্ঞা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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বিধিটি ব্যাখ্যা করতে পারবে।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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চাহিদা সূচি তৈরি করতে পারবে।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ª"/>
              <a:defRPr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চাহিদা রেখা কী বলতে পারবে।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ª"/>
              <a:defRPr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চাহিদা সূচির ভিত্তিতে চাহিদা রেখা আঁকতে  পারবে।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7315200" cy="160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88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আচরণিক উদ্দেশ্য</a:t>
            </a:r>
            <a:endParaRPr lang="en-US" sz="88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638800" y="228600"/>
            <a:ext cx="2895600" cy="22860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r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505200" cy="2571750"/>
          </a:xfrm>
          <a:prstGeom prst="rect">
            <a:avLst/>
          </a:prstGeom>
        </p:spPr>
      </p:pic>
      <p:pic>
        <p:nvPicPr>
          <p:cNvPr id="4" name="Picture 3" descr="car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62000"/>
            <a:ext cx="1926492" cy="109621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762000"/>
            <a:ext cx="4724400" cy="99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1.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কোন দ্রব্য পাওয়ার আকাঙ্ক্ষা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905000"/>
            <a:ext cx="4724400" cy="99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দ্রব্যটি ক্রয়ের জন্য প্রয়োজনীয় অর্থ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অর্থাৎ ক্রয় ক্ষমতা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048000"/>
            <a:ext cx="4724400" cy="99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অর্থ ব্যয়ের ইচ্ছা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5638800"/>
            <a:ext cx="7620000" cy="99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উপরিউক্ত তিনটি বৈশিষ্ট্যের  সমন্বয়কে চাহিদা বলে।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752600"/>
            <a:ext cx="7696200" cy="2133600"/>
          </a:xfrm>
          <a:prstGeom prst="rect">
            <a:avLst/>
          </a:prstGeom>
          <a:solidFill>
            <a:schemeClr val="accent5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সুতরাং কোন ক্রেতার একটি নির্দিষ্ট দ্রব্য পাওয়ার  আকাঙ্ক্ষা</a:t>
            </a:r>
            <a:endPara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আর্থিক সামর্থ্য থাকলে এবং নির্দিষ্ট দামে দ্রব্যটি ক্রয় করার ইচ্ছা থাকলে তবেই তাকে অর্থনীতিতে চাহিদা বলা হয়।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57200"/>
            <a:ext cx="28956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চাহিদার সংজ্ঞাঃ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384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NikoshBAN</vt:lpstr>
      <vt:lpstr>SutonnyMJ</vt:lpstr>
      <vt:lpstr>Times New Roman</vt:lpstr>
      <vt:lpstr>Wingdings</vt:lpstr>
      <vt:lpstr>Wingdings 2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Haider</dc:creator>
  <cp:lastModifiedBy>User</cp:lastModifiedBy>
  <cp:revision>102</cp:revision>
  <dcterms:created xsi:type="dcterms:W3CDTF">2013-02-20T03:20:30Z</dcterms:created>
  <dcterms:modified xsi:type="dcterms:W3CDTF">2021-03-07T09:16:34Z</dcterms:modified>
</cp:coreProperties>
</file>