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285" r:id="rId3"/>
    <p:sldId id="259" r:id="rId4"/>
    <p:sldId id="260" r:id="rId5"/>
    <p:sldId id="263" r:id="rId6"/>
    <p:sldId id="264" r:id="rId7"/>
    <p:sldId id="266" r:id="rId8"/>
    <p:sldId id="267" r:id="rId9"/>
    <p:sldId id="274" r:id="rId10"/>
    <p:sldId id="275" r:id="rId11"/>
    <p:sldId id="282" r:id="rId12"/>
    <p:sldId id="268" r:id="rId13"/>
    <p:sldId id="269" r:id="rId14"/>
    <p:sldId id="270" r:id="rId15"/>
    <p:sldId id="28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13" autoAdjust="0"/>
  </p:normalViewPr>
  <p:slideViewPr>
    <p:cSldViewPr>
      <p:cViewPr varScale="1">
        <p:scale>
          <a:sx n="72" d="100"/>
          <a:sy n="72" d="100"/>
        </p:scale>
        <p:origin x="1690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F8C3-ABFC-4041-9563-F270AF5639DF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DF0AE-F3A5-4C60-BC55-4EA5F34FA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9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DF0AE-F3A5-4C60-BC55-4EA5F34FA0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124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r>
              <a:rPr lang="bn-IN" dirty="0" smtClean="0"/>
              <a:t>ধন্যবাদের</a:t>
            </a:r>
            <a:r>
              <a:rPr lang="bn-IN" baseline="0" dirty="0" smtClean="0"/>
              <a:t> মাধ্যমে আজকের পাঠ সমাপ্তি ঘোষনা করা যেতে পারে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DF0AE-F3A5-4C60-BC55-4EA5F34FA03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43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DF0AE-F3A5-4C60-BC55-4EA5F34FA0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08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DF0AE-F3A5-4C60-BC55-4EA5F34FA0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9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bn-BD" sz="1200" b="1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200" b="1" dirty="0" smtClean="0">
              <a:latin typeface="NikoshBAN" pitchFamily="2" charset="0"/>
              <a:cs typeface="NikoshBAN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DF0AE-F3A5-4C60-BC55-4EA5F34FA03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62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DF0AE-F3A5-4C60-BC55-4EA5F34FA0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07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DF0AE-F3A5-4C60-BC55-4EA5F34FA0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29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DF0AE-F3A5-4C60-BC55-4EA5F34FA03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9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DF0AE-F3A5-4C60-BC55-4EA5F34FA03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54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DF0AE-F3A5-4C60-BC55-4EA5F34FA03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87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52108" y="4165254"/>
            <a:ext cx="33064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http://sciweb.nybg.org/science2/Onlinexhibits/hibiscuscopy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6" b="99571" l="920" r="98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670" y="548680"/>
            <a:ext cx="3581400" cy="505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1670" y="422108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জবা ফুল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9509" y="5085184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China rose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5570418"/>
            <a:ext cx="278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NikoshBAN" pitchFamily="2" charset="0"/>
                <a:cs typeface="NikoshBAN" pitchFamily="2" charset="0"/>
              </a:rPr>
              <a:t>Hibiscus </a:t>
            </a:r>
            <a:r>
              <a:rPr lang="en-US" i="1" dirty="0" err="1" smtClean="0">
                <a:latin typeface="NikoshBAN" pitchFamily="2" charset="0"/>
                <a:cs typeface="NikoshBAN" pitchFamily="2" charset="0"/>
              </a:rPr>
              <a:t>rosa-sinensis</a:t>
            </a:r>
            <a:r>
              <a:rPr lang="en-US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iologydiscussion.com/wp-content/uploads/2014/09/clip_image00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t="3193" r="4728" b="24244"/>
          <a:stretch/>
        </p:blipFill>
        <p:spPr bwMode="auto">
          <a:xfrm>
            <a:off x="1295400" y="1524000"/>
            <a:ext cx="6878265" cy="4114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3810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কয়েকজন বিজ্ঞানী যদি একই জীবকে  বিভিন্ন নামকরণ করেন তবে অগ্রাধিকার অনুযায়ী কার নাম গৃহীত হবে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0432" y="5816024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প্রথম বিজ্ঞানী কর্তৃক গৃহীত নামটি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8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3280047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latin typeface="NikoshBAN" pitchFamily="2" charset="0"/>
                <a:cs typeface="NikoshBAN" pitchFamily="2" charset="0"/>
              </a:rPr>
              <a:t>Homo sapiens</a:t>
            </a:r>
            <a:r>
              <a:rPr lang="bn-BD" sz="40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i="1" dirty="0" smtClean="0">
                <a:latin typeface="NikoshBAN" pitchFamily="2" charset="0"/>
                <a:cs typeface="NikoshBAN" pitchFamily="2" charset="0"/>
              </a:rPr>
              <a:t> L, 1758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323186"/>
            <a:ext cx="8686800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প্রথম যে বিজ্ঞানী জীবের বিজ্ঞানসম্মত নাম দেবেন </a:t>
            </a:r>
            <a:r>
              <a:rPr lang="bn-BD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তাঁর নাম প্রকাশের সন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উক্ত জীবের বৈজ্ঞানিক নামের শেষে সংক্ষেপে যোগ করতে হবে । 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908720"/>
            <a:ext cx="7641836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চিহ্নিত অংশটি কেন বৈজ্ঞানিক নামের শেষে লিখা হয়েছে ?  </a:t>
            </a: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5004048" y="3280048"/>
            <a:ext cx="1800200" cy="66172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77000" y="609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 :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3 মি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8006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উপরের ছকে দ্বিপদ নামকরণের কী কী নিয়মাবলী প্রতিফলিত হয়েছে তার তালিকা তৈরী কর ?  </a:t>
            </a:r>
            <a:r>
              <a:rPr lang="bn-BD" sz="3600" b="1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6696744" cy="381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17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175260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3059" y="1981200"/>
            <a:ext cx="47244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 । ICZN  এর  পুর্ণরূপ কী ?</a:t>
            </a:r>
            <a:r>
              <a:rPr lang="bn-BD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i="1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2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6913" y="2998540"/>
            <a:ext cx="28194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কোনটি সঠিক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6913" y="3583315"/>
            <a:ext cx="3089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400" i="1" dirty="0" smtClean="0">
                <a:latin typeface="NikoshBAN" pitchFamily="2" charset="0"/>
                <a:cs typeface="NikoshBAN" pitchFamily="2" charset="0"/>
              </a:rPr>
              <a:t>.Vibrio </a:t>
            </a:r>
            <a:r>
              <a:rPr lang="en-US" sz="2400" i="1" dirty="0" err="1">
                <a:latin typeface="NikoshBAN" pitchFamily="2" charset="0"/>
                <a:cs typeface="NikoshBAN" pitchFamily="2" charset="0"/>
              </a:rPr>
              <a:t>C</a:t>
            </a:r>
            <a:r>
              <a:rPr lang="en-US" sz="2400" i="1" dirty="0" err="1" smtClean="0">
                <a:latin typeface="NikoshBAN" pitchFamily="2" charset="0"/>
                <a:cs typeface="NikoshBAN" pitchFamily="2" charset="0"/>
              </a:rPr>
              <a:t>holerae</a:t>
            </a:r>
            <a:r>
              <a:rPr lang="en-US" sz="24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1387" y="3594285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1994" y="4156954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096" y="4212767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ঘ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6296" y="3734134"/>
            <a:ext cx="3089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Vibrio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cholerae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9198" y="4191742"/>
            <a:ext cx="3089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Vibrio </a:t>
            </a:r>
            <a:r>
              <a:rPr lang="en-US" sz="2400" u="sng" dirty="0" err="1" smtClean="0">
                <a:latin typeface="NikoshBAN" pitchFamily="2" charset="0"/>
                <a:cs typeface="NikoshBAN" pitchFamily="2" charset="0"/>
              </a:rPr>
              <a:t>cholerae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53541" y="4302170"/>
            <a:ext cx="1724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err="1" smtClean="0">
                <a:latin typeface="NikoshBAN" pitchFamily="2" charset="0"/>
                <a:cs typeface="NikoshBAN" pitchFamily="2" charset="0"/>
              </a:rPr>
              <a:t>cholerae</a:t>
            </a:r>
            <a:r>
              <a:rPr lang="en-US" sz="24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0932" y="4269766"/>
            <a:ext cx="1233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 smtClean="0">
                <a:latin typeface="NikoshBAN" pitchFamily="2" charset="0"/>
                <a:cs typeface="NikoshBAN" pitchFamily="2" charset="0"/>
              </a:rPr>
              <a:t>Vibrio</a:t>
            </a:r>
            <a:r>
              <a:rPr lang="en-US" sz="2400" i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3059" y="4953000"/>
            <a:ext cx="7310288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। সঠিকভাবে দ্বিপদ নামকরণ লিখতে ও বলতে তুমি কোন কোন বিষয় এর প্রতি লক্ষ্য রাখবে ? </a:t>
            </a:r>
            <a:r>
              <a:rPr lang="bn-BD" sz="32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i="1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200" i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47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066799"/>
            <a:ext cx="27432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6300" y="3279058"/>
            <a:ext cx="742950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তোমার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/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১০টি জীবের বৈজ্ঞানিক নাম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আ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ন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বে 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505383"/>
            <a:ext cx="2952328" cy="21852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গুরুত্বপুর্ণ শব্দ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ICBN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ICZN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দ্বিপদ নাম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5570" y="3329430"/>
            <a:ext cx="3748844" cy="162345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535734"/>
            <a:ext cx="1583388" cy="17936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620688"/>
            <a:ext cx="8424936" cy="433219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আবার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দেখা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হবে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সবাই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ভালো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থেকো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26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819400"/>
            <a:ext cx="7239000" cy="28194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মোঃ</a:t>
            </a:r>
            <a:r>
              <a:rPr lang="en-US" sz="6000" dirty="0" smtClean="0"/>
              <a:t> </a:t>
            </a:r>
            <a:r>
              <a:rPr lang="en-US" sz="6000" dirty="0" err="1" smtClean="0"/>
              <a:t>মার্কনী</a:t>
            </a:r>
            <a:r>
              <a:rPr lang="en-US" sz="6000" dirty="0" smtClean="0"/>
              <a:t> </a:t>
            </a:r>
            <a:r>
              <a:rPr lang="en-US" sz="6000" dirty="0" err="1" smtClean="0"/>
              <a:t>হোসেন</a:t>
            </a:r>
            <a:r>
              <a:rPr lang="en-US" sz="6000" dirty="0" smtClean="0"/>
              <a:t>  </a:t>
            </a:r>
          </a:p>
          <a:p>
            <a:r>
              <a:rPr lang="en-US" dirty="0" err="1" smtClean="0"/>
              <a:t>সহকরি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r>
              <a:rPr lang="en-US" dirty="0" smtClean="0"/>
              <a:t> (</a:t>
            </a:r>
            <a:r>
              <a:rPr lang="en-US" sz="2000" dirty="0" err="1" smtClean="0"/>
              <a:t>বিজ্ঞান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রুহিয়া</a:t>
            </a:r>
            <a:r>
              <a:rPr lang="en-US" dirty="0" smtClean="0"/>
              <a:t> </a:t>
            </a:r>
            <a:r>
              <a:rPr lang="en-US" dirty="0" err="1" smtClean="0"/>
              <a:t>বালিকা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রুহিয়া</a:t>
            </a:r>
            <a:r>
              <a:rPr lang="en-US" dirty="0" smtClean="0"/>
              <a:t>, </a:t>
            </a:r>
            <a:r>
              <a:rPr lang="en-US" dirty="0" err="1" smtClean="0"/>
              <a:t>ঠাকুরগাও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914400"/>
            <a:ext cx="7315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60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শিক্ষক</a:t>
            </a:r>
            <a:r>
              <a:rPr lang="en-US" sz="60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 </a:t>
            </a:r>
            <a:r>
              <a:rPr lang="en-US" sz="60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পরিচিতি</a:t>
            </a:r>
            <a:endParaRPr lang="en-US" sz="60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09600" y="457200"/>
            <a:ext cx="7848600" cy="5943600"/>
          </a:xfrm>
          <a:prstGeom prst="horizontalScroll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0430" y="2357430"/>
            <a:ext cx="24288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নবম শ্রে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ণি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জীববিজ্ঞান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অধ্যা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য়-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20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C:\Users\User\Desktop\p\Banglades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064" y="966054"/>
            <a:ext cx="1097445" cy="1541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User\Desktop\p\2014040302543640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060294"/>
            <a:ext cx="1710287" cy="113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83329" y="2017856"/>
            <a:ext cx="1828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আমি  আম খাব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19255" y="2052136"/>
            <a:ext cx="1381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অচি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মাংগো </a:t>
            </a:r>
            <a:endParaRPr lang="en-US" dirty="0"/>
          </a:p>
        </p:txBody>
      </p:sp>
      <p:pic>
        <p:nvPicPr>
          <p:cNvPr id="1028" name="Picture 4" descr="https://acccrnindonesia.files.wordpress.com/2010/08/jcc-indonesia-ma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409" y="999892"/>
            <a:ext cx="1798927" cy="113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447317" y="1954180"/>
            <a:ext cx="177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আকু মাকান ম্যাংগা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57632" y="476672"/>
            <a:ext cx="5352181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কিভাবে বললে সবাই আমকেই বুঝতে পারবে 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85509" y="3356992"/>
            <a:ext cx="204377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কেন বুঝবে 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584" y="2559968"/>
            <a:ext cx="798737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তোমরা কী সবাই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 ওরাও কী পাশের জনের কথা বুঝতে পেরেছে 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2448" y="6019800"/>
            <a:ext cx="5482937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ওরা সবাই বলছে আমি আম খাব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45481" y="5026910"/>
            <a:ext cx="36576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ওরা সবাই কী বলছে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15727" y="4282916"/>
            <a:ext cx="720321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এধরণের নামকরণকে আমরা কী নামে অভিহিত করতে পারি 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0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5" grpId="0"/>
      <p:bldP spid="15" grpId="1"/>
      <p:bldP spid="6" grpId="0"/>
      <p:bldP spid="6" grpId="1"/>
      <p:bldP spid="18" grpId="0" animBg="1"/>
      <p:bldP spid="18" grpId="1" animBg="1"/>
      <p:bldP spid="18" grpId="2" animBg="1"/>
      <p:bldP spid="19" grpId="0" animBg="1"/>
      <p:bldP spid="19" grpId="1" animBg="1"/>
      <p:bldP spid="21" grpId="0" animBg="1"/>
      <p:bldP spid="21" grpId="1" animBg="1"/>
      <p:bldP spid="21" grpId="2" animBg="1"/>
      <p:bldP spid="21" grpId="3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30" grpId="0" animBg="1"/>
      <p:bldP spid="3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1652" y="597574"/>
            <a:ext cx="4196680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2105441"/>
            <a:ext cx="504056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--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3428761"/>
            <a:ext cx="8496944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১। দ্বিপদ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নামকর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পারবে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4505740"/>
            <a:ext cx="821798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।দ্বিপদ নামকরণ পদ্ধতি ব্যাখ্যা করতে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68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1354" y="328320"/>
            <a:ext cx="2590800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চিত্রে কী দেখছ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50" y="1556792"/>
            <a:ext cx="681752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গোলআলুর বৈজ্ঞানিক নাম </a:t>
            </a:r>
            <a:r>
              <a:rPr lang="en-US" sz="2800" i="1" dirty="0" err="1" smtClean="0">
                <a:latin typeface="NikoshBAN" pitchFamily="2" charset="0"/>
                <a:cs typeface="NikoshBAN" pitchFamily="2" charset="0"/>
              </a:rPr>
              <a:t>solanum</a:t>
            </a:r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i="1" dirty="0" err="1" smtClean="0">
                <a:latin typeface="NikoshBAN" pitchFamily="2" charset="0"/>
                <a:cs typeface="NikoshBAN" pitchFamily="2" charset="0"/>
              </a:rPr>
              <a:t>tuberosum</a:t>
            </a:r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50" y="315322"/>
            <a:ext cx="6400800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গোল আলুর বৈজ্ঞানিক নাম বলতে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পারবে 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50" y="389876"/>
            <a:ext cx="6286500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বৈজ্ঞানিক নামে কয়টি অংশ  দেখতে পাচ্ছ 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8740" y="2924944"/>
            <a:ext cx="3181823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দ্বিপদ নামকরণ কী 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75962" y="3789040"/>
            <a:ext cx="529210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দুটি পদ দিয়ে গঠিত নামই দ্বিপদ নাম 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Tissue images\dhaka ttc\hand-up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725" y="1916832"/>
            <a:ext cx="660429" cy="66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Tissue images\dhaka ttc\hand-up-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97" y="1911692"/>
            <a:ext cx="665569" cy="66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12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6" grpId="0" animBg="1"/>
      <p:bldP spid="6" grpId="1" animBg="1"/>
      <p:bldP spid="5" grpId="0" animBg="1"/>
      <p:bldP spid="5" grpId="1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1664" y="5956344"/>
            <a:ext cx="2631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Homo sapiens </a:t>
            </a:r>
            <a:endParaRPr lang="en-US" sz="2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85728"/>
            <a:ext cx="8458200" cy="52322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নিচের বৈজ্ঞানিক নামে দ্বিপদ নামকরণের কী কী বৈশিষ্ট্য দেখতে পাচ্ছ 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1124744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নামকরণ অবশ্যই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ল্যাটিন শব্দ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হবে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6900" y="5721927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i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2386" y="2368044"/>
            <a:ext cx="7391400" cy="523220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বৈজ্ঞানিক নামের কয়টি অংশ ? অংশগুলোর নাম কী কী ?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2996952"/>
            <a:ext cx="8275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দুটি অংশ থাকে ,প্রথম অংশ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গণ নাম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,দ্বিতীয় অংশ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প্রজাতিক নাম  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7976" y="5684222"/>
            <a:ext cx="6173688" cy="954107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বৈজ্ঞানিক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নামের প্রথম অংশের প্রথম ও দ্বিতীয় অংশের  প্রথম অংশ কোন হাতের অক্ষরে লিখতে হবে  ?  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57158" y="4077072"/>
            <a:ext cx="7870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800" dirty="0">
                <a:latin typeface="NikoshBAN" pitchFamily="2" charset="0"/>
                <a:cs typeface="NikoshBAN" pitchFamily="2" charset="0"/>
              </a:rPr>
              <a:t>বৈজ্ঞানিক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নামের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প্রথম অংশের প্রথম অক্ষর বড় হাতের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অক্ষর ও </a:t>
            </a:r>
            <a:r>
              <a:rPr lang="bn-BD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দ্বিতীয় অংশের  প্রথম অংশ ছোট হাতের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অক্ষরে লিখতে হবে  ।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504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  <p:bldP spid="4" grpId="0"/>
      <p:bldP spid="4" grpId="1"/>
      <p:bldP spid="9" grpId="0"/>
      <p:bldP spid="9" grpId="1" build="allAtOnce"/>
      <p:bldP spid="9" grpId="2" build="allAtOnce"/>
      <p:bldP spid="7" grpId="0" animBg="1"/>
      <p:bldP spid="7" grpId="1" animBg="1"/>
      <p:bldP spid="11" grpId="0"/>
      <p:bldP spid="11" grpId="1"/>
      <p:bldP spid="12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0949" y="229344"/>
            <a:ext cx="7138493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বৈজ্ঞানিক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নাম ছাপানোর  সময় 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ভাবে লিখতে হবে?  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699792" y="4593615"/>
            <a:ext cx="3655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Homo sapiens</a:t>
            </a:r>
            <a:endParaRPr lang="bn-BD" sz="3200" i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ইটালিক অক্ষরে </a:t>
            </a:r>
            <a:r>
              <a:rPr lang="en-US" sz="32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94958" y="1124744"/>
            <a:ext cx="6944530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বৈজ্ঞানিক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নাম হাতে লিখলে 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ভাবে লিখতে হবে  ? 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339752" y="3730103"/>
            <a:ext cx="3280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Homo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sapiens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6" descr="http://www.thesafeshop.co.uk/blog/wp-content/uploads/2011/06/hand-holding-pen_writ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7" t="14357"/>
          <a:stretch/>
        </p:blipFill>
        <p:spPr bwMode="auto">
          <a:xfrm>
            <a:off x="2715387" y="4160862"/>
            <a:ext cx="1136073" cy="86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339752" y="4221088"/>
            <a:ext cx="1219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 descr="http://www.thesafeshop.co.uk/blog/wp-content/uploads/2011/06/hand-holding-pen_writ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7" t="14357"/>
          <a:stretch/>
        </p:blipFill>
        <p:spPr bwMode="auto">
          <a:xfrm>
            <a:off x="4395177" y="4221088"/>
            <a:ext cx="1136073" cy="86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3851460" y="4248360"/>
            <a:ext cx="14790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35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17 -0.06389 L 0.07014 -0.062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4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16 -0.06389 L 0.09775 -0.0629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8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2" grpId="0"/>
      <p:bldP spid="12" grpId="1"/>
      <p:bldP spid="11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598" y="4569584"/>
            <a:ext cx="3276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itchFamily="2" charset="0"/>
                <a:cs typeface="NikoshBAN" pitchFamily="2" charset="0"/>
              </a:rPr>
              <a:t>Panthera</a:t>
            </a:r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i="1" dirty="0" err="1" smtClean="0">
                <a:latin typeface="NikoshBAN" pitchFamily="2" charset="0"/>
                <a:cs typeface="NikoshBAN" pitchFamily="2" charset="0"/>
              </a:rPr>
              <a:t>tigris</a:t>
            </a:r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9661" y="658761"/>
            <a:ext cx="5564678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চিত্রের বৈজ্ঞানিক নাম দুটি কী একই 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4958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>
                <a:latin typeface="NikoshBAN" pitchFamily="2" charset="0"/>
                <a:cs typeface="NikoshBAN" pitchFamily="2" charset="0"/>
              </a:rPr>
              <a:t>Bos</a:t>
            </a:r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i="1" dirty="0" err="1" smtClean="0">
                <a:latin typeface="NikoshBAN" pitchFamily="2" charset="0"/>
                <a:cs typeface="NikoshBAN" pitchFamily="2" charset="0"/>
              </a:rPr>
              <a:t>indicus</a:t>
            </a:r>
            <a:r>
              <a:rPr lang="en-US" sz="2800" i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257799"/>
            <a:ext cx="7772400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বৈজ্ঞানিক নাম দুটি একই নয় ।কারণ দুটি জীবে একই নাম ব্যবহারের অনুমতি নেই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57029" y="1556792"/>
            <a:ext cx="2629939" cy="646331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কেন একই নয় 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5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  <p:bldP spid="4" grpId="0"/>
      <p:bldP spid="4" grpId="1"/>
      <p:bldP spid="9" grpId="0" animBg="1"/>
      <p:bldP spid="9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454</Words>
  <Application>Microsoft Office PowerPoint</Application>
  <PresentationFormat>On-screen Show (4:3)</PresentationFormat>
  <Paragraphs>90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name-class 9-Afroza nasreen sultana</dc:title>
  <dc:subject>Biology</dc:subject>
  <dc:creator>Afroza nasreen sultana</dc:creator>
  <cp:lastModifiedBy>MARKONEE</cp:lastModifiedBy>
  <cp:revision>57</cp:revision>
  <dcterms:created xsi:type="dcterms:W3CDTF">2006-08-16T00:00:00Z</dcterms:created>
  <dcterms:modified xsi:type="dcterms:W3CDTF">2021-03-07T02:58:30Z</dcterms:modified>
</cp:coreProperties>
</file>