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8" r:id="rId2"/>
    <p:sldId id="289" r:id="rId3"/>
    <p:sldId id="290" r:id="rId4"/>
    <p:sldId id="291" r:id="rId5"/>
    <p:sldId id="292" r:id="rId6"/>
    <p:sldId id="286" r:id="rId7"/>
    <p:sldId id="294" r:id="rId8"/>
    <p:sldId id="287" r:id="rId9"/>
    <p:sldId id="301" r:id="rId10"/>
    <p:sldId id="295" r:id="rId11"/>
    <p:sldId id="297" r:id="rId12"/>
    <p:sldId id="257" r:id="rId13"/>
    <p:sldId id="296" r:id="rId14"/>
    <p:sldId id="298" r:id="rId15"/>
    <p:sldId id="267" r:id="rId16"/>
    <p:sldId id="299" r:id="rId17"/>
    <p:sldId id="268" r:id="rId18"/>
    <p:sldId id="269" r:id="rId19"/>
    <p:sldId id="270" r:id="rId20"/>
    <p:sldId id="271" r:id="rId21"/>
    <p:sldId id="300" r:id="rId22"/>
    <p:sldId id="281" r:id="rId23"/>
    <p:sldId id="282" r:id="rId2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A50021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116" y="-24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BDA7E-5A84-4AD0-A52E-49A08A4E466A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7AB6-AD34-4B23-B634-0BD372DAB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96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7AB6-AD34-4B23-B634-0BD372DABB9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5591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7AB6-AD34-4B23-B634-0BD372DABB9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9700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7AB6-AD34-4B23-B634-0BD372DABB9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2510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7AB6-AD34-4B23-B634-0BD372DABB9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085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7AB6-AD34-4B23-B634-0BD372DABB9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368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41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90" y="274641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28" y="982132"/>
            <a:ext cx="9590234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528" y="4343400"/>
            <a:ext cx="959023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3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3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3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4795788"/>
            <a:ext cx="12188825" cy="20622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0" b="1" i="0" u="none" strike="noStrike" kern="1200" cap="none" spc="0" normalizeH="0" baseline="0" noProof="0" dirty="0" smtClean="0">
                <a:ln w="38100"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স্বাগ</a:t>
            </a:r>
            <a:r>
              <a:rPr kumimoji="0" lang="bn-BD" sz="18000" b="1" i="0" u="none" strike="noStrike" kern="1200" cap="none" spc="0" normalizeH="0" baseline="0" noProof="0" dirty="0" smtClean="0">
                <a:ln w="38100">
                  <a:solidFill>
                    <a:srgbClr val="0066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তম</a:t>
            </a:r>
            <a:endParaRPr kumimoji="0" lang="en-US" sz="18000" b="1" i="0" u="none" strike="noStrike" kern="1200" cap="none" spc="0" normalizeH="0" baseline="0" noProof="0" dirty="0">
              <a:ln w="38100">
                <a:solidFill>
                  <a:srgbClr val="0066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soshBAN"/>
              <a:ea typeface="+mj-ea"/>
              <a:cs typeface="+mj-cs"/>
            </a:endParaRPr>
          </a:p>
        </p:txBody>
      </p:sp>
      <p:pic>
        <p:nvPicPr>
          <p:cNvPr id="4" name="Picture 3" descr="content_article_profile_image_0dced450e12d4ccf60c40dea6181891ac3918410_53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012" y="467982"/>
            <a:ext cx="6477000" cy="4408818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162" y="499538"/>
            <a:ext cx="10406209" cy="703620"/>
          </a:xfrm>
          <a:solidFill>
            <a:srgbClr val="002060"/>
          </a:solidFill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en-SG" sz="5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ট্রান্সক্রিপশন</a:t>
            </a:r>
            <a:r>
              <a:rPr lang="en-SG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5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3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914162" y="1199210"/>
            <a:ext cx="10406209" cy="276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ট্রান্সক্রিপশন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algn="just">
              <a:lnSpc>
                <a:spcPct val="8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যতটুকু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ট্রান্সক্রিপ্ট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ট্রান্সক্রিপশন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ট্রান্সক্রিপশন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প্রোমোটার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প্রারম্ভ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সমাপ্তিকরণ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891044" y="3791021"/>
            <a:ext cx="10689768" cy="2661154"/>
            <a:chOff x="891044" y="3791021"/>
            <a:chExt cx="10689768" cy="2661154"/>
          </a:xfrm>
        </p:grpSpPr>
        <p:pic>
          <p:nvPicPr>
            <p:cNvPr id="7" name="Picture 6" descr="১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2162" y="3984779"/>
              <a:ext cx="10230050" cy="180642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91044" y="3791021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000" b="1" dirty="0" smtClean="0">
                  <a:latin typeface="Times New Roman" pitchFamily="18" charset="0"/>
                  <a:cs typeface="Times New Roman" pitchFamily="18" charset="0"/>
                </a:rPr>
                <a:t>RNA</a:t>
              </a:r>
              <a:r>
                <a:rPr lang="en-SG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পলিমারেজ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16200000" flipH="1">
              <a:off x="2267594" y="3902040"/>
              <a:ext cx="452735" cy="952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70212" y="380637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সূচনা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স্থান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H="1">
              <a:off x="3275017" y="4372424"/>
              <a:ext cx="457192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9566954" y="387894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সমাপ্তি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স্থান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16200000" flipH="1">
              <a:off x="9995131" y="4495803"/>
              <a:ext cx="457192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732213" y="4419601"/>
              <a:ext cx="1447801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180012" y="4191000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ট্রান্সক্রিপশনের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দিক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74812" y="5678712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প্রোমোটার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5400000" flipH="1" flipV="1">
              <a:off x="2132012" y="5486400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3808412" y="5334000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000" b="1" dirty="0" smtClean="0">
                  <a:latin typeface="Times New Roman" pitchFamily="18" charset="0"/>
                  <a:cs typeface="Times New Roman" pitchFamily="18" charset="0"/>
                </a:rPr>
                <a:t>DNA</a:t>
              </a:r>
              <a:r>
                <a:rPr lang="en-SG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পাক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খুলে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যাচ্ছে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80012" y="5867400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32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ট্রান্সক্রিপশন</a:t>
              </a:r>
              <a:r>
                <a:rPr lang="en-SG" sz="32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32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20066" y="4524828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0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SG" sz="2000" b="1" dirty="0" smtClean="0">
                  <a:latin typeface="Cambria Math"/>
                  <a:ea typeface="Cambria Math"/>
                  <a:cs typeface="Times New Roman" pitchFamily="18" charset="0"/>
                </a:rPr>
                <a:t>'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20066" y="4982028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0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SG" sz="2000" b="1" dirty="0" smtClean="0">
                  <a:latin typeface="Cambria Math"/>
                  <a:ea typeface="Cambria Math"/>
                  <a:cs typeface="Times New Roman" pitchFamily="18" charset="0"/>
                </a:rPr>
                <a:t>'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123612" y="449580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0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SG" sz="2000" b="1" dirty="0" smtClean="0">
                  <a:latin typeface="Cambria Math"/>
                  <a:ea typeface="Cambria Math"/>
                  <a:cs typeface="Times New Roman" pitchFamily="18" charset="0"/>
                </a:rPr>
                <a:t>'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123612" y="495300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0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SG" sz="2000" b="1" dirty="0" smtClean="0">
                  <a:latin typeface="Cambria Math"/>
                  <a:ea typeface="Cambria Math"/>
                  <a:cs typeface="Times New Roman" pitchFamily="18" charset="0"/>
                </a:rPr>
                <a:t>'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 txBox="1">
            <a:spLocks/>
          </p:cNvSpPr>
          <p:nvPr/>
        </p:nvSpPr>
        <p:spPr>
          <a:xfrm>
            <a:off x="914162" y="614600"/>
            <a:ext cx="10406209" cy="2915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ট্রান্সক্রিপশন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প্রোমোটার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ট্রান্সক্রিপশন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ফ্যাক্টর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হেলিকেজ-এর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-র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কমপক্ষে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ক্ষারকজোড়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বিলুপ্ত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Times New Roman" pitchFamily="18" charset="0"/>
              </a:rPr>
              <a:t>'→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Times New Roman" pitchFamily="18" charset="0"/>
              </a:rPr>
              <a:t>'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ছাঁচ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সংশ্লেষণে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ট্রান্সক্রাইবিং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ছাঁচ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অ্যান্টিসেন্স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কমপ্লিমেন্টারি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কোডিং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91044" y="3791021"/>
            <a:ext cx="10689768" cy="2661154"/>
            <a:chOff x="891044" y="3791021"/>
            <a:chExt cx="10689768" cy="2661154"/>
          </a:xfrm>
        </p:grpSpPr>
        <p:pic>
          <p:nvPicPr>
            <p:cNvPr id="35" name="Picture 34" descr="১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2162" y="3984779"/>
              <a:ext cx="10230050" cy="1806421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891044" y="3791021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000" b="1" dirty="0" smtClean="0">
                  <a:latin typeface="Times New Roman" pitchFamily="18" charset="0"/>
                  <a:cs typeface="Times New Roman" pitchFamily="18" charset="0"/>
                </a:rPr>
                <a:t>RNA</a:t>
              </a:r>
              <a:r>
                <a:rPr lang="en-SG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পলিমারেজ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rot="16200000" flipH="1">
              <a:off x="2267594" y="3902040"/>
              <a:ext cx="452735" cy="952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970212" y="380637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সূচনা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স্থান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rot="16200000" flipH="1">
              <a:off x="3275017" y="4372424"/>
              <a:ext cx="457192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9566954" y="387894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সমাপ্তি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স্থান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rot="16200000" flipH="1">
              <a:off x="9995131" y="4495803"/>
              <a:ext cx="457192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733690" y="4114800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কম্প্লিমেন্টারি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সূত্র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74812" y="5678712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প্রোমোটার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rot="5400000" flipH="1" flipV="1">
              <a:off x="2132012" y="5486400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886090" y="5486400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ট্রান্সক্রাইবিং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সূত্র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80012" y="5867400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32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ট্রান্সক্রিপশন</a:t>
              </a:r>
              <a:r>
                <a:rPr lang="en-SG" sz="32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32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20066" y="4524828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0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SG" sz="2000" b="1" dirty="0" smtClean="0">
                  <a:latin typeface="Cambria Math"/>
                  <a:ea typeface="Cambria Math"/>
                  <a:cs typeface="Times New Roman" pitchFamily="18" charset="0"/>
                </a:rPr>
                <a:t>'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20066" y="4982028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0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SG" sz="2000" b="1" dirty="0" smtClean="0">
                  <a:latin typeface="Cambria Math"/>
                  <a:ea typeface="Cambria Math"/>
                  <a:cs typeface="Times New Roman" pitchFamily="18" charset="0"/>
                </a:rPr>
                <a:t>'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123612" y="449580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0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SG" sz="2000" b="1" dirty="0" smtClean="0">
                  <a:latin typeface="Cambria Math"/>
                  <a:ea typeface="Cambria Math"/>
                  <a:cs typeface="Times New Roman" pitchFamily="18" charset="0"/>
                </a:rPr>
                <a:t>'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123612" y="495300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0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SG" sz="2000" b="1" dirty="0" smtClean="0">
                  <a:latin typeface="Cambria Math"/>
                  <a:ea typeface="Cambria Math"/>
                  <a:cs typeface="Times New Roman" pitchFamily="18" charset="0"/>
                </a:rPr>
                <a:t>'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5400000" flipH="1" flipV="1">
              <a:off x="5532996" y="5371306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>
              <a:off x="5457596" y="4646384"/>
              <a:ext cx="380991" cy="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72018" y="2143781"/>
            <a:ext cx="11108793" cy="2642175"/>
            <a:chOff x="96173" y="1371600"/>
            <a:chExt cx="8333765" cy="264217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84020" y="1676400"/>
              <a:ext cx="3352800" cy="1588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457200" y="1905000"/>
              <a:ext cx="457200" cy="1588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4191794" y="1904206"/>
              <a:ext cx="457200" cy="1588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801394" y="1904206"/>
              <a:ext cx="457200" cy="1588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5334794" y="1904206"/>
              <a:ext cx="457200" cy="1588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5868194" y="1904206"/>
              <a:ext cx="457200" cy="1588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6401594" y="1904206"/>
              <a:ext cx="457200" cy="1588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6934994" y="1904206"/>
              <a:ext cx="457200" cy="1588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7544594" y="1904206"/>
              <a:ext cx="457200" cy="1588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067594" y="1904206"/>
              <a:ext cx="457200" cy="1588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1600994" y="1904206"/>
              <a:ext cx="457200" cy="1588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210594" y="1904206"/>
              <a:ext cx="457200" cy="1588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820194" y="1904206"/>
              <a:ext cx="457200" cy="1588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505994" y="1904206"/>
              <a:ext cx="457200" cy="1588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381794" y="34282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V="1">
              <a:off x="4115594" y="34282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V="1">
              <a:off x="4725194" y="34282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V="1">
              <a:off x="5258594" y="34282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V="1">
              <a:off x="5791994" y="34282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V="1">
              <a:off x="6325394" y="34282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V="1">
              <a:off x="6858794" y="34282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V="1">
              <a:off x="7468394" y="34282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V="1">
              <a:off x="991394" y="34282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V="1">
              <a:off x="1524794" y="34282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V="1">
              <a:off x="2134394" y="34282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V="1">
              <a:off x="2743994" y="34282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V="1">
              <a:off x="3429794" y="34282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35918" y="2057400"/>
              <a:ext cx="39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69718" y="2057400"/>
              <a:ext cx="39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879318" y="2057400"/>
              <a:ext cx="39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12718" y="2057400"/>
              <a:ext cx="39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71849" y="2057400"/>
              <a:ext cx="39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T</a:t>
              </a:r>
              <a:endParaRPr lang="en-US" sz="28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79518" y="2057400"/>
              <a:ext cx="39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000817" y="2057400"/>
              <a:ext cx="39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622518" y="2057400"/>
              <a:ext cx="39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45518" y="2057400"/>
              <a:ext cx="39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T</a:t>
              </a:r>
              <a:endParaRPr lang="en-US" sz="28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78918" y="2057400"/>
              <a:ext cx="39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13296" y="2057400"/>
              <a:ext cx="39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898118" y="2057400"/>
              <a:ext cx="39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583918" y="2057400"/>
              <a:ext cx="39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T</a:t>
              </a:r>
              <a:endParaRPr lang="en-US" sz="28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8283" y="2743200"/>
              <a:ext cx="39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T</a:t>
              </a:r>
              <a:endParaRPr lang="en-US" sz="28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54606" y="2733019"/>
              <a:ext cx="39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87646" y="2728209"/>
              <a:ext cx="39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86000" y="2743200"/>
              <a:ext cx="39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895600" y="2743200"/>
              <a:ext cx="39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T</a:t>
              </a:r>
              <a:endParaRPr lang="en-US" sz="28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606409" y="2743200"/>
              <a:ext cx="39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67200" y="2743200"/>
              <a:ext cx="39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868073" y="2743200"/>
              <a:ext cx="39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441973" y="2743200"/>
              <a:ext cx="39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T</a:t>
              </a:r>
              <a:endParaRPr lang="en-US" sz="28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57364" y="2743200"/>
              <a:ext cx="39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477000" y="2743200"/>
              <a:ext cx="39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010400" y="2743200"/>
              <a:ext cx="39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656255" y="2743200"/>
              <a:ext cx="39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T</a:t>
              </a:r>
              <a:endParaRPr lang="en-US" sz="2800" b="1" dirty="0"/>
            </a:p>
          </p:txBody>
        </p:sp>
        <p:cxnSp>
          <p:nvCxnSpPr>
            <p:cNvPr id="67" name="Straight Connector 66"/>
            <p:cNvCxnSpPr/>
            <p:nvPr/>
          </p:nvCxnSpPr>
          <p:spPr>
            <a:xfrm rot="5400000">
              <a:off x="534194" y="2651216"/>
              <a:ext cx="304800" cy="1588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2896394" y="2651216"/>
              <a:ext cx="304800" cy="1588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3582194" y="2651216"/>
              <a:ext cx="304800" cy="1588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4267994" y="2651216"/>
              <a:ext cx="304800" cy="1588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4877594" y="2651216"/>
              <a:ext cx="304800" cy="1588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418501" y="2651216"/>
              <a:ext cx="304800" cy="1588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5944394" y="2651216"/>
              <a:ext cx="304800" cy="1588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6477794" y="2651216"/>
              <a:ext cx="304800" cy="1588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7011194" y="2651216"/>
              <a:ext cx="304800" cy="1588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7620794" y="2651216"/>
              <a:ext cx="304800" cy="1588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1131134" y="2651216"/>
              <a:ext cx="304800" cy="1588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1677194" y="2651216"/>
              <a:ext cx="304800" cy="1588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>
              <a:off x="2286794" y="2651216"/>
              <a:ext cx="304800" cy="1588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3836820" y="1676400"/>
              <a:ext cx="4191000" cy="1588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3836820" y="3733800"/>
              <a:ext cx="4191000" cy="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/>
          </p:nvSpPr>
          <p:spPr>
            <a:xfrm>
              <a:off x="96173" y="1371600"/>
              <a:ext cx="3718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</a:rPr>
                <a:t>3’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8052191" y="1389090"/>
              <a:ext cx="3718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</a:rPr>
                <a:t>5’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72373" y="3429000"/>
              <a:ext cx="3718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</a:rPr>
                <a:t>5’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8058104" y="3370290"/>
              <a:ext cx="3718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</a:rPr>
                <a:t>3’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5027612" y="1371600"/>
            <a:ext cx="1644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Antisense</a:t>
            </a:r>
            <a:endParaRPr lang="en-US" sz="2800" b="1" dirty="0">
              <a:solidFill>
                <a:srgbClr val="006600"/>
              </a:solidFill>
            </a:endParaRPr>
          </a:p>
        </p:txBody>
      </p:sp>
      <p:cxnSp>
        <p:nvCxnSpPr>
          <p:cNvPr id="92" name="Straight Arrow Connector 91"/>
          <p:cNvCxnSpPr>
            <a:stCxn id="87" idx="2"/>
          </p:cNvCxnSpPr>
          <p:nvPr/>
        </p:nvCxnSpPr>
        <p:spPr>
          <a:xfrm rot="5400000">
            <a:off x="5397494" y="1919825"/>
            <a:ext cx="477561" cy="42755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625644" y="5115580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Sense</a:t>
            </a:r>
            <a:endParaRPr lang="en-US" sz="2800" b="1" dirty="0"/>
          </a:p>
        </p:txBody>
      </p:sp>
      <p:cxnSp>
        <p:nvCxnSpPr>
          <p:cNvPr id="94" name="Straight Arrow Connector 93"/>
          <p:cNvCxnSpPr/>
          <p:nvPr/>
        </p:nvCxnSpPr>
        <p:spPr>
          <a:xfrm rot="16200000" flipV="1">
            <a:off x="5293657" y="4609445"/>
            <a:ext cx="523220" cy="46869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989013" y="4505981"/>
            <a:ext cx="4469236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 txBox="1">
            <a:spLocks/>
          </p:cNvSpPr>
          <p:nvPr/>
        </p:nvSpPr>
        <p:spPr>
          <a:xfrm>
            <a:off x="914162" y="609600"/>
            <a:ext cx="10406209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পরিমারেজ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এনজাইম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ট্রান্সক্রাইবিং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প্রোমোটার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এনজাইমটি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প্রারম্ভ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ছাঁচ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Times New Roman" pitchFamily="18" charset="0"/>
              </a:rPr>
              <a:t>'→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Times New Roman" pitchFamily="18" charset="0"/>
              </a:rPr>
              <a:t>'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অভিমুখে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নিউক্লিওটাইড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ট্রান্সক্রাইবিং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A, T, C, G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ক্ষারকের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UTP, ATP, GTP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CTP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ডুপ্লেক্স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পুনঃপ্রতিষ্ঠিত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ক্ষারকের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সিকোয়েন্স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ট্রান্সক্রাইবিং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অ্যান্টিপ্যারালাল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কম্প্লিমেন্টারি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অনুরূপ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থাইমিনের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ইউরাসিল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12812" y="4292598"/>
            <a:ext cx="10439400" cy="2366665"/>
            <a:chOff x="912812" y="4191000"/>
            <a:chExt cx="10439400" cy="2366665"/>
          </a:xfrm>
        </p:grpSpPr>
        <p:pic>
          <p:nvPicPr>
            <p:cNvPr id="9" name="Picture 8" descr="২.jpg"/>
            <p:cNvPicPr>
              <a:picLocks noChangeAspect="1"/>
            </p:cNvPicPr>
            <p:nvPr/>
          </p:nvPicPr>
          <p:blipFill>
            <a:blip r:embed="rId2"/>
            <a:srcRect t="29915" b="12743"/>
            <a:stretch>
              <a:fillRect/>
            </a:stretch>
          </p:blipFill>
          <p:spPr>
            <a:xfrm>
              <a:off x="912812" y="4800600"/>
              <a:ext cx="10439400" cy="13716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551612" y="41910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000" b="1" dirty="0" smtClean="0">
                  <a:latin typeface="Times New Roman" pitchFamily="18" charset="0"/>
                  <a:cs typeface="Times New Roman" pitchFamily="18" charset="0"/>
                </a:rPr>
                <a:t>RNA</a:t>
              </a:r>
              <a:r>
                <a:rPr lang="en-SG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পলিমারেজ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10800000" flipV="1">
              <a:off x="6284914" y="4572001"/>
              <a:ext cx="1028701" cy="4527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284412" y="435066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সূচনা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স্থান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6200000" flipH="1">
              <a:off x="2589217" y="4916714"/>
              <a:ext cx="457192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9537926" y="4343388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সমাপ্তি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স্থান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6200000" flipH="1">
              <a:off x="9966103" y="4960251"/>
              <a:ext cx="457192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240208" y="4459512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কম্প্লিমেন্টারি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সূত্র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67210" y="6096000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ট্রান্সক্রাইবিং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সূত্র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5014116" y="5980906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4989517" y="5023753"/>
              <a:ext cx="380991" cy="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551613" y="5076373"/>
              <a:ext cx="1447801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999412" y="4847772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ট্রান্সক্রিপশনের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দিক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914162" y="819003"/>
            <a:ext cx="10406209" cy="5124597"/>
            <a:chOff x="914162" y="609600"/>
            <a:chExt cx="10406209" cy="5124597"/>
          </a:xfrm>
        </p:grpSpPr>
        <p:sp>
          <p:nvSpPr>
            <p:cNvPr id="5" name="Subtitle 3"/>
            <p:cNvSpPr txBox="1">
              <a:spLocks/>
            </p:cNvSpPr>
            <p:nvPr/>
          </p:nvSpPr>
          <p:spPr>
            <a:xfrm>
              <a:off x="914162" y="609600"/>
              <a:ext cx="10406209" cy="1981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just">
                <a:lnSpc>
                  <a:spcPct val="80000"/>
                </a:lnSpc>
              </a:pPr>
              <a:r>
                <a:rPr lang="en-SG" sz="35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৪. </a:t>
              </a:r>
              <a:r>
                <a:rPr lang="en-SG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RNA</a:t>
              </a:r>
              <a:r>
                <a:rPr lang="en-SG" sz="35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পরিমারেজ</a:t>
              </a:r>
              <a:r>
                <a:rPr lang="en-SG" sz="35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সমাপ্তিকরণ</a:t>
              </a:r>
              <a:r>
                <a:rPr lang="en-SG" sz="35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স্থানে</a:t>
              </a:r>
              <a:r>
                <a:rPr lang="en-SG" sz="35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পৌঁছলে</a:t>
              </a:r>
              <a:r>
                <a:rPr lang="en-SG" sz="35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এনজাইমটি</a:t>
              </a:r>
              <a:r>
                <a:rPr lang="en-SG" sz="35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ট্রান্সক্রাইব</a:t>
              </a:r>
              <a:r>
                <a:rPr lang="en-SG" sz="35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সূত্র</a:t>
              </a:r>
              <a:r>
                <a:rPr lang="en-SG" sz="35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SG" sz="35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বিচ্ছিন্ন</a:t>
              </a:r>
              <a:r>
                <a:rPr lang="en-SG" sz="35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SG" sz="35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SG" sz="35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SG" sz="35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mRNA</a:t>
              </a:r>
              <a:r>
                <a:rPr lang="en-SG" sz="35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</a:t>
              </a:r>
              <a:r>
                <a:rPr lang="en-SG" sz="35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মুক্ত</a:t>
              </a:r>
              <a:r>
                <a:rPr lang="en-SG" sz="35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SG" sz="35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pic>
          <p:nvPicPr>
            <p:cNvPr id="4" name="Picture 3" descr="৩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5212" y="2667000"/>
              <a:ext cx="10210800" cy="306719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567628" y="24384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000" b="1" dirty="0" smtClean="0">
                  <a:latin typeface="Times New Roman" pitchFamily="18" charset="0"/>
                  <a:cs typeface="Times New Roman" pitchFamily="18" charset="0"/>
                </a:rPr>
                <a:t>RNA</a:t>
              </a:r>
              <a:r>
                <a:rPr lang="en-SG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পলিমারেজ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9142416" y="2819401"/>
              <a:ext cx="457196" cy="2794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122612" y="24384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সূচনা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স্থান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6200000" flipH="1">
              <a:off x="3427417" y="3004454"/>
              <a:ext cx="457192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9828212" y="24384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সমাপ্তি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স্থান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99012" y="2891135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পুনরায়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পাক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লাগানো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 flipH="1">
              <a:off x="10223731" y="2971796"/>
              <a:ext cx="457192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329438" y="396240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0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SG" sz="2000" b="1" dirty="0" smtClean="0">
                  <a:latin typeface="Cambria Math"/>
                  <a:ea typeface="Cambria Math"/>
                  <a:cs typeface="Times New Roman" pitchFamily="18" charset="0"/>
                </a:rPr>
                <a:t>'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>
              <a:off x="6856419" y="4303485"/>
              <a:ext cx="304791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572552" y="459014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0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SG" sz="2000" b="1" dirty="0" smtClean="0">
                  <a:latin typeface="Cambria Math"/>
                  <a:ea typeface="Cambria Math"/>
                  <a:cs typeface="Times New Roman" pitchFamily="18" charset="0"/>
                </a:rPr>
                <a:t>'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98264" y="488405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0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SG" sz="2000" b="1" dirty="0" smtClean="0">
                  <a:latin typeface="Cambria Math"/>
                  <a:ea typeface="Cambria Math"/>
                  <a:cs typeface="Times New Roman" pitchFamily="18" charset="0"/>
                </a:rPr>
                <a:t>'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>
              <a:off x="6856417" y="4724395"/>
              <a:ext cx="304791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217612" y="4267200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প্রি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SG" sz="2400" b="1" dirty="0" smtClean="0">
                  <a:latin typeface="Times New Roman" pitchFamily="18" charset="0"/>
                  <a:cs typeface="Times New Roman" pitchFamily="18" charset="0"/>
                </a:rPr>
                <a:t>mRNA</a:t>
              </a:r>
              <a:r>
                <a:rPr lang="en-SG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03412" y="5105400"/>
              <a:ext cx="1905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SG" sz="2000" b="1" dirty="0" smtClean="0">
                  <a:latin typeface="Times New Roman" pitchFamily="18" charset="0"/>
                  <a:cs typeface="Times New Roman" pitchFamily="18" charset="0"/>
                </a:rPr>
                <a:t>mRNA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23012" y="4800600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জিন</a:t>
              </a:r>
              <a:r>
                <a:rPr lang="en-SG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স্প্লাইসিং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108098" y="4539342"/>
              <a:ext cx="609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808412" y="5257800"/>
              <a:ext cx="609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7-Point Star 178"/>
          <p:cNvSpPr/>
          <p:nvPr/>
        </p:nvSpPr>
        <p:spPr>
          <a:xfrm>
            <a:off x="6227412" y="1143000"/>
            <a:ext cx="1619600" cy="1828799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  <a:noFill/>
          <a:ln w="1270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" name="Straight Connector 2"/>
          <p:cNvCxnSpPr/>
          <p:nvPr/>
        </p:nvCxnSpPr>
        <p:spPr>
          <a:xfrm>
            <a:off x="1207155" y="1524000"/>
            <a:ext cx="2031471" cy="1588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1080129" y="1752336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893776" y="175154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604790" y="175154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207155" y="3581400"/>
            <a:ext cx="2031471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1004987" y="327554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V="1">
            <a:off x="1817576" y="327554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V="1">
            <a:off x="2528590" y="327554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05606" y="19050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918195" y="19050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629209" y="19050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9028318" y="19050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105582" y="25908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932709" y="25908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603726" y="25908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9028318" y="25908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1157387" y="2513542"/>
            <a:ext cx="304800" cy="211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1970000" y="2513542"/>
            <a:ext cx="304800" cy="211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2680990" y="2513542"/>
            <a:ext cx="304800" cy="211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9003923" y="175154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9816512" y="175154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0730674" y="175154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V="1">
            <a:off x="8927723" y="327554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V="1">
            <a:off x="9740312" y="327554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V="1">
            <a:off x="10654474" y="327554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869959" y="19050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0784121" y="19050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9869934" y="25908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0784121" y="25908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9892712" y="2513542"/>
            <a:ext cx="304800" cy="211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10806874" y="2513542"/>
            <a:ext cx="304800" cy="211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9080123" y="2513542"/>
            <a:ext cx="304800" cy="211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97715" y="3200401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5’</a:t>
            </a:r>
            <a:endParaRPr lang="en-US" sz="32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11161363" y="3276601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3’</a:t>
            </a:r>
            <a:endParaRPr lang="en-US" sz="32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99288" y="1143001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3’</a:t>
            </a:r>
            <a:endParaRPr lang="en-US" sz="32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11161363" y="1143001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5’</a:t>
            </a:r>
            <a:endParaRPr lang="en-US" sz="3200" b="1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9129892" y="1524000"/>
            <a:ext cx="1931087" cy="1588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9028318" y="3581400"/>
            <a:ext cx="2031471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3238626" y="838200"/>
            <a:ext cx="1015735" cy="68580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254361" y="838200"/>
            <a:ext cx="3859795" cy="1588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8114156" y="838200"/>
            <a:ext cx="1015735" cy="68580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238626" y="3581402"/>
            <a:ext cx="1320456" cy="76199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4559082" y="4343400"/>
            <a:ext cx="3758221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 flipH="1" flipV="1">
            <a:off x="8291810" y="3606894"/>
            <a:ext cx="762002" cy="7110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5245702" y="106574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5753570" y="106574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6464585" y="106574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7175600" y="106574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7886615" y="1053385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8394482" y="1434385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3112658" y="167534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3620526" y="1358185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4026820" y="106574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4636261" y="106574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6200000" flipV="1">
            <a:off x="4255341" y="403754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6200000" flipV="1">
            <a:off x="4763208" y="403754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6200000" flipV="1">
            <a:off x="5271076" y="403754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16200000" flipV="1">
            <a:off x="5880517" y="403754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6200000" flipV="1">
            <a:off x="6489959" y="403754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6200000" flipV="1">
            <a:off x="7099400" y="403754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 flipV="1">
            <a:off x="7810415" y="403754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6200000" flipV="1">
            <a:off x="8419856" y="365654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6200000" flipV="1">
            <a:off x="3036458" y="3351741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6200000" flipV="1">
            <a:off x="3645899" y="365654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457508" y="2895600"/>
            <a:ext cx="2742486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 flipH="1" flipV="1">
            <a:off x="2298813" y="2718105"/>
            <a:ext cx="1981200" cy="233619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>
            <a:off x="4229967" y="2665942"/>
            <a:ext cx="457200" cy="21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5400000">
            <a:off x="4737835" y="2665942"/>
            <a:ext cx="457200" cy="21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>
            <a:off x="5245702" y="2665942"/>
            <a:ext cx="457200" cy="21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>
            <a:off x="5753570" y="2665942"/>
            <a:ext cx="457200" cy="21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5400000">
            <a:off x="6466409" y="2665942"/>
            <a:ext cx="457200" cy="21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5400000">
            <a:off x="2807937" y="3885142"/>
            <a:ext cx="457200" cy="21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5400000">
            <a:off x="3315805" y="3427942"/>
            <a:ext cx="457200" cy="21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5400000">
            <a:off x="3823673" y="2970742"/>
            <a:ext cx="457200" cy="21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2401643" y="4189942"/>
            <a:ext cx="457200" cy="21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1995349" y="4494742"/>
            <a:ext cx="457200" cy="21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1918170" y="38100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426038" y="3552372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831379" y="313438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241824" y="202415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793656" y="202415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5284899" y="2007525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794590" y="19909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490803" y="19812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340200" y="28194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877449" y="22860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488980" y="12192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150" name="TextBox 149"/>
          <p:cNvSpPr txBox="1"/>
          <p:nvPr/>
        </p:nvSpPr>
        <p:spPr>
          <a:xfrm>
            <a:off x="7229022" y="12192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7925548" y="12192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endParaRPr lang="en-US" sz="2800" b="1" dirty="0" smtClean="0"/>
          </a:p>
        </p:txBody>
      </p:sp>
      <p:sp>
        <p:nvSpPr>
          <p:cNvPr id="152" name="TextBox 151"/>
          <p:cNvSpPr txBox="1"/>
          <p:nvPr/>
        </p:nvSpPr>
        <p:spPr>
          <a:xfrm>
            <a:off x="8462443" y="16002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153" name="TextBox 152"/>
          <p:cNvSpPr txBox="1"/>
          <p:nvPr/>
        </p:nvSpPr>
        <p:spPr>
          <a:xfrm>
            <a:off x="4065729" y="1233714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154" name="TextBox 153"/>
          <p:cNvSpPr txBox="1"/>
          <p:nvPr/>
        </p:nvSpPr>
        <p:spPr>
          <a:xfrm>
            <a:off x="4646166" y="12192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sp>
        <p:nvSpPr>
          <p:cNvPr id="155" name="TextBox 154"/>
          <p:cNvSpPr txBox="1"/>
          <p:nvPr/>
        </p:nvSpPr>
        <p:spPr>
          <a:xfrm>
            <a:off x="5299150" y="12192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156" name="TextBox 155"/>
          <p:cNvSpPr txBox="1"/>
          <p:nvPr/>
        </p:nvSpPr>
        <p:spPr>
          <a:xfrm>
            <a:off x="5777965" y="12192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3164732" y="1824466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159" name="TextBox 158"/>
          <p:cNvSpPr txBox="1"/>
          <p:nvPr/>
        </p:nvSpPr>
        <p:spPr>
          <a:xfrm>
            <a:off x="3665474" y="1505152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cxnSp>
        <p:nvCxnSpPr>
          <p:cNvPr id="160" name="Straight Connector 159"/>
          <p:cNvCxnSpPr/>
          <p:nvPr/>
        </p:nvCxnSpPr>
        <p:spPr>
          <a:xfrm>
            <a:off x="5139868" y="5408612"/>
            <a:ext cx="609442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5400000" flipH="1" flipV="1">
            <a:off x="5255147" y="5217054"/>
            <a:ext cx="381000" cy="21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5241442" y="4570412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67" name="Straight Connector 166"/>
          <p:cNvCxnSpPr/>
          <p:nvPr/>
        </p:nvCxnSpPr>
        <p:spPr>
          <a:xfrm>
            <a:off x="6336011" y="5381486"/>
            <a:ext cx="609442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rot="5400000" flipH="1" flipV="1">
            <a:off x="6451290" y="5189928"/>
            <a:ext cx="381000" cy="21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6437585" y="4543286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410303" y="4648201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5’</a:t>
            </a:r>
            <a:endParaRPr lang="en-US" sz="3200" b="1" dirty="0"/>
          </a:p>
        </p:txBody>
      </p:sp>
      <p:sp>
        <p:nvSpPr>
          <p:cNvPr id="172" name="TextBox 171"/>
          <p:cNvSpPr txBox="1"/>
          <p:nvPr/>
        </p:nvSpPr>
        <p:spPr>
          <a:xfrm>
            <a:off x="1415105" y="381000"/>
            <a:ext cx="1644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Antisense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3137053" y="4648200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Sense</a:t>
            </a:r>
            <a:endParaRPr lang="en-US" sz="2800" b="1" dirty="0"/>
          </a:p>
        </p:txBody>
      </p:sp>
      <p:cxnSp>
        <p:nvCxnSpPr>
          <p:cNvPr id="174" name="Straight Arrow Connector 173"/>
          <p:cNvCxnSpPr/>
          <p:nvPr/>
        </p:nvCxnSpPr>
        <p:spPr>
          <a:xfrm rot="5400000" flipH="1" flipV="1">
            <a:off x="3797201" y="4343440"/>
            <a:ext cx="609600" cy="304721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3059979" y="685800"/>
            <a:ext cx="788088" cy="4572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8622025" y="4572000"/>
            <a:ext cx="2661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RNA polymerase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182" name="Straight Arrow Connector 181"/>
          <p:cNvCxnSpPr/>
          <p:nvPr/>
        </p:nvCxnSpPr>
        <p:spPr>
          <a:xfrm rot="10800000">
            <a:off x="7530863" y="2923520"/>
            <a:ext cx="2640912" cy="17526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stCxn id="186" idx="1"/>
          </p:cNvCxnSpPr>
          <p:nvPr/>
        </p:nvCxnSpPr>
        <p:spPr>
          <a:xfrm rot="10800000">
            <a:off x="6954141" y="5229086"/>
            <a:ext cx="711014" cy="41401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7665155" y="5381486"/>
            <a:ext cx="1813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Nucleotide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137053" y="25908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6634095" y="3309258"/>
            <a:ext cx="50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6024654" y="3309258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5386209" y="3291114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4878341" y="3280230"/>
            <a:ext cx="50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4355960" y="3291114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3755241" y="28956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7896519" y="3287484"/>
            <a:ext cx="50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8558344" y="2905780"/>
            <a:ext cx="50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161" name="TextBox 160"/>
          <p:cNvSpPr txBox="1"/>
          <p:nvPr/>
        </p:nvSpPr>
        <p:spPr>
          <a:xfrm>
            <a:off x="7199994" y="3276600"/>
            <a:ext cx="50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2132653" y="5943600"/>
            <a:ext cx="704846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006600"/>
                </a:solidFill>
              </a:rPr>
              <a:t>Figure : Transcription process of DNA</a:t>
            </a:r>
            <a:endParaRPr lang="en-US" sz="35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 txBox="1">
            <a:spLocks/>
          </p:cNvSpPr>
          <p:nvPr/>
        </p:nvSpPr>
        <p:spPr>
          <a:xfrm>
            <a:off x="914162" y="457200"/>
            <a:ext cx="10406209" cy="3352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প্রকৃতকোষের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নবসৃষ্ট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আদিকোষে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নবসৃষ্ট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ট্রান্সলেশন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প্রকৃতকোষী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নবসৃষ্ট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-র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নিউক্লিওটাইড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সংশ্লেষণের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সংকেতবাহী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এক্সোন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সংকেতহীন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ইনট্রোন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ইনট্রোনকে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এনজাইমের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স্প্লাইসিয়োজোম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এনজাইম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এক্সনগুলোকে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স্প্লাইসিং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প্রক্রিয়াজাতকরণ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নিউক্লিওরন্ধ্র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5" name="Oval 24"/>
          <p:cNvSpPr/>
          <p:nvPr/>
        </p:nvSpPr>
        <p:spPr>
          <a:xfrm>
            <a:off x="3861560" y="5212336"/>
            <a:ext cx="304800" cy="2996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smtClean="0">
                <a:latin typeface="NiksoshBAN"/>
              </a:rPr>
              <a:t>১</a:t>
            </a:r>
            <a:endParaRPr lang="en-US" dirty="0">
              <a:latin typeface="NiksoshBAN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530276" y="5204652"/>
            <a:ext cx="304800" cy="2996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smtClean="0">
                <a:latin typeface="NiksoshBAN"/>
              </a:rPr>
              <a:t>২</a:t>
            </a:r>
            <a:endParaRPr lang="en-US" dirty="0">
              <a:latin typeface="NiksoshBAN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383204" y="5220020"/>
            <a:ext cx="304800" cy="2996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smtClean="0">
                <a:latin typeface="NiksoshBAN"/>
              </a:rPr>
              <a:t>৩</a:t>
            </a:r>
            <a:endParaRPr lang="en-US" dirty="0">
              <a:latin typeface="NiksoshBAN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856412" y="5212336"/>
            <a:ext cx="304800" cy="2996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smtClean="0">
                <a:latin typeface="NiksoshBAN"/>
              </a:rPr>
              <a:t>৪</a:t>
            </a:r>
            <a:endParaRPr lang="en-US" dirty="0">
              <a:latin typeface="NiksoshBAN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725348" y="5220020"/>
            <a:ext cx="304800" cy="2996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smtClean="0">
                <a:latin typeface="NiksoshBAN"/>
              </a:rPr>
              <a:t>৫</a:t>
            </a:r>
            <a:endParaRPr lang="en-US" dirty="0">
              <a:latin typeface="NiksoshBAN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204960" y="5220020"/>
            <a:ext cx="304800" cy="2996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smtClean="0">
                <a:latin typeface="NiksoshBAN"/>
              </a:rPr>
              <a:t>৬</a:t>
            </a:r>
            <a:endParaRPr lang="en-US" dirty="0">
              <a:latin typeface="NiksoshBAN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692896" y="5220020"/>
            <a:ext cx="304800" cy="2996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smtClean="0">
                <a:latin typeface="NiksoshBAN"/>
              </a:rPr>
              <a:t>৭</a:t>
            </a:r>
            <a:endParaRPr lang="en-US" dirty="0">
              <a:latin typeface="NiksoshBAN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9233340" y="5212336"/>
            <a:ext cx="304800" cy="2996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soshBAN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275192" y="5012552"/>
            <a:ext cx="304800" cy="2996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soshBAN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964424" y="5012552"/>
            <a:ext cx="304800" cy="2996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soshBAN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133908" y="5081708"/>
            <a:ext cx="304800" cy="2996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soshBAN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707444" y="4968368"/>
            <a:ext cx="304800" cy="2996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soshBAN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295708" y="5074664"/>
            <a:ext cx="304800" cy="2996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soshBAN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2741612" y="3794632"/>
            <a:ext cx="6736336" cy="811101"/>
            <a:chOff x="2741612" y="3794632"/>
            <a:chExt cx="6736336" cy="81110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037012" y="4440424"/>
              <a:ext cx="5334000" cy="1588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3915348" y="4290252"/>
              <a:ext cx="304800" cy="299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>
                  <a:latin typeface="NiksoshBAN"/>
                </a:rPr>
                <a:t>১</a:t>
              </a:r>
              <a:endParaRPr lang="en-US" dirty="0">
                <a:latin typeface="NiksoshBAN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561012" y="4282568"/>
              <a:ext cx="304800" cy="299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>
                  <a:latin typeface="NiksoshBAN"/>
                </a:rPr>
                <a:t>২</a:t>
              </a:r>
              <a:endParaRPr lang="en-US" dirty="0">
                <a:latin typeface="NiksoshBAN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444676" y="4297936"/>
              <a:ext cx="304800" cy="299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>
                  <a:latin typeface="NiksoshBAN"/>
                </a:rPr>
                <a:t>৩</a:t>
              </a:r>
              <a:endParaRPr lang="en-US" dirty="0">
                <a:latin typeface="NiksoshBAN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887148" y="4290252"/>
              <a:ext cx="304800" cy="299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>
                  <a:latin typeface="NiksoshBAN"/>
                </a:rPr>
                <a:t>৪</a:t>
              </a:r>
              <a:endParaRPr lang="en-US" dirty="0">
                <a:latin typeface="NiksoshBAN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733032" y="4290252"/>
              <a:ext cx="304800" cy="299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>
                  <a:latin typeface="NiksoshBAN"/>
                </a:rPr>
                <a:t>৫</a:t>
              </a:r>
              <a:endParaRPr lang="en-US" dirty="0">
                <a:latin typeface="NiksoshBAN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8212644" y="4290252"/>
              <a:ext cx="304800" cy="299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>
                  <a:latin typeface="NiksoshBAN"/>
                </a:rPr>
                <a:t>৬</a:t>
              </a:r>
              <a:endParaRPr lang="en-US" dirty="0">
                <a:latin typeface="NiksoshBAN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77528" y="4290252"/>
              <a:ext cx="304800" cy="299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>
                  <a:latin typeface="NiksoshBAN"/>
                </a:rPr>
                <a:t>৭</a:t>
              </a:r>
              <a:endParaRPr lang="en-US" dirty="0">
                <a:latin typeface="NiksoshBAN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173148" y="4282568"/>
              <a:ext cx="304800" cy="29963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soshBAN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298244" y="4290252"/>
              <a:ext cx="304800" cy="29963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soshBAN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002844" y="4282568"/>
              <a:ext cx="304800" cy="29963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soshBAN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187696" y="4282568"/>
              <a:ext cx="304800" cy="29963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soshBAN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783644" y="4289612"/>
              <a:ext cx="304800" cy="29963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soshBAN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364224" y="4290252"/>
              <a:ext cx="304800" cy="29963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soshBAN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539036" y="3794632"/>
              <a:ext cx="74090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500" b="1" dirty="0" err="1" smtClean="0">
                  <a:latin typeface="NiksoshBAN"/>
                </a:rPr>
                <a:t>ইনট্রন</a:t>
              </a:r>
              <a:endParaRPr lang="en-US" sz="1500" b="1" dirty="0">
                <a:latin typeface="NiksoshBAN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696764" y="3810000"/>
              <a:ext cx="83388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500" b="1" dirty="0" err="1" smtClean="0">
                  <a:latin typeface="NiksoshBAN"/>
                </a:rPr>
                <a:t>এক্সোন</a:t>
              </a:r>
              <a:endParaRPr lang="en-US" sz="1500" b="1" dirty="0">
                <a:latin typeface="NiksoshBAN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741612" y="4282568"/>
              <a:ext cx="114168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1500" b="1" dirty="0" smtClean="0">
                  <a:latin typeface="Times New Roman" pitchFamily="18" charset="0"/>
                  <a:cs typeface="Times New Roman" pitchFamily="18" charset="0"/>
                </a:rPr>
                <a:t>Pre-mRNA</a:t>
              </a:r>
              <a:endParaRPr lang="en-US" sz="15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4585780" y="4069336"/>
              <a:ext cx="701168" cy="228600"/>
              <a:chOff x="4585780" y="4038600"/>
              <a:chExt cx="701168" cy="228600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 flipV="1">
                <a:off x="4585780" y="4038600"/>
                <a:ext cx="304800" cy="2286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890580" y="4038600"/>
                <a:ext cx="396368" cy="21941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5828032" y="4084704"/>
              <a:ext cx="701168" cy="228600"/>
              <a:chOff x="4585780" y="4038600"/>
              <a:chExt cx="701168" cy="2286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V="1">
                <a:off x="4585780" y="4038600"/>
                <a:ext cx="304800" cy="2286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4890580" y="4038600"/>
                <a:ext cx="396368" cy="21941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9" name="TextBox 78"/>
          <p:cNvSpPr txBox="1"/>
          <p:nvPr/>
        </p:nvSpPr>
        <p:spPr>
          <a:xfrm>
            <a:off x="2513012" y="5181600"/>
            <a:ext cx="13315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500" b="1" dirty="0" err="1" smtClean="0">
                <a:latin typeface="NiksoshBAN"/>
              </a:rPr>
              <a:t>জিন</a:t>
            </a:r>
            <a:r>
              <a:rPr lang="en-SG" sz="1500" b="1" dirty="0" smtClean="0">
                <a:latin typeface="NiksoshBAN"/>
              </a:rPr>
              <a:t> </a:t>
            </a:r>
            <a:r>
              <a:rPr lang="en-SG" sz="1500" b="1" dirty="0" err="1" smtClean="0">
                <a:latin typeface="NiksoshBAN"/>
              </a:rPr>
              <a:t>প্লাইসিং</a:t>
            </a:r>
            <a:endParaRPr lang="en-US" sz="1500" b="1" dirty="0">
              <a:latin typeface="NiksoshBAN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rot="5400000">
            <a:off x="5484812" y="48768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3275012" y="5585012"/>
            <a:ext cx="4564316" cy="681753"/>
            <a:chOff x="3275012" y="5585012"/>
            <a:chExt cx="4564316" cy="681753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027612" y="6096000"/>
              <a:ext cx="2667000" cy="1588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905948" y="5943600"/>
              <a:ext cx="304800" cy="299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>
                  <a:latin typeface="NiksoshBAN"/>
                </a:rPr>
                <a:t>১</a:t>
              </a:r>
              <a:endParaRPr lang="en-US" dirty="0">
                <a:latin typeface="NiksoshBAN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332412" y="5943600"/>
              <a:ext cx="304800" cy="299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>
                  <a:latin typeface="NiksoshBAN"/>
                </a:rPr>
                <a:t>২</a:t>
              </a:r>
              <a:endParaRPr lang="en-US" dirty="0">
                <a:latin typeface="NiksoshBAN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744148" y="5935916"/>
              <a:ext cx="304800" cy="299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>
                  <a:latin typeface="NiksoshBAN"/>
                </a:rPr>
                <a:t>৩</a:t>
              </a:r>
              <a:endParaRPr lang="en-US" dirty="0">
                <a:latin typeface="NiksoshBAN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170612" y="5943600"/>
              <a:ext cx="304800" cy="299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>
                  <a:latin typeface="NiksoshBAN"/>
                </a:rPr>
                <a:t>৪</a:t>
              </a:r>
              <a:endParaRPr lang="en-US" dirty="0">
                <a:latin typeface="NiksoshBAN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6620768" y="5943600"/>
              <a:ext cx="304800" cy="299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>
                  <a:latin typeface="NiksoshBAN"/>
                </a:rPr>
                <a:t>৫</a:t>
              </a:r>
              <a:endParaRPr lang="en-US" dirty="0">
                <a:latin typeface="NiksoshBAN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7085652" y="5920548"/>
              <a:ext cx="304800" cy="299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>
                  <a:latin typeface="NiksoshBAN"/>
                </a:rPr>
                <a:t>৬</a:t>
              </a:r>
              <a:endParaRPr lang="en-US" dirty="0">
                <a:latin typeface="NiksoshBAN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7534528" y="5928232"/>
              <a:ext cx="304800" cy="299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>
                  <a:latin typeface="NiksoshBAN"/>
                </a:rPr>
                <a:t>৭</a:t>
              </a:r>
              <a:endParaRPr lang="en-US" dirty="0">
                <a:latin typeface="NiksoshBAN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275012" y="5943600"/>
              <a:ext cx="159888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1500" b="1" dirty="0" err="1" smtClean="0">
                  <a:latin typeface="NiksoshBAN"/>
                  <a:cs typeface="Times New Roman" pitchFamily="18" charset="0"/>
                </a:rPr>
                <a:t>কার্যকরী</a:t>
              </a:r>
              <a:r>
                <a:rPr lang="en-SG" sz="1500" b="1" dirty="0" smtClean="0">
                  <a:latin typeface="Times New Roman" pitchFamily="18" charset="0"/>
                  <a:cs typeface="Times New Roman" pitchFamily="18" charset="0"/>
                </a:rPr>
                <a:t>-mRNA</a:t>
              </a:r>
              <a:endParaRPr lang="en-US" sz="15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rot="5400000">
              <a:off x="5519070" y="5771670"/>
              <a:ext cx="381000" cy="76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30955" y="2296179"/>
            <a:ext cx="2031471" cy="1588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130955" y="4353579"/>
            <a:ext cx="2031471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30371" y="4061480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5’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056135" y="4048780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3’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73888" y="2004080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3’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097863" y="1965980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5’</a:t>
            </a:r>
            <a:endParaRPr lang="en-US" sz="3200" b="1" dirty="0">
              <a:solidFill>
                <a:srgbClr val="002060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9053692" y="2296179"/>
            <a:ext cx="2031471" cy="1588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8952118" y="4353579"/>
            <a:ext cx="2031471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3162426" y="1610379"/>
            <a:ext cx="1015735" cy="68580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178161" y="1610379"/>
            <a:ext cx="3859795" cy="1588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8037956" y="1610379"/>
            <a:ext cx="1015735" cy="68580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162426" y="4353581"/>
            <a:ext cx="1320456" cy="76199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4482882" y="5115579"/>
            <a:ext cx="3758221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 flipH="1" flipV="1">
            <a:off x="8215610" y="4379073"/>
            <a:ext cx="762002" cy="7110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3808412" y="5725180"/>
            <a:ext cx="506420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spcBef>
                <a:spcPct val="0"/>
              </a:spcBef>
            </a:pP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আঁকি</a:t>
            </a:r>
            <a:endParaRPr lang="en-US" sz="3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14162" y="363180"/>
            <a:ext cx="10406209" cy="70362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ট্রান্সক্রিপশনের</a:t>
            </a:r>
            <a:r>
              <a:rPr kumimoji="0" lang="en-SG" sz="50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SG" sz="5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চিত্র</a:t>
            </a:r>
            <a:r>
              <a:rPr kumimoji="0" lang="en-SG" sz="50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SG" sz="5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আঁকার</a:t>
            </a:r>
            <a:r>
              <a:rPr kumimoji="0" lang="en-SG" sz="50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SG" sz="5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পদ্ধতি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07155" y="2372380"/>
            <a:ext cx="2031471" cy="1588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1080129" y="2600716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893776" y="259992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604790" y="259992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207155" y="4429780"/>
            <a:ext cx="2031471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1004987" y="412392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V="1">
            <a:off x="1817576" y="412392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V="1">
            <a:off x="2528590" y="412392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38174" y="275338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943597" y="275338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654611" y="275338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9028318" y="275338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105582" y="343918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943597" y="343918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629185" y="343918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9028318" y="343918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1157387" y="3361922"/>
            <a:ext cx="304800" cy="211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1995402" y="3361922"/>
            <a:ext cx="304800" cy="211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2680990" y="3361922"/>
            <a:ext cx="304800" cy="211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77"/>
          <p:cNvGrpSpPr/>
          <p:nvPr/>
        </p:nvGrpSpPr>
        <p:grpSpPr>
          <a:xfrm>
            <a:off x="9231468" y="2372380"/>
            <a:ext cx="2062079" cy="2057400"/>
            <a:chOff x="2438400" y="1676400"/>
            <a:chExt cx="1546961" cy="2057400"/>
          </a:xfrm>
        </p:grpSpPr>
        <p:cxnSp>
          <p:nvCxnSpPr>
            <p:cNvPr id="14" name="Straight Connector 13"/>
            <p:cNvCxnSpPr/>
            <p:nvPr/>
          </p:nvCxnSpPr>
          <p:spPr>
            <a:xfrm rot="5400000">
              <a:off x="2210594" y="1904206"/>
              <a:ext cx="457200" cy="1588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2820194" y="1904206"/>
              <a:ext cx="457200" cy="1588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3505994" y="1904206"/>
              <a:ext cx="457200" cy="1588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V="1">
              <a:off x="2134394" y="34282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V="1">
              <a:off x="2743994" y="34282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V="1">
              <a:off x="3429794" y="34282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906505" y="2057400"/>
              <a:ext cx="393056" cy="523220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92305" y="2057400"/>
              <a:ext cx="393056" cy="523220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T</a:t>
              </a:r>
              <a:endParaRPr lang="en-US" sz="28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28262" y="2728686"/>
              <a:ext cx="393056" cy="523220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T</a:t>
              </a:r>
              <a:endParaRPr lang="en-US" sz="28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92304" y="2728686"/>
              <a:ext cx="393056" cy="523220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5400000">
              <a:off x="2896394" y="2666206"/>
              <a:ext cx="304800" cy="1588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82194" y="2666206"/>
              <a:ext cx="304800" cy="1588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2286794" y="2666206"/>
              <a:ext cx="304800" cy="1588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597715" y="4048781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5’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161363" y="4124981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3’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99288" y="1991381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3’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161363" y="1991381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5’</a:t>
            </a:r>
            <a:endParaRPr lang="en-US" sz="3200" b="1" dirty="0">
              <a:solidFill>
                <a:srgbClr val="002060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9129892" y="2362200"/>
            <a:ext cx="1917520" cy="1018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9028318" y="4429780"/>
            <a:ext cx="2031471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3238626" y="1686580"/>
            <a:ext cx="1015735" cy="68580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254361" y="1686580"/>
            <a:ext cx="3859795" cy="1588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8114156" y="1686580"/>
            <a:ext cx="1015735" cy="68580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238626" y="4429782"/>
            <a:ext cx="1320456" cy="76199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4559082" y="5191780"/>
            <a:ext cx="3758221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 flipH="1" flipV="1">
            <a:off x="8291810" y="4455274"/>
            <a:ext cx="762002" cy="7110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5245702" y="191412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5753570" y="191412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6464585" y="191412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7175600" y="191412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7886615" y="191412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8394482" y="229512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3112658" y="252372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3620526" y="221892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4026820" y="191412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4636261" y="191412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6200000" flipV="1">
            <a:off x="4255341" y="488592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6200000" flipV="1">
            <a:off x="4763208" y="488592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6200000" flipV="1">
            <a:off x="5372650" y="488592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16200000" flipV="1">
            <a:off x="5880517" y="488592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6200000" flipV="1">
            <a:off x="6489959" y="488592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6200000" flipV="1">
            <a:off x="7099400" y="488592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 flipV="1">
            <a:off x="7810415" y="488592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6200000" flipV="1">
            <a:off x="8419856" y="450492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6200000" flipV="1">
            <a:off x="3036458" y="4200121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6200000" flipV="1">
            <a:off x="3645899" y="450492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488980" y="206758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150" name="TextBox 149"/>
          <p:cNvSpPr txBox="1"/>
          <p:nvPr/>
        </p:nvSpPr>
        <p:spPr>
          <a:xfrm>
            <a:off x="7229022" y="206758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7911034" y="206758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endParaRPr lang="en-US" sz="2800" b="1" dirty="0" smtClean="0"/>
          </a:p>
        </p:txBody>
      </p:sp>
      <p:sp>
        <p:nvSpPr>
          <p:cNvPr id="152" name="TextBox 151"/>
          <p:cNvSpPr txBox="1"/>
          <p:nvPr/>
        </p:nvSpPr>
        <p:spPr>
          <a:xfrm>
            <a:off x="8433415" y="244858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153" name="TextBox 152"/>
          <p:cNvSpPr txBox="1"/>
          <p:nvPr/>
        </p:nvSpPr>
        <p:spPr>
          <a:xfrm>
            <a:off x="4051215" y="206758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154" name="TextBox 153"/>
          <p:cNvSpPr txBox="1"/>
          <p:nvPr/>
        </p:nvSpPr>
        <p:spPr>
          <a:xfrm>
            <a:off x="4675194" y="2053066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sp>
        <p:nvSpPr>
          <p:cNvPr id="155" name="TextBox 154"/>
          <p:cNvSpPr txBox="1"/>
          <p:nvPr/>
        </p:nvSpPr>
        <p:spPr>
          <a:xfrm>
            <a:off x="5284636" y="2053066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156" name="TextBox 155"/>
          <p:cNvSpPr txBox="1"/>
          <p:nvPr/>
        </p:nvSpPr>
        <p:spPr>
          <a:xfrm>
            <a:off x="5777965" y="206758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3175153" y="265178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159" name="TextBox 158"/>
          <p:cNvSpPr txBox="1"/>
          <p:nvPr/>
        </p:nvSpPr>
        <p:spPr>
          <a:xfrm>
            <a:off x="3665474" y="237238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172" name="TextBox 171"/>
          <p:cNvSpPr txBox="1"/>
          <p:nvPr/>
        </p:nvSpPr>
        <p:spPr>
          <a:xfrm>
            <a:off x="1598612" y="1295400"/>
            <a:ext cx="1644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Antisense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3137053" y="5496580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Sense</a:t>
            </a:r>
            <a:endParaRPr lang="en-US" sz="2800" b="1" dirty="0"/>
          </a:p>
        </p:txBody>
      </p:sp>
      <p:cxnSp>
        <p:nvCxnSpPr>
          <p:cNvPr id="174" name="Straight Arrow Connector 173"/>
          <p:cNvCxnSpPr/>
          <p:nvPr/>
        </p:nvCxnSpPr>
        <p:spPr>
          <a:xfrm rot="5400000" flipH="1" flipV="1">
            <a:off x="3797201" y="5191820"/>
            <a:ext cx="609600" cy="304721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3275012" y="1600200"/>
            <a:ext cx="573055" cy="39118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6036354" y="412498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6634095" y="412498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7203332" y="4154008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7872544" y="4114800"/>
            <a:ext cx="507868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8520450" y="374398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4355962" y="413768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4863829" y="412498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146" name="TextBox 145"/>
          <p:cNvSpPr txBox="1"/>
          <p:nvPr/>
        </p:nvSpPr>
        <p:spPr>
          <a:xfrm>
            <a:off x="5515654" y="41148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3137053" y="343918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161" name="TextBox 160"/>
          <p:cNvSpPr txBox="1"/>
          <p:nvPr/>
        </p:nvSpPr>
        <p:spPr>
          <a:xfrm>
            <a:off x="3746494" y="374398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07155" y="2310824"/>
            <a:ext cx="2031471" cy="1588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1080129" y="2539160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893776" y="2538366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604790" y="2538366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207155" y="4368224"/>
            <a:ext cx="2031471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1004987" y="4062366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V="1">
            <a:off x="1817576" y="4062366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V="1">
            <a:off x="2528590" y="4062366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64441" y="2691824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951507" y="2691824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647531" y="2691824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9028318" y="2691824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105582" y="3377624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951507" y="3377624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659165" y="3362634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9028318" y="3377624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1157387" y="3300366"/>
            <a:ext cx="304800" cy="211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1962140" y="3300366"/>
            <a:ext cx="304800" cy="211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2680990" y="3300366"/>
            <a:ext cx="304800" cy="211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9003923" y="2538366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9816512" y="2538366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0730674" y="2538366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V="1">
            <a:off x="8927723" y="4062366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V="1">
            <a:off x="9740312" y="4062366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V="1">
            <a:off x="10654474" y="4062366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829273" y="2691824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0788405" y="2691824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9840906" y="3377624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0743435" y="3377624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9892712" y="3300366"/>
            <a:ext cx="304800" cy="211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10806874" y="3300366"/>
            <a:ext cx="304800" cy="211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9080123" y="3300366"/>
            <a:ext cx="304800" cy="211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55771" y="4117851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5’</a:t>
            </a:r>
            <a:endParaRPr lang="en-US" sz="32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11161363" y="4150509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3’</a:t>
            </a:r>
            <a:endParaRPr lang="en-US" sz="32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757344" y="2060451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3’</a:t>
            </a:r>
            <a:endParaRPr lang="en-US" sz="32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11161363" y="2016909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5’</a:t>
            </a:r>
            <a:endParaRPr lang="en-US" sz="3200" b="1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9129892" y="2310824"/>
            <a:ext cx="1931087" cy="1588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9028318" y="4368224"/>
            <a:ext cx="2031471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3238626" y="1625024"/>
            <a:ext cx="1015735" cy="68580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254361" y="1625024"/>
            <a:ext cx="3859795" cy="1588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8114156" y="1625024"/>
            <a:ext cx="1015735" cy="68580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238626" y="4368226"/>
            <a:ext cx="1320456" cy="76199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4559082" y="5130224"/>
            <a:ext cx="3758221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 flipH="1" flipV="1">
            <a:off x="8291810" y="4393718"/>
            <a:ext cx="762002" cy="7110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5245702" y="1852566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5753570" y="1852566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6464585" y="1852566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7175600" y="1852566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7886615" y="1852566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8394482" y="221905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3112658" y="2462166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3620526" y="214285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4026820" y="1852566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4636261" y="1852566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6200000" flipV="1">
            <a:off x="4255341" y="4824366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6200000" flipV="1">
            <a:off x="4763208" y="4824366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6200000" flipV="1">
            <a:off x="5271076" y="4824366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16200000" flipV="1">
            <a:off x="5880517" y="4824366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6200000" flipV="1">
            <a:off x="6489959" y="4824366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6200000" flipV="1">
            <a:off x="7099400" y="4824366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 flipV="1">
            <a:off x="7810415" y="4824366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6200000" flipV="1">
            <a:off x="8419856" y="4443366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6200000" flipV="1">
            <a:off x="3036458" y="4138565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6200000" flipV="1">
            <a:off x="3645899" y="4443366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457508" y="3682424"/>
            <a:ext cx="2742486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 flipH="1" flipV="1">
            <a:off x="2298813" y="3504929"/>
            <a:ext cx="1981200" cy="233619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1918170" y="4596824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488980" y="2006024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150" name="TextBox 149"/>
          <p:cNvSpPr txBox="1"/>
          <p:nvPr/>
        </p:nvSpPr>
        <p:spPr>
          <a:xfrm>
            <a:off x="7230461" y="2006024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7914366" y="2006024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endParaRPr lang="en-US" sz="2800" b="1" dirty="0" smtClean="0"/>
          </a:p>
        </p:txBody>
      </p:sp>
      <p:sp>
        <p:nvSpPr>
          <p:cNvPr id="152" name="TextBox 151"/>
          <p:cNvSpPr txBox="1"/>
          <p:nvPr/>
        </p:nvSpPr>
        <p:spPr>
          <a:xfrm>
            <a:off x="8437223" y="2387024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153" name="TextBox 152"/>
          <p:cNvSpPr txBox="1"/>
          <p:nvPr/>
        </p:nvSpPr>
        <p:spPr>
          <a:xfrm>
            <a:off x="4051215" y="2006024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154" name="TextBox 153"/>
          <p:cNvSpPr txBox="1"/>
          <p:nvPr/>
        </p:nvSpPr>
        <p:spPr>
          <a:xfrm>
            <a:off x="4669641" y="2006024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sp>
        <p:nvSpPr>
          <p:cNvPr id="155" name="TextBox 154"/>
          <p:cNvSpPr txBox="1"/>
          <p:nvPr/>
        </p:nvSpPr>
        <p:spPr>
          <a:xfrm>
            <a:off x="5314268" y="2020538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156" name="TextBox 155"/>
          <p:cNvSpPr txBox="1"/>
          <p:nvPr/>
        </p:nvSpPr>
        <p:spPr>
          <a:xfrm>
            <a:off x="5777965" y="2006024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3182023" y="2599384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159" name="TextBox 158"/>
          <p:cNvSpPr txBox="1"/>
          <p:nvPr/>
        </p:nvSpPr>
        <p:spPr>
          <a:xfrm>
            <a:off x="3663267" y="2279594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1410303" y="5435025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5’</a:t>
            </a:r>
            <a:endParaRPr lang="en-US" sz="3200" b="1" dirty="0"/>
          </a:p>
        </p:txBody>
      </p:sp>
      <p:sp>
        <p:nvSpPr>
          <p:cNvPr id="172" name="TextBox 171"/>
          <p:cNvSpPr txBox="1"/>
          <p:nvPr/>
        </p:nvSpPr>
        <p:spPr>
          <a:xfrm>
            <a:off x="1459779" y="1167824"/>
            <a:ext cx="1644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Antisense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3137053" y="5435024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Sense</a:t>
            </a:r>
            <a:endParaRPr lang="en-US" sz="2800" b="1" dirty="0"/>
          </a:p>
        </p:txBody>
      </p:sp>
      <p:cxnSp>
        <p:nvCxnSpPr>
          <p:cNvPr id="174" name="Straight Arrow Connector 173"/>
          <p:cNvCxnSpPr/>
          <p:nvPr/>
        </p:nvCxnSpPr>
        <p:spPr>
          <a:xfrm rot="5400000" flipH="1" flipV="1">
            <a:off x="3797201" y="5130264"/>
            <a:ext cx="609600" cy="304721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3136179" y="1548824"/>
            <a:ext cx="711888" cy="3810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3152043" y="3377624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6635523" y="4124634"/>
            <a:ext cx="50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6026082" y="4124634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5405007" y="4093404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4873789" y="4089844"/>
            <a:ext cx="50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4364841" y="4063424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3745779" y="3682424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7899375" y="4032194"/>
            <a:ext cx="50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8523807" y="3712404"/>
            <a:ext cx="50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161" name="TextBox 160"/>
          <p:cNvSpPr txBox="1"/>
          <p:nvPr/>
        </p:nvSpPr>
        <p:spPr>
          <a:xfrm>
            <a:off x="7199994" y="4063424"/>
            <a:ext cx="50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8265" y="683525"/>
            <a:ext cx="3934636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0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0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2605" y="1674807"/>
            <a:ext cx="5994538" cy="4391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543" y="2164080"/>
            <a:ext cx="2788053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188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7-Point Star 178"/>
          <p:cNvSpPr/>
          <p:nvPr/>
        </p:nvSpPr>
        <p:spPr>
          <a:xfrm>
            <a:off x="5889362" y="1295400"/>
            <a:ext cx="1600200" cy="1727675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  <a:noFill/>
          <a:ln w="1270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" name="Straight Connector 2"/>
          <p:cNvCxnSpPr/>
          <p:nvPr/>
        </p:nvCxnSpPr>
        <p:spPr>
          <a:xfrm>
            <a:off x="812588" y="1676400"/>
            <a:ext cx="2031471" cy="1588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685562" y="1904736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499209" y="190394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210223" y="190394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12588" y="3733800"/>
            <a:ext cx="2031471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610420" y="342794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V="1">
            <a:off x="1423009" y="342794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V="1">
            <a:off x="2134023" y="342794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9874" y="20574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522412" y="20574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267954" y="20574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633751" y="20574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11015" y="27432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522412" y="27432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234618" y="27432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8633751" y="27432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762820" y="2665942"/>
            <a:ext cx="304800" cy="211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1538461" y="2665942"/>
            <a:ext cx="304800" cy="211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2286423" y="2665942"/>
            <a:ext cx="304800" cy="211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8610070" y="190394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9422659" y="190394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0336821" y="190394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V="1">
            <a:off x="8533870" y="342794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V="1">
            <a:off x="9346459" y="342794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V="1">
            <a:off x="10260621" y="342794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465400" y="20574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0394552" y="20574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9492023" y="272821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0394552" y="27432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9498859" y="2665942"/>
            <a:ext cx="304800" cy="211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10413021" y="2665942"/>
            <a:ext cx="304800" cy="211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8686270" y="2665942"/>
            <a:ext cx="304800" cy="211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40963" y="3453825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5’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766796" y="3429001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3’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40963" y="1396425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3’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766796" y="1295401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5’</a:t>
            </a:r>
            <a:endParaRPr lang="en-US" sz="3200" b="1" dirty="0">
              <a:solidFill>
                <a:srgbClr val="002060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8735325" y="1676400"/>
            <a:ext cx="1931087" cy="1588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8633751" y="3733800"/>
            <a:ext cx="2031471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2844059" y="990600"/>
            <a:ext cx="1015735" cy="68580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859794" y="990600"/>
            <a:ext cx="3859795" cy="1588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719589" y="990600"/>
            <a:ext cx="1015735" cy="68580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844059" y="3733802"/>
            <a:ext cx="1320456" cy="76199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4164515" y="4495800"/>
            <a:ext cx="3758221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 flipH="1" flipV="1">
            <a:off x="7897243" y="3759294"/>
            <a:ext cx="762002" cy="7110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4851135" y="121814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5359003" y="121814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6070018" y="121814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6781033" y="121814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7492048" y="121814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8099665" y="1649017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2718091" y="182774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3225959" y="152294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3632253" y="121814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4241694" y="1218142"/>
            <a:ext cx="457200" cy="21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6200000" flipV="1">
            <a:off x="3860774" y="418994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6200000" flipV="1">
            <a:off x="4368641" y="418994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6200000" flipV="1">
            <a:off x="4876509" y="418994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16200000" flipV="1">
            <a:off x="5485950" y="418994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6200000" flipV="1">
            <a:off x="6095392" y="418994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6200000" flipV="1">
            <a:off x="6704833" y="418994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 flipV="1">
            <a:off x="7415848" y="418994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6200000" flipV="1">
            <a:off x="8025289" y="380894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6200000" flipV="1">
            <a:off x="2641891" y="3504141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6200000" flipV="1">
            <a:off x="3251332" y="3808942"/>
            <a:ext cx="609600" cy="2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062941" y="3048000"/>
            <a:ext cx="2742486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 flipH="1" flipV="1">
            <a:off x="1904246" y="2870505"/>
            <a:ext cx="1981200" cy="233619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>
            <a:off x="3835400" y="2818342"/>
            <a:ext cx="457200" cy="21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5400000">
            <a:off x="4343268" y="2818342"/>
            <a:ext cx="457200" cy="21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>
            <a:off x="4851135" y="2818342"/>
            <a:ext cx="457200" cy="21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>
            <a:off x="5359003" y="2818342"/>
            <a:ext cx="457200" cy="21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5400000">
            <a:off x="6038592" y="2818342"/>
            <a:ext cx="457200" cy="21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5400000">
            <a:off x="2413370" y="4037542"/>
            <a:ext cx="457200" cy="21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5400000">
            <a:off x="2921238" y="3580342"/>
            <a:ext cx="457200" cy="21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5400000">
            <a:off x="3429106" y="3123142"/>
            <a:ext cx="457200" cy="21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2007076" y="4342342"/>
            <a:ext cx="457200" cy="21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1600782" y="4676170"/>
            <a:ext cx="457200" cy="21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1639715" y="39624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031471" y="37338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436812" y="32766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860824" y="217655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382464" y="2159925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873707" y="2159925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400023" y="2159925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079611" y="2183475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015182" y="294057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351927" y="24384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094413" y="13716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150" name="TextBox 149"/>
          <p:cNvSpPr txBox="1"/>
          <p:nvPr/>
        </p:nvSpPr>
        <p:spPr>
          <a:xfrm>
            <a:off x="6850397" y="134162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7534789" y="135661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endParaRPr lang="en-US" sz="2800" b="1" dirty="0" smtClean="0"/>
          </a:p>
        </p:txBody>
      </p:sp>
      <p:sp>
        <p:nvSpPr>
          <p:cNvPr id="152" name="TextBox 151"/>
          <p:cNvSpPr txBox="1"/>
          <p:nvPr/>
        </p:nvSpPr>
        <p:spPr>
          <a:xfrm>
            <a:off x="8142406" y="1802475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153" name="TextBox 152"/>
          <p:cNvSpPr txBox="1"/>
          <p:nvPr/>
        </p:nvSpPr>
        <p:spPr>
          <a:xfrm>
            <a:off x="3656648" y="13716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154" name="TextBox 153"/>
          <p:cNvSpPr txBox="1"/>
          <p:nvPr/>
        </p:nvSpPr>
        <p:spPr>
          <a:xfrm>
            <a:off x="4254455" y="13716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sp>
        <p:nvSpPr>
          <p:cNvPr id="155" name="TextBox 154"/>
          <p:cNvSpPr txBox="1"/>
          <p:nvPr/>
        </p:nvSpPr>
        <p:spPr>
          <a:xfrm>
            <a:off x="4908867" y="135661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156" name="TextBox 155"/>
          <p:cNvSpPr txBox="1"/>
          <p:nvPr/>
        </p:nvSpPr>
        <p:spPr>
          <a:xfrm>
            <a:off x="5383398" y="13716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2787456" y="196496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159" name="TextBox 158"/>
          <p:cNvSpPr txBox="1"/>
          <p:nvPr/>
        </p:nvSpPr>
        <p:spPr>
          <a:xfrm>
            <a:off x="3268700" y="166016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grpSp>
        <p:nvGrpSpPr>
          <p:cNvPr id="5" name="Group 164"/>
          <p:cNvGrpSpPr/>
          <p:nvPr/>
        </p:nvGrpSpPr>
        <p:grpSpPr>
          <a:xfrm>
            <a:off x="4672382" y="5105400"/>
            <a:ext cx="654539" cy="839788"/>
            <a:chOff x="3505200" y="5105400"/>
            <a:chExt cx="491032" cy="839788"/>
          </a:xfrm>
        </p:grpSpPr>
        <p:cxnSp>
          <p:nvCxnSpPr>
            <p:cNvPr id="160" name="Straight Connector 159"/>
            <p:cNvCxnSpPr/>
            <p:nvPr/>
          </p:nvCxnSpPr>
          <p:spPr>
            <a:xfrm>
              <a:off x="3505200" y="5943600"/>
              <a:ext cx="457200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 flipH="1" flipV="1">
              <a:off x="3544094" y="5752306"/>
              <a:ext cx="381000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3603176" y="5105400"/>
              <a:ext cx="39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A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165"/>
          <p:cNvGrpSpPr/>
          <p:nvPr/>
        </p:nvGrpSpPr>
        <p:grpSpPr>
          <a:xfrm>
            <a:off x="6297559" y="5105400"/>
            <a:ext cx="625512" cy="839788"/>
            <a:chOff x="3505200" y="5105400"/>
            <a:chExt cx="469256" cy="839788"/>
          </a:xfrm>
        </p:grpSpPr>
        <p:cxnSp>
          <p:nvCxnSpPr>
            <p:cNvPr id="167" name="Straight Connector 166"/>
            <p:cNvCxnSpPr/>
            <p:nvPr/>
          </p:nvCxnSpPr>
          <p:spPr>
            <a:xfrm>
              <a:off x="3505200" y="5943600"/>
              <a:ext cx="457200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 flipH="1" flipV="1">
              <a:off x="3544094" y="5752306"/>
              <a:ext cx="381000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TextBox 168"/>
            <p:cNvSpPr txBox="1"/>
            <p:nvPr/>
          </p:nvSpPr>
          <p:spPr>
            <a:xfrm>
              <a:off x="3581400" y="5105400"/>
              <a:ext cx="39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G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1" name="TextBox 170"/>
          <p:cNvSpPr txBox="1"/>
          <p:nvPr/>
        </p:nvSpPr>
        <p:spPr>
          <a:xfrm>
            <a:off x="1015736" y="4800601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5’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812588" y="533400"/>
            <a:ext cx="1644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Antisense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2742486" y="4800600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Sense</a:t>
            </a:r>
            <a:endParaRPr lang="en-US" sz="2800" b="1" dirty="0"/>
          </a:p>
        </p:txBody>
      </p:sp>
      <p:cxnSp>
        <p:nvCxnSpPr>
          <p:cNvPr id="174" name="Straight Arrow Connector 173"/>
          <p:cNvCxnSpPr/>
          <p:nvPr/>
        </p:nvCxnSpPr>
        <p:spPr>
          <a:xfrm rot="5400000" flipH="1" flipV="1">
            <a:off x="3402634" y="4495840"/>
            <a:ext cx="609600" cy="304721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72" idx="3"/>
          </p:cNvCxnSpPr>
          <p:nvPr/>
        </p:nvCxnSpPr>
        <p:spPr>
          <a:xfrm>
            <a:off x="2457462" y="795010"/>
            <a:ext cx="996038" cy="50039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8227458" y="4876800"/>
            <a:ext cx="2661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RNA polymerase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182" name="Straight Arrow Connector 181"/>
          <p:cNvCxnSpPr/>
          <p:nvPr/>
        </p:nvCxnSpPr>
        <p:spPr>
          <a:xfrm rot="10800000">
            <a:off x="7389812" y="3124200"/>
            <a:ext cx="2057400" cy="17526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stCxn id="186" idx="1"/>
          </p:cNvCxnSpPr>
          <p:nvPr/>
        </p:nvCxnSpPr>
        <p:spPr>
          <a:xfrm rot="10800000">
            <a:off x="7008815" y="5867400"/>
            <a:ext cx="507629" cy="33781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7516443" y="5943600"/>
            <a:ext cx="1813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Nucleotide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742486" y="27432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6225966" y="3445240"/>
            <a:ext cx="50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5616525" y="344524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5010440" y="34290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4502572" y="3439180"/>
            <a:ext cx="50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3994705" y="342900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3355283" y="3080480"/>
            <a:ext cx="5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7519798" y="3442740"/>
            <a:ext cx="50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8174210" y="3048000"/>
            <a:ext cx="50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161" name="TextBox 160"/>
          <p:cNvSpPr txBox="1"/>
          <p:nvPr/>
        </p:nvSpPr>
        <p:spPr>
          <a:xfrm>
            <a:off x="6835407" y="3429000"/>
            <a:ext cx="50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67 -0.08948 L 0.175 -0.422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01 -0.08948 L 0.09101 -0.422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-1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8.67052E-7 L 0.05432 -8.67052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162" y="363180"/>
            <a:ext cx="10406209" cy="70362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ট্রান্সক্রিপশনের</a:t>
            </a:r>
            <a:r>
              <a:rPr kumimoji="0" lang="en-SG" sz="50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SG" sz="5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গুরুত্ব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Subtitle 3"/>
          <p:cNvSpPr txBox="1">
            <a:spLocks/>
          </p:cNvSpPr>
          <p:nvPr/>
        </p:nvSpPr>
        <p:spPr>
          <a:xfrm>
            <a:off x="836612" y="1066800"/>
            <a:ext cx="10406209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ট্রান্সক্রিপশন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ট্রান্সলেশন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ট্রান্সক্রিপশন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বংশগতিও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ট্রান্সক্রিপশন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 descr="trascription-dna-to-rn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2" y="3810000"/>
            <a:ext cx="10134600" cy="245466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/>
          <p:nvPr/>
        </p:nvGrpSpPr>
        <p:grpSpPr>
          <a:xfrm>
            <a:off x="383343" y="1633197"/>
            <a:ext cx="11428907" cy="3033388"/>
            <a:chOff x="607899" y="1588227"/>
            <a:chExt cx="10956226" cy="3033388"/>
          </a:xfrm>
        </p:grpSpPr>
        <p:sp>
          <p:nvSpPr>
            <p:cNvPr id="6" name="Rectangle 5"/>
            <p:cNvSpPr/>
            <p:nvPr/>
          </p:nvSpPr>
          <p:spPr>
            <a:xfrm>
              <a:off x="2068672" y="2569029"/>
              <a:ext cx="9495453" cy="972457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Notched Right Arrow 8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5843FBDA-4030-4A72-A127-46D4C1E80BF2}"/>
                </a:ext>
              </a:extLst>
            </p:cNvPr>
            <p:cNvSpPr/>
            <p:nvPr/>
          </p:nvSpPr>
          <p:spPr>
            <a:xfrm>
              <a:off x="2395941" y="2713852"/>
              <a:ext cx="9125074" cy="677108"/>
            </a:xfrm>
            <a:prstGeom prst="rect">
              <a:avLst/>
            </a:prstGeom>
            <a:noFill/>
            <a:ln w="76200" cmpd="thickThin">
              <a:solidFill>
                <a:srgbClr val="0066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buFont typeface="Wingdings" pitchFamily="2" charset="2"/>
                <a:buChar char="v"/>
              </a:pPr>
              <a:r>
                <a:rPr lang="en-SG" sz="38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8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ট্রান্সক্রিপশন</a:t>
              </a:r>
              <a:r>
                <a:rPr lang="en-SG" sz="38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8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প্রক্রিয়াটি</a:t>
              </a:r>
              <a:r>
                <a:rPr lang="en-SG" sz="38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8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SG" sz="38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8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SG" sz="38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501988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RNA_transcrip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0" y="0"/>
            <a:ext cx="12193524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40630" y="4331216"/>
            <a:ext cx="11758865" cy="2582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16000" b="1" dirty="0" err="1" smtClean="0">
                <a:ln w="28575"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SG" sz="16000" b="1" dirty="0" smtClean="0">
                <a:ln w="28575"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0" b="1" dirty="0" smtClean="0">
                <a:ln w="28575"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000" b="1" dirty="0">
              <a:ln w="28575">
                <a:solidFill>
                  <a:schemeClr val="tx1"/>
                </a:solidFill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81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31" y="237180"/>
            <a:ext cx="8823361" cy="1981200"/>
          </a:xfrm>
        </p:spPr>
        <p:txBody>
          <a:bodyPr>
            <a:normAutofit/>
          </a:bodyPr>
          <a:lstStyle/>
          <a:p>
            <a:pPr algn="ctr"/>
            <a:r>
              <a:rPr lang="bn-BD" sz="50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0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348363" y="2037810"/>
            <a:ext cx="6697759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জীববিজ্ঞান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BD" sz="4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৫0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49" y="2440304"/>
            <a:ext cx="2518408" cy="3213736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416985" y="583133"/>
            <a:ext cx="11338815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ঘটছে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68873" y="5722650"/>
            <a:ext cx="11419004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79412" y="5715000"/>
            <a:ext cx="11419004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ট্রান্সক্রিপশন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SG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Transcription</a:t>
            </a:r>
            <a:r>
              <a:rPr lang="en-SG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" name="Picture 43" descr="DtmpO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504950"/>
            <a:ext cx="7118464" cy="40576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0" grpId="0" animBg="1"/>
      <p:bldP spid="1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42962" y="506523"/>
            <a:ext cx="3139601" cy="735943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 algn="ctr"/>
            <a:r>
              <a:rPr lang="en-SG" sz="55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SG" sz="55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5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3940" y="5920770"/>
            <a:ext cx="9471733" cy="784830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ট্রান্সক্রিপশন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Transcription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na_polymerase_transcription_enzyme.jpg"/>
          <p:cNvPicPr>
            <a:picLocks noChangeAspect="1"/>
          </p:cNvPicPr>
          <p:nvPr/>
        </p:nvPicPr>
        <p:blipFill>
          <a:blip r:embed="rId2"/>
          <a:srcRect t="11718" b="14188"/>
          <a:stretch>
            <a:fillRect/>
          </a:stretch>
        </p:blipFill>
        <p:spPr>
          <a:xfrm>
            <a:off x="0" y="1295400"/>
            <a:ext cx="12188825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99750" y="1361212"/>
            <a:ext cx="11717295" cy="4434839"/>
            <a:chOff x="99750" y="1361212"/>
            <a:chExt cx="11717295" cy="44348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B225AB4E-9EB4-4B0D-8B51-99C33E5CE775}"/>
                </a:ext>
              </a:extLst>
            </p:cNvPr>
            <p:cNvSpPr/>
            <p:nvPr/>
          </p:nvSpPr>
          <p:spPr>
            <a:xfrm>
              <a:off x="1740548" y="1376979"/>
              <a:ext cx="10076497" cy="441864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7D61CC0A-49F3-49E4-8BA3-A3422587A14B}"/>
                </a:ext>
              </a:extLst>
            </p:cNvPr>
            <p:cNvSpPr/>
            <p:nvPr/>
          </p:nvSpPr>
          <p:spPr>
            <a:xfrm>
              <a:off x="864415" y="1361212"/>
              <a:ext cx="816466" cy="44348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66CFF82-C205-45CC-9E5B-CF29E78990C6}"/>
                </a:ext>
              </a:extLst>
            </p:cNvPr>
            <p:cNvSpPr/>
            <p:nvPr/>
          </p:nvSpPr>
          <p:spPr>
            <a:xfrm>
              <a:off x="212640" y="2495536"/>
              <a:ext cx="2089787" cy="20135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Notched Right Arrow 19"/>
            <p:cNvSpPr/>
            <p:nvPr/>
          </p:nvSpPr>
          <p:spPr>
            <a:xfrm rot="16200000">
              <a:off x="203982" y="3502349"/>
              <a:ext cx="2117588" cy="1528761"/>
            </a:xfrm>
            <a:prstGeom prst="notch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F2F21DA-04F9-4CAF-8758-9852D1F9674E}"/>
                </a:ext>
              </a:extLst>
            </p:cNvPr>
            <p:cNvSpPr/>
            <p:nvPr/>
          </p:nvSpPr>
          <p:spPr>
            <a:xfrm>
              <a:off x="353379" y="2649721"/>
              <a:ext cx="1786189" cy="170838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1F8E02A4-19AA-491A-8B8E-198490D326B3}"/>
                </a:ext>
              </a:extLst>
            </p:cNvPr>
            <p:cNvSpPr/>
            <p:nvPr/>
          </p:nvSpPr>
          <p:spPr>
            <a:xfrm>
              <a:off x="99750" y="2924869"/>
              <a:ext cx="230417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bn-BD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bn-BD" sz="6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111899" y="2558159"/>
              <a:ext cx="756788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 </a:t>
              </a:r>
              <a:endPara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33880" y="3257433"/>
              <a:ext cx="726756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100706" y="4003010"/>
              <a:ext cx="767981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2780868" y="2339373"/>
              <a:ext cx="11226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2738766" y="1698533"/>
              <a:ext cx="8876857" cy="2980132"/>
              <a:chOff x="1985250" y="1632988"/>
              <a:chExt cx="9002968" cy="2980132"/>
            </a:xfrm>
          </p:grpSpPr>
          <p:sp>
            <p:nvSpPr>
              <p:cNvPr id="40" name="TextBox 18"/>
              <p:cNvSpPr txBox="1"/>
              <p:nvPr/>
            </p:nvSpPr>
            <p:spPr>
              <a:xfrm>
                <a:off x="1985250" y="1632988"/>
                <a:ext cx="49621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IN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4000" b="1" u="sng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4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..</a:t>
                </a:r>
                <a:r>
                  <a:rPr lang="bn-IN" sz="4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2030186" y="2476828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ট্রান্সক্রিপশনকে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সংজ্ঞায়িত</a:t>
                </a:r>
                <a:r>
                  <a:rPr lang="bn-BD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করতে পারবে;</a:t>
                </a:r>
                <a:endParaRPr lang="en-US" sz="35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2030186" y="3196356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ট্রান্সক্রিপশনের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বর্ণনা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bn-BD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2030186" y="3907385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ট্রান্সক্রিপশনের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গুরুত্ব</a:t>
                </a:r>
                <a:r>
                  <a:rPr lang="bn-BD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বর্ণনা করতে পারবে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647099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162" y="363180"/>
            <a:ext cx="10406209" cy="703620"/>
          </a:xfrm>
          <a:solidFill>
            <a:srgbClr val="002060"/>
          </a:solidFill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en-SG" sz="5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সেন্ট্রাল</a:t>
            </a:r>
            <a:r>
              <a:rPr lang="en-SG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5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ডগমা</a:t>
            </a:r>
            <a:r>
              <a:rPr lang="en-SG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5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5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SG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5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3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914162" y="3200400"/>
            <a:ext cx="10406209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বংশগতীয়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-র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অ্যামিনো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যু্ক্ত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পলিপেপটাইড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চেইন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গাঠনিক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এনজাইম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ফিনোটাইপ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বংশগতীয়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একমুখী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সেন্ট্রাল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ডগমা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ট্রান্সক্রিপশন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ট্রান্সলেশনকে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সেন্ট্রাল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ডগমা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একমুখী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ট্রান্সক্রিপশন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উভমুখী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সেক্ষেত্রে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রিভার্স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ট্রান্সক্রিপশন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entral-Dogma-Replication-Transcription-Transl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212" y="1094404"/>
            <a:ext cx="6234256" cy="225839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162" y="499538"/>
            <a:ext cx="10406209" cy="703620"/>
          </a:xfrm>
          <a:solidFill>
            <a:srgbClr val="002060"/>
          </a:solidFill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en-SG" sz="5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ট্রান্সক্রিপশন</a:t>
            </a:r>
            <a:r>
              <a:rPr lang="en-SG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Transcription</a:t>
            </a:r>
            <a:r>
              <a:rPr lang="en-SG" sz="4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914162" y="1483361"/>
            <a:ext cx="10406209" cy="1564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ট্রান্সক্রিপশন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সংশ্লেষণের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ট্রান্সক্রিপশন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প্রতিলিপন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transcription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12" y="3094220"/>
            <a:ext cx="4419600" cy="3418155"/>
          </a:xfrm>
          <a:prstGeom prst="rect">
            <a:avLst/>
          </a:prstGeom>
        </p:spPr>
      </p:pic>
      <p:sp>
        <p:nvSpPr>
          <p:cNvPr id="7" name="Subtitle 3"/>
          <p:cNvSpPr txBox="1">
            <a:spLocks/>
          </p:cNvSpPr>
          <p:nvPr/>
        </p:nvSpPr>
        <p:spPr>
          <a:xfrm>
            <a:off x="5637212" y="3124200"/>
            <a:ext cx="5681809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ট্রান্সক্রিপশন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algn="just">
              <a:lnSpc>
                <a:spcPct val="8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ছাঁচ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8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পলিমারেজ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এনজাইম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8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রাইবোনিউক্লিটাইড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ট্রাইফসফেট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8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8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>
          <a:xfrm>
            <a:off x="995444" y="881895"/>
            <a:ext cx="10262173" cy="3033388"/>
            <a:chOff x="1400175" y="591615"/>
            <a:chExt cx="9614188" cy="3033388"/>
          </a:xfrm>
        </p:grpSpPr>
        <p:sp>
          <p:nvSpPr>
            <p:cNvPr id="5" name="Rectangle 4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87019" y="1814997"/>
              <a:ext cx="8227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ট্রান্সক্রিপশন</a:t>
              </a:r>
              <a:r>
                <a:rPr lang="en-SG" sz="35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SG" sz="35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 </a:t>
              </a:r>
              <a:r>
                <a:rPr lang="en-SG" sz="35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রিভার্স</a:t>
              </a:r>
              <a:r>
                <a:rPr lang="en-SG" sz="35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ট্রান্সক্রিপশন</a:t>
              </a:r>
              <a:r>
                <a:rPr lang="en-SG" sz="35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SG" sz="35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3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Notched Right Arrow 8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563906" y="3088095"/>
            <a:ext cx="8670152" cy="1574277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115888" indent="-3175" algn="just">
              <a:lnSpc>
                <a:spcPct val="90000"/>
              </a:lnSpc>
            </a:pP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ট্রান্সক্রিপশন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সৃষ্টিকে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রিভার্স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ট্রান্সক্রিপশন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</TotalTime>
  <Words>1006</Words>
  <Application>Microsoft Office PowerPoint</Application>
  <PresentationFormat>Custom</PresentationFormat>
  <Paragraphs>352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পাঠ পরিচিতি</vt:lpstr>
      <vt:lpstr>Slide 4</vt:lpstr>
      <vt:lpstr>আজকের পাঠ</vt:lpstr>
      <vt:lpstr>Slide 6</vt:lpstr>
      <vt:lpstr>সেন্ট্রাল ডগমা বা কেন্দ্রীয় প্রত্যয়</vt:lpstr>
      <vt:lpstr>ট্রান্সক্রিপশন (Transcription)</vt:lpstr>
      <vt:lpstr>Slide 9</vt:lpstr>
      <vt:lpstr>ট্রান্সক্রিপশন প্রক্রিয়া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palace</dc:creator>
  <cp:lastModifiedBy>HP</cp:lastModifiedBy>
  <cp:revision>126</cp:revision>
  <dcterms:created xsi:type="dcterms:W3CDTF">2006-08-16T00:00:00Z</dcterms:created>
  <dcterms:modified xsi:type="dcterms:W3CDTF">2021-03-08T12:32:13Z</dcterms:modified>
</cp:coreProperties>
</file>