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82" r:id="rId3"/>
    <p:sldId id="258" r:id="rId4"/>
    <p:sldId id="260" r:id="rId5"/>
    <p:sldId id="279" r:id="rId6"/>
    <p:sldId id="261" r:id="rId7"/>
    <p:sldId id="262" r:id="rId8"/>
    <p:sldId id="264" r:id="rId9"/>
    <p:sldId id="265" r:id="rId10"/>
    <p:sldId id="266" r:id="rId11"/>
    <p:sldId id="267" r:id="rId12"/>
    <p:sldId id="269" r:id="rId13"/>
    <p:sldId id="271" r:id="rId14"/>
    <p:sldId id="272" r:id="rId15"/>
    <p:sldId id="273" r:id="rId16"/>
    <p:sldId id="274" r:id="rId17"/>
    <p:sldId id="275" r:id="rId18"/>
    <p:sldId id="280" r:id="rId19"/>
    <p:sldId id="281"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10"/>
    <a:srgbClr val="2BA3B3"/>
    <a:srgbClr val="0CE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42670-3A81-4FE1-9EB9-A9E52572F997}" type="datetimeFigureOut">
              <a:rPr lang="en-US" smtClean="0"/>
              <a:t>08-Mar-21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D9570-946C-4411-982D-952FA709035C}" type="slidenum">
              <a:rPr lang="en-US" smtClean="0"/>
              <a:t>‹#›</a:t>
            </a:fld>
            <a:endParaRPr lang="en-US"/>
          </a:p>
        </p:txBody>
      </p:sp>
    </p:spTree>
    <p:extLst>
      <p:ext uri="{BB962C8B-B14F-4D97-AF65-F5344CB8AC3E}">
        <p14:creationId xmlns:p14="http://schemas.microsoft.com/office/powerpoint/2010/main" val="314417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anose="02000000000000000000" pitchFamily="2" charset="0"/>
                <a:cs typeface="NikoshBAN" panose="02000000000000000000" pitchFamily="2" charset="0"/>
              </a:rPr>
              <a:t>শিক্ষার্থীরা</a:t>
            </a:r>
            <a:r>
              <a:rPr lang="bn-IN" baseline="0" dirty="0" smtClean="0">
                <a:latin typeface="NikoshBAN" panose="02000000000000000000" pitchFamily="2" charset="0"/>
                <a:cs typeface="NikoshBAN" panose="02000000000000000000" pitchFamily="2" charset="0"/>
              </a:rPr>
              <a:t> ছবি দেখে বিভিন্ন উত্তর দিতে পারে। শিক্ষক বিভিন্ন প্রশ্নের মাধ্যমে  পাঠ শিরোনাম  ‘’</a:t>
            </a:r>
            <a:r>
              <a:rPr lang="bn-IN" sz="1200" b="1" i="0" u="none" strike="noStrike" kern="1200" cap="none" spc="50" baseline="0" dirty="0" smtClean="0">
                <a:uFillTx/>
                <a:latin typeface="NikoshBAN" pitchFamily="2"/>
                <a:cs typeface="NikoshBAN" pitchFamily="2"/>
              </a:rPr>
              <a:t> সামাজিক যোগাযোগ  ও আইসিটি” </a:t>
            </a:r>
          </a:p>
          <a:p>
            <a:r>
              <a:rPr lang="bn-IN" baseline="0" dirty="0" smtClean="0">
                <a:latin typeface="NikoshBAN" panose="02000000000000000000" pitchFamily="2" charset="0"/>
                <a:cs typeface="NikoshBAN" panose="02000000000000000000" pitchFamily="2" charset="0"/>
              </a:rPr>
              <a:t>বের করবেন।(প্রয়োজনে শিক্ষক ভিডিও দেখিয়ে পাঠ শিরোনাম বের করতে পারেন)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6</a:t>
            </a:fld>
            <a:endParaRPr lang="en-US"/>
          </a:p>
        </p:txBody>
      </p:sp>
    </p:spTree>
    <p:extLst>
      <p:ext uri="{BB962C8B-B14F-4D97-AF65-F5344CB8AC3E}">
        <p14:creationId xmlns:p14="http://schemas.microsoft.com/office/powerpoint/2010/main" val="269248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anose="02000000000000000000" pitchFamily="2" charset="0"/>
                <a:cs typeface="NikoshBAN" panose="02000000000000000000" pitchFamily="2" charset="0"/>
              </a:rPr>
              <a:t>সামাজিক যোগাযোগ</a:t>
            </a:r>
            <a:r>
              <a:rPr lang="bn-IN" baseline="0" dirty="0" smtClean="0">
                <a:latin typeface="NikoshBAN" panose="02000000000000000000" pitchFamily="2" charset="0"/>
                <a:cs typeface="NikoshBAN" panose="02000000000000000000" pitchFamily="2" charset="0"/>
              </a:rPr>
              <a:t> মাধ্যম টুইটার সম্পর্কে শিক্ষার্থীদের শিক্ষক ধারণা দিবেন।</a:t>
            </a:r>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16</a:t>
            </a:fld>
            <a:endParaRPr lang="en-US"/>
          </a:p>
        </p:txBody>
      </p:sp>
    </p:spTree>
    <p:extLst>
      <p:ext uri="{BB962C8B-B14F-4D97-AF65-F5344CB8AC3E}">
        <p14:creationId xmlns:p14="http://schemas.microsoft.com/office/powerpoint/2010/main" val="241193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b="1" i="0" u="none" strike="noStrike" kern="1200" cap="none" spc="0" dirty="0" smtClean="0">
                <a:solidFill>
                  <a:srgbClr val="000000"/>
                </a:solidFill>
                <a:uFillTx/>
                <a:latin typeface="NikoshBAN" pitchFamily="2"/>
                <a:cs typeface="NikoshBAN" pitchFamily="2"/>
              </a:rPr>
              <a:t>শিক্ষারীরা দলে বিভক্ত</a:t>
            </a:r>
            <a:r>
              <a:rPr lang="bn-IN" sz="1200" b="1" i="0" u="none" strike="noStrike" kern="1200" cap="none" spc="0" baseline="0" dirty="0" smtClean="0">
                <a:solidFill>
                  <a:srgbClr val="000000"/>
                </a:solidFill>
                <a:uFillTx/>
                <a:latin typeface="NikoshBAN" pitchFamily="2"/>
                <a:cs typeface="NikoshBAN" pitchFamily="2"/>
              </a:rPr>
              <a:t> হয়ে </a:t>
            </a:r>
            <a:r>
              <a:rPr lang="bn-IN" sz="1200" b="1" i="0" u="none" strike="noStrike" kern="1200" cap="none" spc="0" dirty="0" smtClean="0">
                <a:solidFill>
                  <a:srgbClr val="000000"/>
                </a:solidFill>
                <a:uFillTx/>
                <a:latin typeface="NikoshBAN" pitchFamily="2"/>
                <a:cs typeface="NikoshBAN" pitchFamily="2"/>
              </a:rPr>
              <a:t> সামাজিক যোগাযোগ মাধ্যমের ভূমিকা</a:t>
            </a:r>
            <a:r>
              <a:rPr lang="bn-IN" sz="1200" b="1" i="0" u="none" strike="noStrike" kern="1200" cap="none" spc="0" baseline="0" dirty="0" smtClean="0">
                <a:solidFill>
                  <a:srgbClr val="000000"/>
                </a:solidFill>
                <a:uFillTx/>
                <a:latin typeface="NikoshBAN" pitchFamily="2"/>
                <a:cs typeface="NikoshBAN" pitchFamily="2"/>
              </a:rPr>
              <a:t> ব্যাখ্যা করবে(সময়-</a:t>
            </a:r>
            <a:r>
              <a:rPr lang="en-US" dirty="0" smtClean="0">
                <a:latin typeface="NikoshBAN" panose="02000000000000000000" pitchFamily="2" charset="0"/>
                <a:cs typeface="NikoshBAN" panose="02000000000000000000" pitchFamily="2" charset="0"/>
              </a:rPr>
              <a:t>১০ </a:t>
            </a:r>
            <a:r>
              <a:rPr lang="en-US" dirty="0" err="1" smtClean="0">
                <a:latin typeface="NikoshBAN" panose="02000000000000000000" pitchFamily="2" charset="0"/>
                <a:cs typeface="NikoshBAN" panose="02000000000000000000" pitchFamily="2" charset="0"/>
              </a:rPr>
              <a:t>মিনিট</a:t>
            </a:r>
            <a:r>
              <a:rPr lang="bn-IN"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17</a:t>
            </a:fld>
            <a:endParaRPr lang="en-US"/>
          </a:p>
        </p:txBody>
      </p:sp>
    </p:spTree>
    <p:extLst>
      <p:ext uri="{BB962C8B-B14F-4D97-AF65-F5344CB8AC3E}">
        <p14:creationId xmlns:p14="http://schemas.microsoft.com/office/powerpoint/2010/main" val="185715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বাড়ির</a:t>
            </a:r>
            <a:r>
              <a:rPr lang="bn-IN" baseline="0" dirty="0" smtClean="0"/>
              <a:t> কাজ শিক্ষার্থীরা খাতায় লিখছে কী-না শিক্ষক খেয়াল রাখবেন।</a:t>
            </a:r>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20</a:t>
            </a:fld>
            <a:endParaRPr lang="en-US"/>
          </a:p>
        </p:txBody>
      </p:sp>
    </p:spTree>
    <p:extLst>
      <p:ext uri="{BB962C8B-B14F-4D97-AF65-F5344CB8AC3E}">
        <p14:creationId xmlns:p14="http://schemas.microsoft.com/office/powerpoint/2010/main" val="958877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 থাকলে</a:t>
            </a:r>
            <a:r>
              <a:rPr lang="bn-IN" baseline="0" dirty="0" smtClean="0"/>
              <a:t> ১টী নীতিবাক্য বলে শিক্ষক ক্লাস শেষ করবেন।</a:t>
            </a:r>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21</a:t>
            </a:fld>
            <a:endParaRPr lang="en-US"/>
          </a:p>
        </p:txBody>
      </p:sp>
    </p:spTree>
    <p:extLst>
      <p:ext uri="{BB962C8B-B14F-4D97-AF65-F5344CB8AC3E}">
        <p14:creationId xmlns:p14="http://schemas.microsoft.com/office/powerpoint/2010/main" val="74544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ছবি</a:t>
            </a:r>
            <a:r>
              <a:rPr lang="bn-IN" baseline="0" dirty="0" smtClean="0"/>
              <a:t> দেখিয়ে ছোট ছোট প্রশ্ন করে  শিক্ষক বিষয়বস্তুর সাথে শিক্ষার্থীদের সম্পর্ক ঘটাবেন।</a:t>
            </a:r>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8</a:t>
            </a:fld>
            <a:endParaRPr lang="en-US"/>
          </a:p>
        </p:txBody>
      </p:sp>
    </p:spTree>
    <p:extLst>
      <p:ext uri="{BB962C8B-B14F-4D97-AF65-F5344CB8AC3E}">
        <p14:creationId xmlns:p14="http://schemas.microsoft.com/office/powerpoint/2010/main" val="349479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9</a:t>
            </a:fld>
            <a:endParaRPr lang="en-US"/>
          </a:p>
        </p:txBody>
      </p:sp>
    </p:spTree>
    <p:extLst>
      <p:ext uri="{BB962C8B-B14F-4D97-AF65-F5344CB8AC3E}">
        <p14:creationId xmlns:p14="http://schemas.microsoft.com/office/powerpoint/2010/main" val="327167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শিক্ষার্থীরা খাতায়</a:t>
            </a:r>
            <a:r>
              <a:rPr lang="bn-IN" baseline="0" dirty="0" smtClean="0">
                <a:latin typeface="NikoshBAN" panose="02000000000000000000" pitchFamily="2" charset="0"/>
                <a:cs typeface="NikoshBAN" panose="02000000000000000000" pitchFamily="2" charset="0"/>
              </a:rPr>
              <a:t> লিখবে ও শিক্ষক ঘুরে ঘুরে দেখবেন ( </a:t>
            </a:r>
            <a:r>
              <a:rPr lang="bn-IN" dirty="0" smtClean="0">
                <a:latin typeface="NikoshBAN" panose="02000000000000000000" pitchFamily="2" charset="0"/>
                <a:cs typeface="NikoshBAN" panose="02000000000000000000" pitchFamily="2" charset="0"/>
              </a:rPr>
              <a:t>একক</a:t>
            </a:r>
            <a:r>
              <a:rPr lang="bn-IN" baseline="0" dirty="0" smtClean="0">
                <a:latin typeface="NikoshBAN" panose="02000000000000000000" pitchFamily="2" charset="0"/>
                <a:cs typeface="NikoshBAN" panose="02000000000000000000" pitchFamily="2" charset="0"/>
              </a:rPr>
              <a:t> </a:t>
            </a:r>
            <a:r>
              <a:rPr lang="bn-IN" baseline="0" smtClean="0">
                <a:latin typeface="NikoshBAN" panose="02000000000000000000" pitchFamily="2" charset="0"/>
                <a:cs typeface="NikoshBAN" panose="02000000000000000000" pitchFamily="2" charset="0"/>
              </a:rPr>
              <a:t>কাজ </a:t>
            </a:r>
            <a:r>
              <a:rPr lang="en-US" smtClean="0">
                <a:latin typeface="NikoshBAN" panose="02000000000000000000" pitchFamily="2" charset="0"/>
                <a:cs typeface="NikoshBAN" panose="02000000000000000000" pitchFamily="2" charset="0"/>
              </a:rPr>
              <a:t>৫</a:t>
            </a:r>
            <a:r>
              <a:rPr lang="en-US" baseline="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মিনিট</a:t>
            </a:r>
            <a:r>
              <a:rPr lang="bn-IN"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10</a:t>
            </a:fld>
            <a:endParaRPr lang="en-US"/>
          </a:p>
        </p:txBody>
      </p:sp>
    </p:spTree>
    <p:extLst>
      <p:ext uri="{BB962C8B-B14F-4D97-AF65-F5344CB8AC3E}">
        <p14:creationId xmlns:p14="http://schemas.microsoft.com/office/powerpoint/2010/main" val="388103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11</a:t>
            </a:fld>
            <a:endParaRPr lang="en-US"/>
          </a:p>
        </p:txBody>
      </p:sp>
    </p:spTree>
    <p:extLst>
      <p:ext uri="{BB962C8B-B14F-4D97-AF65-F5344CB8AC3E}">
        <p14:creationId xmlns:p14="http://schemas.microsoft.com/office/powerpoint/2010/main" val="203435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anose="02000000000000000000" pitchFamily="2" charset="0"/>
                <a:cs typeface="NikoshBAN" panose="02000000000000000000" pitchFamily="2" charset="0"/>
              </a:rPr>
              <a:t>ছবি</a:t>
            </a:r>
            <a:r>
              <a:rPr lang="bn-IN" baseline="0" dirty="0" smtClean="0">
                <a:latin typeface="NikoshBAN" panose="02000000000000000000" pitchFamily="2" charset="0"/>
                <a:cs typeface="NikoshBAN" panose="02000000000000000000" pitchFamily="2" charset="0"/>
              </a:rPr>
              <a:t> দেখিয়ে ছোট ছোট প্রশ্ন করে শিক্ষক বিষয়বস্তুর সাথে শিক্ষার্থীদের সম্পর্ক ঘটাবেন।</a:t>
            </a:r>
            <a:endParaRPr lang="en-US" dirty="0" smtClean="0">
              <a:latin typeface="NikoshBAN" panose="02000000000000000000" pitchFamily="2" charset="0"/>
              <a:cs typeface="NikoshBAN" panose="02000000000000000000" pitchFamily="2"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12</a:t>
            </a:fld>
            <a:endParaRPr lang="en-US"/>
          </a:p>
        </p:txBody>
      </p:sp>
    </p:spTree>
    <p:extLst>
      <p:ext uri="{BB962C8B-B14F-4D97-AF65-F5344CB8AC3E}">
        <p14:creationId xmlns:p14="http://schemas.microsoft.com/office/powerpoint/2010/main" val="71473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শিক্ষক</a:t>
            </a:r>
            <a:r>
              <a:rPr lang="bn-IN" baseline="0"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শিক্ষার্থীদের</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বিভিন্ন</a:t>
            </a:r>
            <a:r>
              <a:rPr lang="bn-IN" baseline="0" dirty="0" smtClean="0">
                <a:latin typeface="NikoshBAN" panose="02000000000000000000" pitchFamily="2" charset="0"/>
                <a:cs typeface="NikoshBAN" panose="02000000000000000000" pitchFamily="2" charset="0"/>
              </a:rPr>
              <a:t> সামাজিক যোগাযোগ মাধ্যমের ছবি দেখাবেন </a:t>
            </a:r>
            <a:r>
              <a:rPr lang="en-US"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13</a:t>
            </a:fld>
            <a:endParaRPr lang="en-US"/>
          </a:p>
        </p:txBody>
      </p:sp>
    </p:spTree>
    <p:extLst>
      <p:ext uri="{BB962C8B-B14F-4D97-AF65-F5344CB8AC3E}">
        <p14:creationId xmlns:p14="http://schemas.microsoft.com/office/powerpoint/2010/main" val="7878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সামাজিক যোগাযোগ</a:t>
            </a:r>
            <a:r>
              <a:rPr lang="bn-IN" baseline="0" dirty="0" smtClean="0">
                <a:latin typeface="NikoshBAN" panose="02000000000000000000" pitchFamily="2" charset="0"/>
                <a:cs typeface="NikoshBAN" panose="02000000000000000000" pitchFamily="2" charset="0"/>
              </a:rPr>
              <a:t> মাধ্যম ফেসবুক সম্পর্কে শিক্ষার্থীদর শিক্ষক ধারণা দিবেন।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14</a:t>
            </a:fld>
            <a:endParaRPr lang="en-US"/>
          </a:p>
        </p:txBody>
      </p:sp>
    </p:spTree>
    <p:extLst>
      <p:ext uri="{BB962C8B-B14F-4D97-AF65-F5344CB8AC3E}">
        <p14:creationId xmlns:p14="http://schemas.microsoft.com/office/powerpoint/2010/main" val="1682847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anose="02000000000000000000" pitchFamily="2" charset="0"/>
                <a:cs typeface="NikoshBAN" panose="02000000000000000000" pitchFamily="2" charset="0"/>
              </a:rPr>
              <a:t>সামাজিক যোগাযোগ</a:t>
            </a:r>
            <a:r>
              <a:rPr lang="bn-IN" baseline="0" dirty="0" smtClean="0">
                <a:latin typeface="NikoshBAN" panose="02000000000000000000" pitchFamily="2" charset="0"/>
                <a:cs typeface="NikoshBAN" panose="02000000000000000000" pitchFamily="2" charset="0"/>
              </a:rPr>
              <a:t> মাধ্যম ফেসবুক সম্পর্কে শিক্ষার্থীদর শিক্ষক ধারণা দিবেন।</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15</a:t>
            </a:fld>
            <a:endParaRPr lang="en-US"/>
          </a:p>
        </p:txBody>
      </p:sp>
    </p:spTree>
    <p:extLst>
      <p:ext uri="{BB962C8B-B14F-4D97-AF65-F5344CB8AC3E}">
        <p14:creationId xmlns:p14="http://schemas.microsoft.com/office/powerpoint/2010/main" val="22294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A6355A-52FA-4625-8312-35DF9EE30FDE}" type="datetimeFigureOut">
              <a:rPr lang="en-US" smtClean="0"/>
              <a:t>08-Mar-21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155729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A6355A-52FA-4625-8312-35DF9EE30FDE}" type="datetimeFigureOut">
              <a:rPr lang="en-US" smtClean="0"/>
              <a:t>08-Mar-21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41689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A6355A-52FA-4625-8312-35DF9EE30FDE}" type="datetimeFigureOut">
              <a:rPr lang="en-US" smtClean="0"/>
              <a:t>08-Mar-21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189458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A6355A-52FA-4625-8312-35DF9EE30FDE}" type="datetimeFigureOut">
              <a:rPr lang="en-US" smtClean="0"/>
              <a:t>08-Mar-21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64663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6355A-52FA-4625-8312-35DF9EE30FDE}" type="datetimeFigureOut">
              <a:rPr lang="en-US" smtClean="0"/>
              <a:t>08-Mar-21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33692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A6355A-52FA-4625-8312-35DF9EE30FDE}" type="datetimeFigureOut">
              <a:rPr lang="en-US" smtClean="0"/>
              <a:t>08-Mar-21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20282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A6355A-52FA-4625-8312-35DF9EE30FDE}" type="datetimeFigureOut">
              <a:rPr lang="en-US" smtClean="0"/>
              <a:t>08-Mar-21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209512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A6355A-52FA-4625-8312-35DF9EE30FDE}" type="datetimeFigureOut">
              <a:rPr lang="en-US" smtClean="0"/>
              <a:t>08-Mar-21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15862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6355A-52FA-4625-8312-35DF9EE30FDE}" type="datetimeFigureOut">
              <a:rPr lang="en-US" smtClean="0"/>
              <a:t>08-Mar-21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67599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6355A-52FA-4625-8312-35DF9EE30FDE}" type="datetimeFigureOut">
              <a:rPr lang="en-US" smtClean="0"/>
              <a:t>08-Mar-21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71884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6355A-52FA-4625-8312-35DF9EE30FDE}" type="datetimeFigureOut">
              <a:rPr lang="en-US" smtClean="0"/>
              <a:t>08-Mar-21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D6D81-4220-4475-BC89-F60759E6AA37}" type="slidenum">
              <a:rPr lang="en-US" smtClean="0"/>
              <a:t>‹#›</a:t>
            </a:fld>
            <a:endParaRPr lang="en-US"/>
          </a:p>
        </p:txBody>
      </p:sp>
    </p:spTree>
    <p:extLst>
      <p:ext uri="{BB962C8B-B14F-4D97-AF65-F5344CB8AC3E}">
        <p14:creationId xmlns:p14="http://schemas.microsoft.com/office/powerpoint/2010/main" val="157170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6355A-52FA-4625-8312-35DF9EE30FDE}" type="datetimeFigureOut">
              <a:rPr lang="en-US" smtClean="0"/>
              <a:t>08-Mar-21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D6D81-4220-4475-BC89-F60759E6AA37}" type="slidenum">
              <a:rPr lang="en-US" smtClean="0"/>
              <a:t>‹#›</a:t>
            </a:fld>
            <a:endParaRPr lang="en-US"/>
          </a:p>
        </p:txBody>
      </p:sp>
    </p:spTree>
    <p:extLst>
      <p:ext uri="{BB962C8B-B14F-4D97-AF65-F5344CB8AC3E}">
        <p14:creationId xmlns:p14="http://schemas.microsoft.com/office/powerpoint/2010/main" val="304761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gif"/><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fif"/></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www.facebook.com/" TargetMode="Externa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fi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184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14706" y="586160"/>
            <a:ext cx="5586201" cy="7856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r>
              <a:rPr lang="bn-IN" sz="4000" b="1" dirty="0" smtClean="0">
                <a:solidFill>
                  <a:srgbClr val="002060"/>
                </a:solidFill>
                <a:latin typeface="NikoshBAN" panose="02000000000000000000" pitchFamily="2" charset="0"/>
                <a:cs typeface="NikoshBAN" panose="02000000000000000000" pitchFamily="2" charset="0"/>
              </a:rPr>
              <a:t>একক কাজ</a:t>
            </a:r>
            <a:r>
              <a:rPr lang="en-US" sz="4000" b="1" dirty="0" smtClean="0">
                <a:solidFill>
                  <a:srgbClr val="002060"/>
                </a:solidFill>
                <a:latin typeface="NikoshBAN" panose="02000000000000000000" pitchFamily="2" charset="0"/>
                <a:cs typeface="NikoshBAN" panose="02000000000000000000" pitchFamily="2" charset="0"/>
              </a:rPr>
              <a:t>-০৫ </a:t>
            </a:r>
            <a:r>
              <a:rPr lang="en-US" sz="4000" b="1" dirty="0" err="1" smtClean="0">
                <a:solidFill>
                  <a:srgbClr val="002060"/>
                </a:solidFill>
                <a:latin typeface="NikoshBAN" panose="02000000000000000000" pitchFamily="2" charset="0"/>
                <a:cs typeface="NikoshBAN" panose="02000000000000000000" pitchFamily="2" charset="0"/>
              </a:rPr>
              <a:t>মিনিট</a:t>
            </a:r>
            <a:endParaRPr lang="en-US" sz="4000" b="1" dirty="0" smtClean="0">
              <a:solidFill>
                <a:srgbClr val="002060"/>
              </a:solidFill>
              <a:latin typeface="NikoshBAN" panose="02000000000000000000" pitchFamily="2" charset="0"/>
              <a:cs typeface="NikoshBAN" panose="02000000000000000000" pitchFamily="2" charset="0"/>
            </a:endParaRPr>
          </a:p>
          <a:p>
            <a:pPr algn="ctr"/>
            <a:endParaRPr lang="en-US" sz="4000" dirty="0"/>
          </a:p>
        </p:txBody>
      </p:sp>
      <p:sp>
        <p:nvSpPr>
          <p:cNvPr id="5" name="TextBox 4"/>
          <p:cNvSpPr txBox="1"/>
          <p:nvPr/>
        </p:nvSpPr>
        <p:spPr>
          <a:xfrm>
            <a:off x="2920285" y="5526096"/>
            <a:ext cx="6375042" cy="707886"/>
          </a:xfrm>
          <a:prstGeom prst="rect">
            <a:avLst/>
          </a:prstGeom>
          <a:noFill/>
        </p:spPr>
        <p:txBody>
          <a:bodyPr wrap="square" rtlCol="0">
            <a:spAutoFit/>
          </a:bodyPr>
          <a:lstStyle/>
          <a:p>
            <a:r>
              <a:rPr lang="bn-IN" sz="4000" b="1" kern="0" spc="50" dirty="0" smtClean="0">
                <a:solidFill>
                  <a:srgbClr val="000000"/>
                </a:solidFill>
                <a:effectLst>
                  <a:outerShdw blurRad="38100" dist="38100" dir="2700000" algn="tl">
                    <a:srgbClr val="000000">
                      <a:alpha val="43137"/>
                    </a:srgbClr>
                  </a:outerShdw>
                </a:effectLst>
                <a:latin typeface="NikoshBAN" pitchFamily="2"/>
                <a:cs typeface="NikoshBAN" pitchFamily="2"/>
              </a:rPr>
              <a:t>সামাজিক যোগাযোগ</a:t>
            </a:r>
            <a:r>
              <a:rPr lang="bn-IN" sz="4000" b="1" spc="50" dirty="0" smtClean="0">
                <a:solidFill>
                  <a:srgbClr val="000000"/>
                </a:solidFill>
                <a:effectLst>
                  <a:outerShdw blurRad="152400" dist="50804" dir="5400000">
                    <a:srgbClr val="000000"/>
                  </a:outerShdw>
                </a:effectLst>
                <a:latin typeface="NikoshBAN" pitchFamily="2"/>
                <a:cs typeface="NikoshBAN" pitchFamily="2"/>
              </a:rPr>
              <a:t> </a:t>
            </a:r>
            <a:r>
              <a:rPr lang="en-US" sz="4000" dirty="0" err="1" smtClean="0">
                <a:solidFill>
                  <a:srgbClr val="000000"/>
                </a:solidFill>
                <a:effectLst>
                  <a:outerShdw dist="38096" dir="2700000">
                    <a:srgbClr val="000000"/>
                  </a:outerShdw>
                </a:effectLst>
                <a:latin typeface="NikoshBAN" pitchFamily="2"/>
                <a:cs typeface="NikoshBAN" pitchFamily="2"/>
              </a:rPr>
              <a:t>বলতে</a:t>
            </a:r>
            <a:r>
              <a:rPr lang="en-US" sz="4000" dirty="0" smtClean="0">
                <a:solidFill>
                  <a:srgbClr val="000000"/>
                </a:solidFill>
                <a:effectLst>
                  <a:outerShdw dist="38096" dir="2700000">
                    <a:srgbClr val="000000"/>
                  </a:outerShdw>
                </a:effectLst>
                <a:latin typeface="NikoshBAN" pitchFamily="2"/>
                <a:cs typeface="NikoshBAN" pitchFamily="2"/>
              </a:rPr>
              <a:t> </a:t>
            </a:r>
            <a:r>
              <a:rPr lang="bn-IN" sz="4000" dirty="0" smtClean="0">
                <a:solidFill>
                  <a:srgbClr val="000000"/>
                </a:solidFill>
                <a:effectLst>
                  <a:outerShdw dist="38096" dir="2700000">
                    <a:srgbClr val="000000"/>
                  </a:outerShdw>
                </a:effectLst>
                <a:latin typeface="NikoshBAN" pitchFamily="2"/>
                <a:cs typeface="NikoshBAN" pitchFamily="2"/>
              </a:rPr>
              <a:t>কী বুঝ ?</a:t>
            </a:r>
            <a:endParaRPr lang="en-US" sz="4000" dirty="0"/>
          </a:p>
        </p:txBody>
      </p:sp>
      <p:grpSp>
        <p:nvGrpSpPr>
          <p:cNvPr id="11" name="Group 10"/>
          <p:cNvGrpSpPr/>
          <p:nvPr/>
        </p:nvGrpSpPr>
        <p:grpSpPr>
          <a:xfrm>
            <a:off x="1086121" y="1611749"/>
            <a:ext cx="9525154" cy="3914347"/>
            <a:chOff x="1086121" y="1611749"/>
            <a:chExt cx="9525154" cy="3914347"/>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9126" y="1671425"/>
              <a:ext cx="3554569" cy="3735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121" y="1671425"/>
              <a:ext cx="2585295" cy="38546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1405" y="1611749"/>
              <a:ext cx="3309870" cy="3854671"/>
            </a:xfrm>
            <a:prstGeom prst="rect">
              <a:avLst/>
            </a:prstGeom>
          </p:spPr>
        </p:pic>
      </p:grpSp>
    </p:spTree>
    <p:extLst>
      <p:ext uri="{BB962C8B-B14F-4D97-AF65-F5344CB8AC3E}">
        <p14:creationId xmlns:p14="http://schemas.microsoft.com/office/powerpoint/2010/main" val="2930838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1172" y="5543547"/>
            <a:ext cx="1737360" cy="70788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000" b="1" dirty="0">
                <a:latin typeface="NikoshBAN" panose="02000000000000000000" pitchFamily="2" charset="0"/>
                <a:cs typeface="NikoshBAN" panose="02000000000000000000" pitchFamily="2" charset="0"/>
              </a:rPr>
              <a:t>সহজ</a:t>
            </a:r>
            <a:endParaRPr lang="en-US" sz="4000" b="1" dirty="0">
              <a:latin typeface="NikoshBAN" panose="02000000000000000000" pitchFamily="2" charset="0"/>
              <a:cs typeface="NikoshBAN" panose="02000000000000000000" pitchFamily="2" charset="0"/>
            </a:endParaRPr>
          </a:p>
        </p:txBody>
      </p:sp>
      <p:sp>
        <p:nvSpPr>
          <p:cNvPr id="4" name="TextBox 3"/>
          <p:cNvSpPr txBox="1"/>
          <p:nvPr/>
        </p:nvSpPr>
        <p:spPr>
          <a:xfrm>
            <a:off x="8361072" y="5458394"/>
            <a:ext cx="1708793" cy="70788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000" b="1" dirty="0">
                <a:latin typeface="NikoshBAN" panose="02000000000000000000" pitchFamily="2" charset="0"/>
                <a:cs typeface="NikoshBAN" panose="02000000000000000000" pitchFamily="2" charset="0"/>
              </a:rPr>
              <a:t>সাশ্রয়ী</a:t>
            </a:r>
            <a:endParaRPr lang="en-US" sz="4000" b="1" dirty="0">
              <a:latin typeface="NikoshBAN" panose="02000000000000000000" pitchFamily="2" charset="0"/>
              <a:cs typeface="NikoshBAN" panose="02000000000000000000" pitchFamily="2" charset="0"/>
            </a:endParaRPr>
          </a:p>
        </p:txBody>
      </p:sp>
      <p:sp>
        <p:nvSpPr>
          <p:cNvPr id="5" name="TextBox 4"/>
          <p:cNvSpPr txBox="1"/>
          <p:nvPr/>
        </p:nvSpPr>
        <p:spPr>
          <a:xfrm>
            <a:off x="4334961" y="5535338"/>
            <a:ext cx="3571874" cy="55399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3000" b="1" dirty="0">
                <a:latin typeface="NikoshBAN" panose="02000000000000000000" pitchFamily="2" charset="0"/>
                <a:cs typeface="NikoshBAN" panose="02000000000000000000" pitchFamily="2" charset="0"/>
              </a:rPr>
              <a:t>অনেক ক্ষেত্রে নিরাপদ</a:t>
            </a:r>
            <a:endParaRPr lang="en-US" sz="3000" b="1" dirty="0">
              <a:latin typeface="NikoshBAN" panose="02000000000000000000" pitchFamily="2" charset="0"/>
              <a:cs typeface="NikoshBAN" panose="02000000000000000000" pitchFamily="2" charset="0"/>
            </a:endParaRPr>
          </a:p>
        </p:txBody>
      </p:sp>
      <p:sp>
        <p:nvSpPr>
          <p:cNvPr id="14" name="Rectangle 13"/>
          <p:cNvSpPr/>
          <p:nvPr/>
        </p:nvSpPr>
        <p:spPr>
          <a:xfrm>
            <a:off x="2639371" y="733731"/>
            <a:ext cx="6786630" cy="7856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r>
              <a:rPr lang="bn-IN" sz="4000" b="1" dirty="0" smtClean="0">
                <a:latin typeface="NikoshBAN" panose="02000000000000000000" pitchFamily="2" charset="0"/>
                <a:cs typeface="NikoshBAN" panose="02000000000000000000" pitchFamily="2" charset="0"/>
              </a:rPr>
              <a:t>সামাজিক যোগাযোগের সুবিধা</a:t>
            </a:r>
            <a:endParaRPr lang="en-US" sz="4000" b="1" dirty="0" smtClean="0">
              <a:latin typeface="NikoshBAN" panose="02000000000000000000" pitchFamily="2" charset="0"/>
              <a:cs typeface="NikoshBAN" panose="02000000000000000000" pitchFamily="2" charset="0"/>
            </a:endParaRPr>
          </a:p>
          <a:p>
            <a:pPr algn="ctr"/>
            <a:endParaRPr lang="en-US" sz="4000" dirty="0"/>
          </a:p>
        </p:txBody>
      </p:sp>
      <p:grpSp>
        <p:nvGrpSpPr>
          <p:cNvPr id="15" name="Group 14"/>
          <p:cNvGrpSpPr/>
          <p:nvPr/>
        </p:nvGrpSpPr>
        <p:grpSpPr>
          <a:xfrm>
            <a:off x="908460" y="1897600"/>
            <a:ext cx="10118152" cy="3502304"/>
            <a:chOff x="908460" y="1897600"/>
            <a:chExt cx="10118152" cy="3502304"/>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60" y="1931777"/>
              <a:ext cx="3330168" cy="3468127"/>
            </a:xfrm>
            <a:prstGeom prst="rect">
              <a:avLst/>
            </a:prstGeom>
            <a:ln>
              <a:solidFill>
                <a:schemeClr val="tx1"/>
              </a:solidFill>
            </a:ln>
            <a:effectLst>
              <a:outerShdw blurRad="44450" dist="27940" dir="5400000" algn="ctr">
                <a:srgbClr val="000000">
                  <a:alpha val="32000"/>
                </a:srgbClr>
              </a:outerShdw>
            </a:effectLst>
          </p:spPr>
        </p:pic>
        <p:grpSp>
          <p:nvGrpSpPr>
            <p:cNvPr id="12" name="Group 11"/>
            <p:cNvGrpSpPr/>
            <p:nvPr/>
          </p:nvGrpSpPr>
          <p:grpSpPr>
            <a:xfrm>
              <a:off x="7713778" y="1948250"/>
              <a:ext cx="3312834" cy="3435179"/>
              <a:chOff x="4537699" y="1924111"/>
              <a:chExt cx="3665958" cy="3842955"/>
            </a:xfrm>
            <a:scene3d>
              <a:camera prst="orthographicFront">
                <a:rot lat="0" lon="0" rev="0"/>
              </a:camera>
              <a:lightRig rig="balanced" dir="t">
                <a:rot lat="0" lon="0" rev="8700000"/>
              </a:lightRig>
            </a:scene3d>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7699" y="1924111"/>
                <a:ext cx="3665958" cy="3842955"/>
              </a:xfrm>
              <a:prstGeom prst="rect">
                <a:avLst/>
              </a:prstGeom>
              <a:ln>
                <a:solidFill>
                  <a:schemeClr val="tx1"/>
                </a:solidFill>
              </a:ln>
              <a:effectLst>
                <a:outerShdw blurRad="44450" dist="27940" dir="5400000" algn="ctr">
                  <a:srgbClr val="000000">
                    <a:alpha val="32000"/>
                  </a:srgbClr>
                </a:outerShdw>
              </a:effectLst>
              <a:sp3d>
                <a:bevelT w="190500" h="38100"/>
              </a:sp3d>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4918" y="3398111"/>
                <a:ext cx="731520" cy="737291"/>
              </a:xfrm>
              <a:prstGeom prst="roundRect">
                <a:avLst>
                  <a:gd name="adj" fmla="val 16667"/>
                </a:avLst>
              </a:prstGeom>
              <a:ln>
                <a:solidFill>
                  <a:schemeClr val="tx1"/>
                </a:solidFill>
              </a:ln>
              <a:effectLst>
                <a:outerShdw blurRad="44450" dist="27940" dir="5400000" algn="ctr">
                  <a:srgbClr val="000000">
                    <a:alpha val="32000"/>
                  </a:srgbClr>
                </a:outerShdw>
              </a:effectLst>
              <a:sp3d>
                <a:bevelT w="190500" h="38100"/>
              </a:sp3d>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6191" y="1897600"/>
              <a:ext cx="3400024" cy="3502304"/>
            </a:xfrm>
            <a:prstGeom prst="rect">
              <a:avLst/>
            </a:prstGeom>
          </p:spPr>
        </p:pic>
      </p:grpSp>
    </p:spTree>
    <p:extLst>
      <p:ext uri="{BB962C8B-B14F-4D97-AF65-F5344CB8AC3E}">
        <p14:creationId xmlns:p14="http://schemas.microsoft.com/office/powerpoint/2010/main" val="1339787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38183" y="4886324"/>
            <a:ext cx="10698480" cy="124649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2500" b="1" dirty="0">
                <a:latin typeface="NikoshBAN" panose="02000000000000000000" pitchFamily="2" charset="0"/>
                <a:cs typeface="NikoshBAN" panose="02000000000000000000" pitchFamily="2" charset="0"/>
              </a:rPr>
              <a:t>ইন্টারনেট</a:t>
            </a:r>
            <a:r>
              <a:rPr lang="en-US" sz="2500" b="1" dirty="0" err="1">
                <a:latin typeface="NikoshBAN" panose="02000000000000000000" pitchFamily="2" charset="0"/>
                <a:cs typeface="NikoshBAN" panose="02000000000000000000" pitchFamily="2" charset="0"/>
              </a:rPr>
              <a:t>ের</a:t>
            </a:r>
            <a:r>
              <a:rPr lang="bn-IN" sz="2500" b="1" dirty="0">
                <a:latin typeface="NikoshBAN" panose="02000000000000000000" pitchFamily="2" charset="0"/>
                <a:cs typeface="NikoshBAN" panose="02000000000000000000" pitchFamily="2" charset="0"/>
              </a:rPr>
              <a:t> ব্যবহার ,ই-মেইল,মোবাইল ফোন ও মেসেজিং সিস্টেম ,ব্লগিং এবং সামাজিক যোগাযোগ প্ল্যাটফর্মসমূহ ব্যবহার করে বর্তমানে আইসিটিভিত্তিক সামাজিক যোগাযোগ অনেকাংশে সহজ।</a:t>
            </a:r>
            <a:endParaRPr lang="en-US" sz="2500" b="1" dirty="0">
              <a:latin typeface="NikoshBAN" panose="02000000000000000000" pitchFamily="2" charset="0"/>
              <a:cs typeface="NikoshBAN" panose="02000000000000000000" pitchFamily="2" charset="0"/>
            </a:endParaRPr>
          </a:p>
        </p:txBody>
      </p:sp>
      <p:sp>
        <p:nvSpPr>
          <p:cNvPr id="15" name="Rectangle 14"/>
          <p:cNvSpPr/>
          <p:nvPr/>
        </p:nvSpPr>
        <p:spPr>
          <a:xfrm>
            <a:off x="3852742" y="552679"/>
            <a:ext cx="4546242" cy="7856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r>
              <a:rPr lang="en-US" sz="4000" b="1" dirty="0" err="1" smtClean="0">
                <a:solidFill>
                  <a:srgbClr val="000000"/>
                </a:solidFill>
                <a:effectLst>
                  <a:innerShdw blurRad="63500" dist="50800" dir="13500000">
                    <a:prstClr val="black">
                      <a:alpha val="50000"/>
                    </a:prstClr>
                  </a:innerShdw>
                </a:effectLst>
                <a:latin typeface="NikoshBAN" pitchFamily="2"/>
                <a:cs typeface="NikoshBAN" pitchFamily="2"/>
              </a:rPr>
              <a:t>এসো</a:t>
            </a:r>
            <a:r>
              <a:rPr lang="en-US" sz="4000" b="1" dirty="0" smtClean="0">
                <a:solidFill>
                  <a:srgbClr val="000000"/>
                </a:solidFill>
                <a:effectLst>
                  <a:innerShdw blurRad="63500" dist="50800" dir="13500000">
                    <a:prstClr val="black">
                      <a:alpha val="50000"/>
                    </a:prstClr>
                  </a:innerShdw>
                </a:effectLst>
                <a:latin typeface="NikoshBAN" pitchFamily="2"/>
                <a:cs typeface="NikoshBAN" pitchFamily="2"/>
              </a:rPr>
              <a:t> </a:t>
            </a:r>
            <a:r>
              <a:rPr lang="bn-IN" sz="4000" b="1" kern="0" dirty="0" smtClean="0">
                <a:solidFill>
                  <a:srgbClr val="000000"/>
                </a:solidFill>
                <a:effectLst>
                  <a:innerShdw blurRad="63500" dist="50800" dir="13500000">
                    <a:prstClr val="black">
                      <a:alpha val="50000"/>
                    </a:prstClr>
                  </a:innerShdw>
                </a:effectLst>
                <a:latin typeface="NikoshBAN" pitchFamily="2"/>
                <a:cs typeface="NikoshBAN" pitchFamily="2"/>
              </a:rPr>
              <a:t>ছবি</a:t>
            </a:r>
            <a:r>
              <a:rPr lang="bn-BD" sz="4000" b="1" kern="0" dirty="0" smtClean="0">
                <a:solidFill>
                  <a:srgbClr val="000000"/>
                </a:solidFill>
                <a:effectLst>
                  <a:innerShdw blurRad="63500" dist="50800" dir="13500000">
                    <a:prstClr val="black">
                      <a:alpha val="50000"/>
                    </a:prstClr>
                  </a:innerShdw>
                </a:effectLst>
                <a:latin typeface="NikoshBAN" pitchFamily="2"/>
                <a:cs typeface="NikoshBAN" pitchFamily="2"/>
              </a:rPr>
              <a:t>গুলো </a:t>
            </a:r>
            <a:r>
              <a:rPr lang="en-US" sz="4000" b="1" dirty="0" err="1" smtClean="0">
                <a:solidFill>
                  <a:srgbClr val="000000"/>
                </a:solidFill>
                <a:effectLst>
                  <a:innerShdw blurRad="63500" dist="50800" dir="13500000">
                    <a:prstClr val="black">
                      <a:alpha val="50000"/>
                    </a:prstClr>
                  </a:innerShdw>
                </a:effectLst>
                <a:latin typeface="NikoshBAN" pitchFamily="2"/>
                <a:cs typeface="NikoshBAN" pitchFamily="2"/>
              </a:rPr>
              <a:t>দেখি</a:t>
            </a:r>
            <a:endParaRPr lang="en-US"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endParaRPr lang="en-US" sz="4000" dirty="0"/>
          </a:p>
        </p:txBody>
      </p:sp>
      <p:grpSp>
        <p:nvGrpSpPr>
          <p:cNvPr id="3" name="Group 2"/>
          <p:cNvGrpSpPr/>
          <p:nvPr/>
        </p:nvGrpSpPr>
        <p:grpSpPr>
          <a:xfrm>
            <a:off x="952505" y="1664507"/>
            <a:ext cx="9932790" cy="2980949"/>
            <a:chOff x="952505" y="1664507"/>
            <a:chExt cx="9932790" cy="2980949"/>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02076" y="1664507"/>
              <a:ext cx="3483219" cy="2895600"/>
            </a:xfrm>
            <a:prstGeom prst="rect">
              <a:avLst/>
            </a:prstGeom>
            <a:ln>
              <a:solidFill>
                <a:schemeClr val="tx1"/>
              </a:solidFill>
            </a:ln>
            <a:effectLst>
              <a:outerShdw blurRad="44450" dist="27940" dir="5400000" algn="ctr">
                <a:srgbClr val="000000">
                  <a:alpha val="32000"/>
                </a:srgbClr>
              </a:outerShdw>
            </a:effectLst>
          </p:spPr>
        </p:pic>
        <p:grpSp>
          <p:nvGrpSpPr>
            <p:cNvPr id="23" name="Group 22"/>
            <p:cNvGrpSpPr/>
            <p:nvPr/>
          </p:nvGrpSpPr>
          <p:grpSpPr>
            <a:xfrm>
              <a:off x="3705887" y="1753785"/>
              <a:ext cx="3457575" cy="2891671"/>
              <a:chOff x="7500945" y="1797431"/>
              <a:chExt cx="3457575" cy="2891671"/>
            </a:xfrm>
          </p:grpSpPr>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00945" y="1797431"/>
                <a:ext cx="3457575" cy="2891671"/>
              </a:xfrm>
              <a:prstGeom prst="rect">
                <a:avLst/>
              </a:prstGeom>
              <a:ln>
                <a:solidFill>
                  <a:schemeClr val="tx1"/>
                </a:solidFill>
              </a:ln>
            </p:spPr>
          </p:pic>
          <p:grpSp>
            <p:nvGrpSpPr>
              <p:cNvPr id="22" name="Group 21"/>
              <p:cNvGrpSpPr/>
              <p:nvPr/>
            </p:nvGrpSpPr>
            <p:grpSpPr>
              <a:xfrm>
                <a:off x="7906191" y="1973050"/>
                <a:ext cx="2927326" cy="2412532"/>
                <a:chOff x="7906191" y="1973050"/>
                <a:chExt cx="2927326" cy="2412532"/>
              </a:xfrm>
            </p:grpSpPr>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166509">
                  <a:off x="8079949" y="3304178"/>
                  <a:ext cx="1520107" cy="1081404"/>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170165">
                  <a:off x="9631696" y="3145853"/>
                  <a:ext cx="1201821" cy="1055278"/>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197381">
                  <a:off x="7906191" y="2125527"/>
                  <a:ext cx="1570639" cy="1117354"/>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440394">
                  <a:off x="9531981" y="1973050"/>
                  <a:ext cx="1186817" cy="1117354"/>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2505" y="1753784"/>
              <a:ext cx="2684694" cy="2891671"/>
            </a:xfrm>
            <a:prstGeom prst="rect">
              <a:avLst/>
            </a:prstGeom>
          </p:spPr>
        </p:pic>
      </p:grpSp>
    </p:spTree>
    <p:extLst>
      <p:ext uri="{BB962C8B-B14F-4D97-AF65-F5344CB8AC3E}">
        <p14:creationId xmlns:p14="http://schemas.microsoft.com/office/powerpoint/2010/main" val="1408047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7437" y="1348121"/>
            <a:ext cx="8474298" cy="39821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TextBox 7"/>
          <p:cNvSpPr txBox="1"/>
          <p:nvPr/>
        </p:nvSpPr>
        <p:spPr>
          <a:xfrm>
            <a:off x="1224006" y="4853190"/>
            <a:ext cx="9872675" cy="95410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800" b="1" dirty="0">
                <a:latin typeface="NikoshBAN" panose="02000000000000000000" pitchFamily="2" charset="0"/>
                <a:cs typeface="NikoshBAN" panose="02000000000000000000" pitchFamily="2" charset="0"/>
              </a:rPr>
              <a:t>ইন্টারনেটে গড়ে উঠেছে অনেক প্ল্যাটফর্ম ,যা সামাজিক যোগাযোগ মাধ্যম হিসেবে পরিচিত।এর মধ্যে সবচেয়ে জনপ্রিয় দুইটি মাধ্যম হলো- ফেসবুক ও টুইটার </a:t>
            </a:r>
            <a:r>
              <a:rPr lang="bn-IN" sz="2800" b="1" dirty="0" smtClean="0">
                <a:latin typeface="NikoshBAN" panose="02000000000000000000" pitchFamily="2" charset="0"/>
                <a:cs typeface="NikoshBAN" panose="02000000000000000000" pitchFamily="2" charset="0"/>
              </a:rPr>
              <a:t>।</a:t>
            </a:r>
            <a:endParaRPr lang="bn-BD" sz="2800" b="1" dirty="0" smtClean="0">
              <a:latin typeface="NikoshBAN" panose="02000000000000000000" pitchFamily="2" charset="0"/>
              <a:cs typeface="NikoshBAN" panose="02000000000000000000" pitchFamily="2" charset="0"/>
            </a:endParaRPr>
          </a:p>
        </p:txBody>
      </p:sp>
      <p:sp>
        <p:nvSpPr>
          <p:cNvPr id="7" name="Rectangle 6"/>
          <p:cNvSpPr/>
          <p:nvPr/>
        </p:nvSpPr>
        <p:spPr>
          <a:xfrm>
            <a:off x="2767029" y="443312"/>
            <a:ext cx="6786630" cy="7856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defRPr sz="1800" b="0" i="0" u="none" strike="noStrike" kern="0" cap="none" spc="0" baseline="0">
                <a:solidFill>
                  <a:srgbClr val="000000"/>
                </a:solidFill>
                <a:uFillTx/>
              </a:defRPr>
            </a:pPr>
            <a:r>
              <a:rPr lang="bn-IN" sz="4000" b="1" kern="0" spc="-150" dirty="0">
                <a:solidFill>
                  <a:srgbClr val="191300"/>
                </a:solidFill>
                <a:effectLst>
                  <a:outerShdw dist="38096" dir="2700000">
                    <a:srgbClr val="000000"/>
                  </a:outerShdw>
                </a:effectLst>
                <a:latin typeface="NikoshBAN" pitchFamily="2"/>
                <a:cs typeface="NikoshBAN" pitchFamily="2"/>
              </a:rPr>
              <a:t>ছবিগুলো</a:t>
            </a:r>
            <a:r>
              <a:rPr lang="en-US" sz="4000" b="1" spc="-150" dirty="0">
                <a:solidFill>
                  <a:srgbClr val="191300"/>
                </a:solidFill>
                <a:effectLst>
                  <a:outerShdw dist="38096" dir="2700000">
                    <a:srgbClr val="000000"/>
                  </a:outerShdw>
                </a:effectLst>
                <a:latin typeface="NikoshBAN" pitchFamily="2"/>
                <a:cs typeface="NikoshBAN" pitchFamily="2"/>
              </a:rPr>
              <a:t> </a:t>
            </a:r>
            <a:r>
              <a:rPr lang="en-US" sz="4000" b="1" spc="-150" dirty="0" err="1">
                <a:solidFill>
                  <a:srgbClr val="191300"/>
                </a:solidFill>
                <a:effectLst>
                  <a:outerShdw dist="38096" dir="2700000">
                    <a:srgbClr val="000000"/>
                  </a:outerShdw>
                </a:effectLst>
                <a:latin typeface="NikoshBAN" pitchFamily="2"/>
                <a:cs typeface="NikoshBAN" pitchFamily="2"/>
              </a:rPr>
              <a:t>মনোযোগ</a:t>
            </a:r>
            <a:r>
              <a:rPr lang="en-US" sz="4000" b="1" spc="-150" dirty="0">
                <a:solidFill>
                  <a:srgbClr val="191300"/>
                </a:solidFill>
                <a:effectLst>
                  <a:outerShdw dist="38096" dir="2700000">
                    <a:srgbClr val="000000"/>
                  </a:outerShdw>
                </a:effectLst>
                <a:latin typeface="NikoshBAN" pitchFamily="2"/>
                <a:cs typeface="NikoshBAN" pitchFamily="2"/>
              </a:rPr>
              <a:t> </a:t>
            </a:r>
            <a:r>
              <a:rPr lang="en-US" sz="4000" b="1" spc="-150" dirty="0" err="1">
                <a:solidFill>
                  <a:srgbClr val="191300"/>
                </a:solidFill>
                <a:effectLst>
                  <a:outerShdw dist="38096" dir="2700000">
                    <a:srgbClr val="000000"/>
                  </a:outerShdw>
                </a:effectLst>
                <a:latin typeface="NikoshBAN" pitchFamily="2"/>
                <a:cs typeface="NikoshBAN" pitchFamily="2"/>
              </a:rPr>
              <a:t>দিয়ে</a:t>
            </a:r>
            <a:r>
              <a:rPr lang="en-US" sz="4000" b="1" spc="-150" dirty="0">
                <a:solidFill>
                  <a:srgbClr val="191300"/>
                </a:solidFill>
                <a:effectLst>
                  <a:outerShdw dist="38096" dir="2700000">
                    <a:srgbClr val="000000"/>
                  </a:outerShdw>
                </a:effectLst>
                <a:latin typeface="NikoshBAN" pitchFamily="2"/>
                <a:cs typeface="NikoshBAN" pitchFamily="2"/>
              </a:rPr>
              <a:t> </a:t>
            </a:r>
            <a:r>
              <a:rPr lang="en-US" sz="4000" b="1" spc="-150" dirty="0" err="1">
                <a:solidFill>
                  <a:srgbClr val="191300"/>
                </a:solidFill>
                <a:effectLst>
                  <a:outerShdw dist="38096" dir="2700000">
                    <a:srgbClr val="000000"/>
                  </a:outerShdw>
                </a:effectLst>
                <a:latin typeface="NikoshBAN" pitchFamily="2"/>
                <a:cs typeface="NikoshBAN" pitchFamily="2"/>
              </a:rPr>
              <a:t>দেখ</a:t>
            </a:r>
            <a:r>
              <a:rPr lang="bn-IN" sz="4000" b="1" spc="-150" dirty="0">
                <a:solidFill>
                  <a:srgbClr val="191300"/>
                </a:solidFill>
                <a:effectLst>
                  <a:outerShdw dist="38096" dir="2700000">
                    <a:srgbClr val="000000"/>
                  </a:outerShdw>
                </a:effectLst>
                <a:latin typeface="NikoshBAN" pitchFamily="2"/>
                <a:cs typeface="NikoshBAN" pitchFamily="2"/>
              </a:rPr>
              <a:t>...</a:t>
            </a:r>
            <a:endParaRPr lang="en-US" sz="4000" b="1" spc="-150" dirty="0">
              <a:solidFill>
                <a:srgbClr val="191300"/>
              </a:solidFill>
              <a:effectLst>
                <a:outerShdw dist="38096" dir="2700000">
                  <a:srgbClr val="000000"/>
                </a:outerShdw>
              </a:effectLst>
              <a:latin typeface="NikoshBAN" pitchFamily="2"/>
              <a:cs typeface="NikoshBAN" pitchFamily="2"/>
            </a:endParaRPr>
          </a:p>
          <a:p>
            <a:pPr algn="ctr"/>
            <a:endParaRPr lang="en-US" sz="4000" dirty="0"/>
          </a:p>
        </p:txBody>
      </p:sp>
    </p:spTree>
    <p:extLst>
      <p:ext uri="{BB962C8B-B14F-4D97-AF65-F5344CB8AC3E}">
        <p14:creationId xmlns:p14="http://schemas.microsoft.com/office/powerpoint/2010/main" val="3259122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flipH="1">
            <a:off x="1651575" y="5486402"/>
            <a:ext cx="8961120" cy="70788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000" b="1" dirty="0">
                <a:latin typeface="NikoshBAN" panose="02000000000000000000" pitchFamily="2" charset="0"/>
                <a:cs typeface="NikoshBAN" panose="02000000000000000000" pitchFamily="2" charset="0"/>
              </a:rPr>
              <a:t>ফেসবুক সামাজিক যোগাযোগের একটি ওয়েবসাইট। ২০০৪ সালের ৪ঠা ফেব্রুয়ারি মার্ক জাকারবার্গ তার অন্য বন্ধুদের সঙ্গে নিয়ে এটি চালু করেন।</a:t>
            </a:r>
            <a:endParaRPr lang="en-US" sz="2000" b="1" dirty="0">
              <a:latin typeface="NikoshBAN" panose="02000000000000000000" pitchFamily="2" charset="0"/>
              <a:cs typeface="NikoshBAN" panose="02000000000000000000" pitchFamily="2" charset="0"/>
            </a:endParaRPr>
          </a:p>
        </p:txBody>
      </p:sp>
      <p:sp>
        <p:nvSpPr>
          <p:cNvPr id="9" name="Rectangle 8"/>
          <p:cNvSpPr/>
          <p:nvPr/>
        </p:nvSpPr>
        <p:spPr>
          <a:xfrm>
            <a:off x="1987048" y="433701"/>
            <a:ext cx="8290174" cy="7856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r>
              <a:rPr lang="bn-IN" altLang="en-US" sz="4000" b="1" dirty="0" smtClean="0">
                <a:ln>
                  <a:solidFill>
                    <a:schemeClr val="bg1"/>
                  </a:solidFill>
                </a:ln>
                <a:latin typeface="NikoshBAN" panose="02000000000000000000" pitchFamily="2" charset="0"/>
                <a:cs typeface="NikoshBAN" panose="02000000000000000000" pitchFamily="2" charset="0"/>
              </a:rPr>
              <a:t>নিচের ছবি</a:t>
            </a:r>
            <a:r>
              <a:rPr lang="en-US" altLang="en-US" sz="4000" b="1" dirty="0" err="1" smtClean="0">
                <a:ln>
                  <a:solidFill>
                    <a:schemeClr val="bg1"/>
                  </a:solidFill>
                </a:ln>
                <a:latin typeface="NikoshBAN" panose="02000000000000000000" pitchFamily="2" charset="0"/>
                <a:cs typeface="NikoshBAN" panose="02000000000000000000" pitchFamily="2" charset="0"/>
              </a:rPr>
              <a:t>গুলো</a:t>
            </a:r>
            <a:r>
              <a:rPr lang="bn-IN" altLang="en-US" sz="4000" b="1" dirty="0" smtClean="0">
                <a:ln>
                  <a:solidFill>
                    <a:schemeClr val="bg1"/>
                  </a:solidFill>
                </a:ln>
                <a:latin typeface="NikoshBAN" panose="02000000000000000000" pitchFamily="2" charset="0"/>
                <a:cs typeface="NikoshBAN" panose="02000000000000000000" pitchFamily="2" charset="0"/>
              </a:rPr>
              <a:t> মনোযোগ দিয়ে দেখি</a:t>
            </a:r>
            <a:endParaRPr lang="en-US" altLang="en-US" sz="4000" b="1" dirty="0" smtClean="0">
              <a:ln>
                <a:solidFill>
                  <a:schemeClr val="bg1"/>
                </a:solidFill>
              </a:ln>
              <a:latin typeface="NikoshBAN" panose="02000000000000000000" pitchFamily="2" charset="0"/>
              <a:cs typeface="NikoshBAN" panose="02000000000000000000" pitchFamily="2" charset="0"/>
            </a:endParaRPr>
          </a:p>
          <a:p>
            <a:pPr algn="ctr"/>
            <a:endParaRPr lang="en-US" sz="4000" dirty="0"/>
          </a:p>
        </p:txBody>
      </p:sp>
      <p:grpSp>
        <p:nvGrpSpPr>
          <p:cNvPr id="4" name="Group 3"/>
          <p:cNvGrpSpPr/>
          <p:nvPr/>
        </p:nvGrpSpPr>
        <p:grpSpPr>
          <a:xfrm>
            <a:off x="1651575" y="1409760"/>
            <a:ext cx="8961120" cy="3881268"/>
            <a:chOff x="1225285" y="1409760"/>
            <a:chExt cx="9813700" cy="3881268"/>
          </a:xfrm>
        </p:grpSpPr>
        <p:grpSp>
          <p:nvGrpSpPr>
            <p:cNvPr id="2" name="Group 1"/>
            <p:cNvGrpSpPr/>
            <p:nvPr/>
          </p:nvGrpSpPr>
          <p:grpSpPr>
            <a:xfrm>
              <a:off x="1225285" y="1409760"/>
              <a:ext cx="9813700" cy="3881268"/>
              <a:chOff x="1010939" y="1380656"/>
              <a:chExt cx="9813700" cy="3881268"/>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5960" y="1380656"/>
                <a:ext cx="3058679" cy="38812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0939" y="1383119"/>
                <a:ext cx="3136058" cy="38788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241" y="1409760"/>
              <a:ext cx="3618963" cy="3881267"/>
            </a:xfrm>
            <a:prstGeom prst="rect">
              <a:avLst/>
            </a:prstGeom>
          </p:spPr>
        </p:pic>
      </p:grpSp>
    </p:spTree>
    <p:extLst>
      <p:ext uri="{BB962C8B-B14F-4D97-AF65-F5344CB8AC3E}">
        <p14:creationId xmlns:p14="http://schemas.microsoft.com/office/powerpoint/2010/main" val="2136963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47275" y="5231280"/>
            <a:ext cx="10424160" cy="861774"/>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500" b="1" dirty="0">
                <a:latin typeface="NikoshBAN" panose="02000000000000000000" pitchFamily="2" charset="0"/>
                <a:cs typeface="NikoshBAN" panose="02000000000000000000" pitchFamily="2" charset="0"/>
              </a:rPr>
              <a:t>ফেসবুকে যে কেও বিনামূল্যে সদস্য হতে পারে।ফেসবুকে সদস্য হতে হলে অতিরিক্ত কোনও যোগ্যতা লাগে না।</a:t>
            </a:r>
            <a:endParaRPr lang="en-US" sz="2500" b="1" dirty="0">
              <a:latin typeface="NikoshBAN" panose="02000000000000000000" pitchFamily="2" charset="0"/>
              <a:cs typeface="NikoshBAN" panose="02000000000000000000" pitchFamily="2" charset="0"/>
            </a:endParaRPr>
          </a:p>
        </p:txBody>
      </p:sp>
      <p:grpSp>
        <p:nvGrpSpPr>
          <p:cNvPr id="9" name="Group 8"/>
          <p:cNvGrpSpPr/>
          <p:nvPr/>
        </p:nvGrpSpPr>
        <p:grpSpPr>
          <a:xfrm>
            <a:off x="2199862" y="1226514"/>
            <a:ext cx="8083826" cy="4100859"/>
            <a:chOff x="3776870" y="1226515"/>
            <a:chExt cx="5592417" cy="388121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331" y="1226515"/>
              <a:ext cx="2782956" cy="38812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870" y="1226515"/>
              <a:ext cx="2809461" cy="3881213"/>
            </a:xfrm>
            <a:prstGeom prst="rect">
              <a:avLst/>
            </a:prstGeom>
          </p:spPr>
        </p:pic>
      </p:grpSp>
      <p:sp>
        <p:nvSpPr>
          <p:cNvPr id="39" name="Rectangle 38"/>
          <p:cNvSpPr/>
          <p:nvPr/>
        </p:nvSpPr>
        <p:spPr>
          <a:xfrm>
            <a:off x="2344636" y="383059"/>
            <a:ext cx="7588464" cy="144877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defRPr sz="1800" b="0" i="0" u="none" strike="noStrike" kern="0" cap="none" spc="0" baseline="0">
                <a:solidFill>
                  <a:srgbClr val="000000"/>
                </a:solidFill>
                <a:uFillTx/>
              </a:defRPr>
            </a:pPr>
            <a:endParaRPr lang="bn-BD" sz="4000" kern="0" dirty="0" smtClean="0">
              <a:ln w="0"/>
              <a:effectLst>
                <a:outerShdw blurRad="38100" dist="19050" dir="2700000" algn="tl" rotWithShape="0">
                  <a:schemeClr val="dk1">
                    <a:alpha val="40000"/>
                  </a:schemeClr>
                </a:outerShdw>
              </a:effectLst>
              <a:latin typeface="NikoshBAN" pitchFamily="2"/>
              <a:cs typeface="NikoshBAN" pitchFamily="2"/>
            </a:endParaRPr>
          </a:p>
          <a:p>
            <a:pPr algn="ctr">
              <a:defRPr sz="1800" b="0" i="0" u="none" strike="noStrike" kern="0" cap="none" spc="0" baseline="0">
                <a:solidFill>
                  <a:srgbClr val="000000"/>
                </a:solidFill>
                <a:uFillTx/>
              </a:defRPr>
            </a:pPr>
            <a:r>
              <a:rPr lang="bn-IN" sz="4000" kern="0" dirty="0" smtClean="0">
                <a:ln w="0"/>
                <a:effectLst>
                  <a:outerShdw blurRad="38100" dist="19050" dir="2700000" algn="tl" rotWithShape="0">
                    <a:schemeClr val="dk1">
                      <a:alpha val="40000"/>
                    </a:schemeClr>
                  </a:outerShdw>
                </a:effectLst>
                <a:latin typeface="NikoshBAN" pitchFamily="2"/>
                <a:cs typeface="NikoshBAN" pitchFamily="2"/>
              </a:rPr>
              <a:t>সামাজিক </a:t>
            </a:r>
            <a:r>
              <a:rPr lang="bn-IN" sz="4000" kern="0" dirty="0">
                <a:ln w="0"/>
                <a:effectLst>
                  <a:outerShdw blurRad="38100" dist="19050" dir="2700000" algn="tl" rotWithShape="0">
                    <a:schemeClr val="dk1">
                      <a:alpha val="40000"/>
                    </a:schemeClr>
                  </a:outerShdw>
                </a:effectLst>
                <a:latin typeface="NikoshBAN" pitchFamily="2"/>
                <a:cs typeface="NikoshBAN" pitchFamily="2"/>
              </a:rPr>
              <a:t>যোগাযোগে ফেসবুক</a:t>
            </a:r>
          </a:p>
          <a:p>
            <a:pPr algn="ctr">
              <a:defRPr sz="1800" b="0" i="0" u="none" strike="noStrike" kern="0" cap="none" spc="0" baseline="0">
                <a:solidFill>
                  <a:srgbClr val="000000"/>
                </a:solidFill>
                <a:uFillTx/>
              </a:defRPr>
            </a:pPr>
            <a:r>
              <a:rPr lang="bn-IN" sz="4000" kern="0" dirty="0">
                <a:ln w="0"/>
                <a:effectLst>
                  <a:outerShdw blurRad="38100" dist="19050" dir="2700000" algn="tl" rotWithShape="0">
                    <a:schemeClr val="dk1">
                      <a:alpha val="40000"/>
                    </a:schemeClr>
                  </a:outerShdw>
                </a:effectLst>
                <a:latin typeface="NikoshBAN" pitchFamily="2"/>
                <a:cs typeface="NikoshBAN" pitchFamily="2"/>
              </a:rPr>
              <a:t>(</a:t>
            </a:r>
            <a:r>
              <a:rPr lang="en-US" sz="4000" kern="0" dirty="0">
                <a:ln w="0"/>
                <a:effectLst>
                  <a:outerShdw blurRad="38100" dist="19050" dir="2700000" algn="tl" rotWithShape="0">
                    <a:schemeClr val="dk1">
                      <a:alpha val="40000"/>
                    </a:schemeClr>
                  </a:outerShdw>
                </a:effectLst>
                <a:latin typeface="NikoshBAN" pitchFamily="2"/>
                <a:cs typeface="NikoshBAN" pitchFamily="2"/>
                <a:hlinkClick r:id="rId5"/>
              </a:rPr>
              <a:t>www.facebook.com</a:t>
            </a:r>
            <a:r>
              <a:rPr lang="en-US" sz="4000" kern="0" dirty="0" smtClean="0">
                <a:ln w="0"/>
                <a:effectLst>
                  <a:outerShdw blurRad="38100" dist="19050" dir="2700000" algn="tl" rotWithShape="0">
                    <a:schemeClr val="dk1">
                      <a:alpha val="40000"/>
                    </a:schemeClr>
                  </a:outerShdw>
                </a:effectLst>
                <a:latin typeface="NikoshBAN" pitchFamily="2"/>
                <a:cs typeface="NikoshBAN" pitchFamily="2"/>
              </a:rPr>
              <a:t>)</a:t>
            </a:r>
            <a:endParaRPr lang="bn-BD" sz="4000" kern="0" dirty="0" smtClean="0">
              <a:ln w="0"/>
              <a:effectLst>
                <a:outerShdw blurRad="38100" dist="19050" dir="2700000" algn="tl" rotWithShape="0">
                  <a:schemeClr val="dk1">
                    <a:alpha val="40000"/>
                  </a:schemeClr>
                </a:outerShdw>
              </a:effectLst>
              <a:latin typeface="NikoshBAN" pitchFamily="2"/>
              <a:cs typeface="NikoshBAN" pitchFamily="2"/>
            </a:endParaRPr>
          </a:p>
          <a:p>
            <a:pPr algn="ctr">
              <a:defRPr sz="1800" b="0" i="0" u="none" strike="noStrike" kern="0" cap="none" spc="0" baseline="0">
                <a:solidFill>
                  <a:srgbClr val="000000"/>
                </a:solidFill>
                <a:uFillTx/>
              </a:defRPr>
            </a:pPr>
            <a:endParaRPr lang="bn-IN" sz="4000" dirty="0">
              <a:ln w="0"/>
              <a:effectLst>
                <a:outerShdw blurRad="38100" dist="19050" dir="2700000" algn="tl" rotWithShape="0">
                  <a:schemeClr val="dk1">
                    <a:alpha val="40000"/>
                  </a:schemeClr>
                </a:outerShdw>
              </a:effectLst>
              <a:latin typeface="NikoshBAN" pitchFamily="2"/>
              <a:cs typeface="NikoshBAN" pitchFamily="2"/>
            </a:endParaRPr>
          </a:p>
          <a:p>
            <a:pPr algn="ctr"/>
            <a:endParaRPr lang="en-US" sz="4000" dirty="0"/>
          </a:p>
        </p:txBody>
      </p:sp>
    </p:spTree>
    <p:extLst>
      <p:ext uri="{BB962C8B-B14F-4D97-AF65-F5344CB8AC3E}">
        <p14:creationId xmlns:p14="http://schemas.microsoft.com/office/powerpoint/2010/main" val="3555172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flipH="1">
            <a:off x="1139789" y="4688043"/>
            <a:ext cx="9087857" cy="55399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1500" b="1" dirty="0">
                <a:latin typeface="NikoshBAN" panose="02000000000000000000" pitchFamily="2" charset="0"/>
                <a:cs typeface="NikoshBAN" panose="02000000000000000000" pitchFamily="2" charset="0"/>
              </a:rPr>
              <a:t>টুইটার একটি সামাজিক যোগাযোগ মাধ্যম। ২০০৬ সালে জ্যাক ডরসি বন্ধুদের নিয়ে আনুষ্ঠানিকভাবে টুইটারের উদ্বোধন করেন।বিনামূল্যে যে কেও টুইটারের সদস্য হতে পারে।</a:t>
            </a:r>
            <a:endParaRPr lang="en-US" sz="1500" b="1" dirty="0">
              <a:latin typeface="NikoshBAN" panose="02000000000000000000" pitchFamily="2" charset="0"/>
              <a:cs typeface="NikoshBAN" panose="02000000000000000000" pitchFamily="2" charset="0"/>
            </a:endParaRPr>
          </a:p>
        </p:txBody>
      </p:sp>
      <p:grpSp>
        <p:nvGrpSpPr>
          <p:cNvPr id="18" name="Group 17"/>
          <p:cNvGrpSpPr/>
          <p:nvPr/>
        </p:nvGrpSpPr>
        <p:grpSpPr>
          <a:xfrm>
            <a:off x="2216768" y="1535543"/>
            <a:ext cx="7772400" cy="3023578"/>
            <a:chOff x="2285789" y="1429555"/>
            <a:chExt cx="7772400" cy="3869055"/>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789" y="1429555"/>
              <a:ext cx="7740421" cy="1637689"/>
            </a:xfrm>
            <a:prstGeom prst="rect">
              <a:avLst/>
            </a:prstGeom>
            <a:ln>
              <a:noFill/>
            </a:ln>
            <a:effectLst>
              <a:softEdge rad="112500"/>
            </a:effectLst>
          </p:spPr>
        </p:pic>
        <p:grpSp>
          <p:nvGrpSpPr>
            <p:cNvPr id="11" name="Group 10"/>
            <p:cNvGrpSpPr/>
            <p:nvPr/>
          </p:nvGrpSpPr>
          <p:grpSpPr>
            <a:xfrm>
              <a:off x="2285789" y="3104050"/>
              <a:ext cx="7772400" cy="2194560"/>
              <a:chOff x="2182897" y="316471"/>
              <a:chExt cx="6383291" cy="4347209"/>
            </a:xfrm>
          </p:grpSpPr>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82897" y="316471"/>
                <a:ext cx="3165381" cy="21383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48278" y="316471"/>
                <a:ext cx="3217910" cy="21291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0807" y="2445607"/>
                <a:ext cx="3165381" cy="21943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09161" y="2456857"/>
                <a:ext cx="3165381" cy="22068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sp>
        <p:nvSpPr>
          <p:cNvPr id="16" name="TextBox 15"/>
          <p:cNvSpPr txBox="1"/>
          <p:nvPr/>
        </p:nvSpPr>
        <p:spPr>
          <a:xfrm>
            <a:off x="675121" y="5389706"/>
            <a:ext cx="10855692" cy="101566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1500" b="1" dirty="0">
                <a:latin typeface="NikoshBAN" pitchFamily="2" charset="0"/>
                <a:cs typeface="NikoshBAN" pitchFamily="2" charset="0"/>
              </a:rPr>
              <a:t>টুইটারের সদস্যদের টুইট বার্তাগুলোকে তাদের প্রোফাইলের পাতায় দেখা যায়। টুইটারে ছবি, গান, ভিডিও এবং যেকোনো সাইটের কন</a:t>
            </a:r>
            <a:r>
              <a:rPr lang="en-US" sz="1500" b="1" dirty="0" err="1">
                <a:latin typeface="NikoshBAN" pitchFamily="2" charset="0"/>
                <a:cs typeface="NikoshBAN" pitchFamily="2" charset="0"/>
              </a:rPr>
              <a:t>টেন্ট</a:t>
            </a:r>
            <a:r>
              <a:rPr lang="bn-IN" sz="1500" b="1" dirty="0">
                <a:latin typeface="NikoshBAN" pitchFamily="2" charset="0"/>
                <a:cs typeface="NikoshBAN" pitchFamily="2" charset="0"/>
              </a:rPr>
              <a:t> শেয়ার করা যায়।এখানে টুইটার ব্যবহারকারীরা তাদের মুহূর্তগুলো শেয়ার করে।টুইটারের সদস্যরা অন্য সদস্যদের টুইট পড়ার জন্য সে সদস্যকে অনুসরণ বা </a:t>
            </a:r>
            <a:r>
              <a:rPr lang="en-US" sz="1500" b="1" dirty="0">
                <a:latin typeface="NikoshBAN" pitchFamily="2" charset="0"/>
                <a:cs typeface="NikoshBAN" pitchFamily="2" charset="0"/>
              </a:rPr>
              <a:t>follow </a:t>
            </a:r>
            <a:r>
              <a:rPr lang="bn-IN" sz="1500" b="1" dirty="0">
                <a:latin typeface="NikoshBAN" pitchFamily="2" charset="0"/>
                <a:cs typeface="NikoshBAN" pitchFamily="2" charset="0"/>
              </a:rPr>
              <a:t>করতে পারেন।কোনও সদস্যকে যারা অনুসরণ করেন তাদের বলা হয় </a:t>
            </a:r>
            <a:r>
              <a:rPr lang="en-US" sz="1500" b="1" dirty="0">
                <a:latin typeface="NikoshBAN" pitchFamily="2" charset="0"/>
                <a:cs typeface="NikoshBAN" pitchFamily="2" charset="0"/>
              </a:rPr>
              <a:t>follower </a:t>
            </a:r>
            <a:r>
              <a:rPr lang="bn-IN" sz="1500" b="1" dirty="0">
                <a:latin typeface="NikoshBAN" pitchFamily="2" charset="0"/>
                <a:cs typeface="NikoshBAN" pitchFamily="2" charset="0"/>
              </a:rPr>
              <a:t>বা অনুস‍</a:t>
            </a:r>
            <a:r>
              <a:rPr lang="en-US" sz="1500" b="1" dirty="0" err="1">
                <a:latin typeface="NikoshBAN" pitchFamily="2" charset="0"/>
                <a:cs typeface="NikoshBAN" pitchFamily="2" charset="0"/>
              </a:rPr>
              <a:t>ারী</a:t>
            </a:r>
            <a:r>
              <a:rPr lang="bn-IN" sz="1500" b="1" dirty="0">
                <a:latin typeface="NikoshBAN" pitchFamily="2" charset="0"/>
                <a:cs typeface="NikoshBAN" pitchFamily="2" charset="0"/>
              </a:rPr>
              <a:t>।বিশ্বে ৩৩কোটি ২০লক্ষের বেশি টুইটার ব্যবহারকারী রয়েছে। </a:t>
            </a:r>
            <a:endParaRPr lang="en-US" sz="1500" b="1" dirty="0">
              <a:latin typeface="NikoshBAN" pitchFamily="2" charset="0"/>
              <a:cs typeface="NikoshBAN" pitchFamily="2" charset="0"/>
            </a:endParaRPr>
          </a:p>
        </p:txBody>
      </p:sp>
      <p:sp>
        <p:nvSpPr>
          <p:cNvPr id="17" name="Rectangle 16"/>
          <p:cNvSpPr/>
          <p:nvPr/>
        </p:nvSpPr>
        <p:spPr>
          <a:xfrm>
            <a:off x="2709654" y="295469"/>
            <a:ext cx="6786630" cy="124007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lvl="0" algn="ctr"/>
            <a:r>
              <a:rPr lang="bn-IN" sz="4000" b="1" kern="0" spc="50" dirty="0" smtClean="0">
                <a:solidFill>
                  <a:srgbClr val="002060"/>
                </a:solidFill>
                <a:latin typeface="NikoshBAN" pitchFamily="2"/>
                <a:cs typeface="NikoshBAN" pitchFamily="2"/>
              </a:rPr>
              <a:t>সামাজিক যোগাযোগে</a:t>
            </a:r>
            <a:r>
              <a:rPr lang="en-US" sz="4000" b="1" kern="0" spc="50" dirty="0" smtClean="0">
                <a:solidFill>
                  <a:srgbClr val="002060"/>
                </a:solidFill>
                <a:latin typeface="NikoshBAN" pitchFamily="2"/>
                <a:cs typeface="NikoshBAN" pitchFamily="2"/>
              </a:rPr>
              <a:t> </a:t>
            </a:r>
            <a:r>
              <a:rPr lang="bn-IN" sz="4000" b="1" kern="0" spc="50" dirty="0" smtClean="0">
                <a:solidFill>
                  <a:srgbClr val="002060"/>
                </a:solidFill>
                <a:latin typeface="NikoshBAN" pitchFamily="2"/>
                <a:cs typeface="NikoshBAN" pitchFamily="2"/>
              </a:rPr>
              <a:t>টুইটার (</a:t>
            </a:r>
            <a:r>
              <a:rPr lang="en-US" sz="4000" b="1" kern="0" spc="50" dirty="0" smtClean="0">
                <a:solidFill>
                  <a:srgbClr val="002060"/>
                </a:solidFill>
                <a:latin typeface="NikoshBAN" pitchFamily="2"/>
                <a:cs typeface="NikoshBAN" pitchFamily="2"/>
              </a:rPr>
              <a:t>www.twitter.com)</a:t>
            </a:r>
            <a:endParaRPr lang="bn-IN" sz="4000" b="1" spc="50" dirty="0" smtClean="0">
              <a:solidFill>
                <a:srgbClr val="002060"/>
              </a:solidFill>
              <a:latin typeface="NikoshBAN" pitchFamily="2"/>
              <a:cs typeface="NikoshBAN" pitchFamily="2"/>
            </a:endParaRPr>
          </a:p>
          <a:p>
            <a:pPr algn="ctr"/>
            <a:endParaRPr lang="en-US" sz="4000" dirty="0"/>
          </a:p>
        </p:txBody>
      </p:sp>
    </p:spTree>
    <p:extLst>
      <p:ext uri="{BB962C8B-B14F-4D97-AF65-F5344CB8AC3E}">
        <p14:creationId xmlns:p14="http://schemas.microsoft.com/office/powerpoint/2010/main" val="2570657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89584" y="1801327"/>
            <a:ext cx="9031997" cy="4253657"/>
            <a:chOff x="1122201" y="2220186"/>
            <a:chExt cx="9031997" cy="3939541"/>
          </a:xfrm>
        </p:grpSpPr>
        <p:sp>
          <p:nvSpPr>
            <p:cNvPr id="15" name="TextBox 14"/>
            <p:cNvSpPr txBox="1"/>
            <p:nvPr/>
          </p:nvSpPr>
          <p:spPr>
            <a:xfrm>
              <a:off x="3865401" y="2220186"/>
              <a:ext cx="6288797" cy="36486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5000" b="1" dirty="0">
                  <a:latin typeface="NikoshBAN" pitchFamily="2" charset="0"/>
                  <a:cs typeface="NikoshBAN" pitchFamily="2" charset="0"/>
                </a:rPr>
                <a:t>“সামাজিক যোগাযোগে </a:t>
              </a:r>
              <a:r>
                <a:rPr lang="bn-IN" sz="5000" b="1" dirty="0" smtClean="0">
                  <a:latin typeface="NikoshBAN" pitchFamily="2" charset="0"/>
                  <a:cs typeface="NikoshBAN" pitchFamily="2" charset="0"/>
                </a:rPr>
                <a:t>টুইটারের</a:t>
              </a:r>
              <a:r>
                <a:rPr lang="bn-BD" sz="5000" b="1" dirty="0" smtClean="0">
                  <a:latin typeface="NikoshBAN" pitchFamily="2" charset="0"/>
                  <a:cs typeface="NikoshBAN" pitchFamily="2" charset="0"/>
                </a:rPr>
                <a:t> </a:t>
              </a:r>
              <a:r>
                <a:rPr lang="bn-IN" sz="5000" b="1" dirty="0" smtClean="0">
                  <a:latin typeface="NikoshBAN" pitchFamily="2" charset="0"/>
                  <a:cs typeface="NikoshBAN" pitchFamily="2" charset="0"/>
                </a:rPr>
                <a:t>থেকে </a:t>
              </a:r>
              <a:r>
                <a:rPr lang="bn-IN" sz="5000" b="1" dirty="0">
                  <a:latin typeface="NikoshBAN" pitchFamily="2" charset="0"/>
                  <a:cs typeface="NikoshBAN" pitchFamily="2" charset="0"/>
                </a:rPr>
                <a:t>ফেসবুক এগিয়ে” উক্তিটির সাথে কী তুমি একমত?যুক্তি দাও</a:t>
              </a:r>
              <a:endParaRPr lang="en-US" sz="5000" b="1" dirty="0">
                <a:latin typeface="NikoshBAN" pitchFamily="2" charset="0"/>
                <a:cs typeface="NikoshBAN" pitchFamily="2" charset="0"/>
              </a:endParaRPr>
            </a:p>
          </p:txBody>
        </p:sp>
        <p:grpSp>
          <p:nvGrpSpPr>
            <p:cNvPr id="6" name="Group 5"/>
            <p:cNvGrpSpPr/>
            <p:nvPr/>
          </p:nvGrpSpPr>
          <p:grpSpPr>
            <a:xfrm>
              <a:off x="1122201" y="2220186"/>
              <a:ext cx="2697480" cy="3939541"/>
              <a:chOff x="1931670" y="3074507"/>
              <a:chExt cx="2697480" cy="237973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70" y="3074508"/>
                <a:ext cx="1280160" cy="23797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57550" y="3074507"/>
                <a:ext cx="1371600" cy="2379730"/>
              </a:xfrm>
              <a:prstGeom prst="rect">
                <a:avLst/>
              </a:prstGeom>
            </p:spPr>
          </p:pic>
        </p:grpSp>
      </p:grpSp>
      <p:sp>
        <p:nvSpPr>
          <p:cNvPr id="12" name="Rectangle 11"/>
          <p:cNvSpPr/>
          <p:nvPr/>
        </p:nvSpPr>
        <p:spPr>
          <a:xfrm>
            <a:off x="3951670" y="420170"/>
            <a:ext cx="4416918" cy="123169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r>
              <a:rPr lang="en-US" sz="4000" b="1" dirty="0" err="1" smtClean="0">
                <a:solidFill>
                  <a:srgbClr val="002060"/>
                </a:solidFill>
                <a:latin typeface="NikoshBAN" panose="02000000000000000000" pitchFamily="2" charset="0"/>
                <a:cs typeface="NikoshBAN" panose="02000000000000000000" pitchFamily="2" charset="0"/>
              </a:rPr>
              <a:t>দলগত</a:t>
            </a:r>
            <a:r>
              <a:rPr lang="en-US" sz="4000" b="1" dirty="0" smtClean="0">
                <a:solidFill>
                  <a:srgbClr val="002060"/>
                </a:solidFill>
                <a:latin typeface="NikoshBAN" panose="02000000000000000000" pitchFamily="2" charset="0"/>
                <a:cs typeface="NikoshBAN" panose="02000000000000000000" pitchFamily="2" charset="0"/>
              </a:rPr>
              <a:t> </a:t>
            </a:r>
            <a:r>
              <a:rPr lang="bn-IN" sz="4000" b="1" dirty="0" smtClean="0">
                <a:solidFill>
                  <a:srgbClr val="002060"/>
                </a:solidFill>
                <a:latin typeface="NikoshBAN" panose="02000000000000000000" pitchFamily="2" charset="0"/>
                <a:cs typeface="NikoshBAN" panose="02000000000000000000" pitchFamily="2" charset="0"/>
              </a:rPr>
              <a:t>কাজ</a:t>
            </a:r>
            <a:endParaRPr lang="bn-BD" sz="4000" b="1" dirty="0" smtClean="0">
              <a:solidFill>
                <a:srgbClr val="002060"/>
              </a:solidFill>
              <a:latin typeface="NikoshBAN" panose="02000000000000000000" pitchFamily="2" charset="0"/>
              <a:cs typeface="NikoshBAN" panose="02000000000000000000" pitchFamily="2" charset="0"/>
            </a:endParaRPr>
          </a:p>
          <a:p>
            <a:pPr algn="ctr"/>
            <a:r>
              <a:rPr lang="bn-IN" sz="4000" b="1" dirty="0" smtClean="0">
                <a:solidFill>
                  <a:srgbClr val="002060"/>
                </a:solidFill>
                <a:latin typeface="NikoshBAN" panose="02000000000000000000" pitchFamily="2" charset="0"/>
                <a:cs typeface="NikoshBAN" panose="02000000000000000000" pitchFamily="2" charset="0"/>
              </a:rPr>
              <a:t>১০ মিনিট</a:t>
            </a:r>
            <a:endParaRPr lang="en-US" sz="4000" b="1" dirty="0" smtClean="0">
              <a:solidFill>
                <a:srgbClr val="002060"/>
              </a:solidFill>
              <a:latin typeface="NikoshBAN" panose="02000000000000000000" pitchFamily="2" charset="0"/>
              <a:cs typeface="NikoshBAN" panose="02000000000000000000" pitchFamily="2" charset="0"/>
            </a:endParaRPr>
          </a:p>
          <a:p>
            <a:pPr algn="ctr"/>
            <a:endParaRPr lang="en-US" sz="4000" dirty="0"/>
          </a:p>
        </p:txBody>
      </p:sp>
    </p:spTree>
    <p:extLst>
      <p:ext uri="{BB962C8B-B14F-4D97-AF65-F5344CB8AC3E}">
        <p14:creationId xmlns:p14="http://schemas.microsoft.com/office/powerpoint/2010/main" val="613171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9654" y="431946"/>
            <a:ext cx="6786630" cy="124007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lvl="0" algn="ctr"/>
            <a:r>
              <a:rPr lang="bn-IN" sz="4000" b="1" kern="0" spc="50" dirty="0" smtClean="0">
                <a:solidFill>
                  <a:srgbClr val="002060"/>
                </a:solidFill>
                <a:latin typeface="NikoshBAN" pitchFamily="2"/>
                <a:cs typeface="NikoshBAN" pitchFamily="2"/>
              </a:rPr>
              <a:t>সামাজিক যোগাযোগে</a:t>
            </a:r>
            <a:r>
              <a:rPr lang="en-US" sz="4000" b="1" kern="0" spc="50" dirty="0" smtClean="0">
                <a:solidFill>
                  <a:srgbClr val="002060"/>
                </a:solidFill>
                <a:latin typeface="NikoshBAN" pitchFamily="2"/>
                <a:cs typeface="NikoshBAN" pitchFamily="2"/>
              </a:rPr>
              <a:t> </a:t>
            </a:r>
            <a:r>
              <a:rPr lang="bn-BD" sz="4000" b="1" kern="0" spc="50" dirty="0" smtClean="0">
                <a:solidFill>
                  <a:srgbClr val="002060"/>
                </a:solidFill>
                <a:latin typeface="NikoshBAN" pitchFamily="2"/>
                <a:cs typeface="NikoshBAN" pitchFamily="2"/>
              </a:rPr>
              <a:t>ইউটিউব</a:t>
            </a:r>
            <a:r>
              <a:rPr lang="en-US" sz="4000" b="1" kern="0" spc="50" dirty="0" smtClean="0">
                <a:solidFill>
                  <a:srgbClr val="002060"/>
                </a:solidFill>
                <a:latin typeface="NikoshBAN" pitchFamily="2"/>
                <a:cs typeface="NikoshBAN" pitchFamily="2"/>
              </a:rPr>
              <a:t> </a:t>
            </a:r>
            <a:r>
              <a:rPr lang="bn-IN" sz="4000" b="1" kern="0" spc="50" dirty="0" smtClean="0">
                <a:solidFill>
                  <a:srgbClr val="002060"/>
                </a:solidFill>
                <a:latin typeface="NikoshBAN" pitchFamily="2"/>
                <a:cs typeface="NikoshBAN" pitchFamily="2"/>
              </a:rPr>
              <a:t>(</a:t>
            </a:r>
            <a:r>
              <a:rPr lang="en-US" sz="4000" b="1" kern="0" spc="50" dirty="0" smtClean="0">
                <a:solidFill>
                  <a:srgbClr val="002060"/>
                </a:solidFill>
                <a:latin typeface="NikoshBAN" pitchFamily="2"/>
                <a:cs typeface="NikoshBAN" pitchFamily="2"/>
              </a:rPr>
              <a:t>www.youtube.com)</a:t>
            </a:r>
            <a:endParaRPr lang="bn-IN" sz="4000" b="1" spc="50" dirty="0" smtClean="0">
              <a:solidFill>
                <a:srgbClr val="002060"/>
              </a:solidFill>
              <a:latin typeface="NikoshBAN" pitchFamily="2"/>
              <a:cs typeface="NikoshBAN" pitchFamily="2"/>
            </a:endParaRPr>
          </a:p>
          <a:p>
            <a:pPr algn="ctr"/>
            <a:endParaRPr lang="en-US" sz="4000" dirty="0"/>
          </a:p>
        </p:txBody>
      </p:sp>
      <p:sp>
        <p:nvSpPr>
          <p:cNvPr id="3" name="TextBox 2"/>
          <p:cNvSpPr txBox="1"/>
          <p:nvPr/>
        </p:nvSpPr>
        <p:spPr>
          <a:xfrm>
            <a:off x="1162480" y="4449171"/>
            <a:ext cx="9880978" cy="1938992"/>
          </a:xfrm>
          <a:prstGeom prst="rect">
            <a:avLst/>
          </a:prstGeom>
          <a:noFill/>
        </p:spPr>
        <p:txBody>
          <a:bodyPr wrap="square" rtlCol="0">
            <a:spAutoFit/>
          </a:bodyPr>
          <a:lstStyle/>
          <a:p>
            <a:pPr algn="just"/>
            <a:r>
              <a:rPr lang="bn-BD" sz="3000" dirty="0" smtClean="0"/>
              <a:t>ইউটিউব হল একটি জনপ্রিয় ভিডিও ওয়েব সাইট, যেখানে ভিডিও আপলোড করে শেয়ার করা হয়। </a:t>
            </a:r>
          </a:p>
          <a:p>
            <a:pPr algn="just"/>
            <a:r>
              <a:rPr lang="bn-BD" sz="3000" dirty="0" smtClean="0"/>
              <a:t>অন্যভাবে বলা যায়ঃ ইউটিউব হল একটি অনলাইন ভিডিও শেয়ারিং ও অনলাইন ভিডিও স্টিমিং ওয়েব সাইট।  </a:t>
            </a:r>
            <a:endParaRPr lang="en-US" sz="3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5340" y="1784529"/>
            <a:ext cx="8475258" cy="2552132"/>
          </a:xfrm>
          <a:prstGeom prst="rect">
            <a:avLst/>
          </a:prstGeom>
        </p:spPr>
      </p:pic>
    </p:spTree>
    <p:extLst>
      <p:ext uri="{BB962C8B-B14F-4D97-AF65-F5344CB8AC3E}">
        <p14:creationId xmlns:p14="http://schemas.microsoft.com/office/powerpoint/2010/main" val="3627263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9654" y="295469"/>
            <a:ext cx="6786630" cy="124007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lvl="0" algn="ctr"/>
            <a:r>
              <a:rPr lang="bn-IN" sz="4000" b="1" kern="0" spc="50" dirty="0" smtClean="0">
                <a:solidFill>
                  <a:srgbClr val="002060"/>
                </a:solidFill>
                <a:latin typeface="NikoshBAN" pitchFamily="2"/>
                <a:cs typeface="NikoshBAN" pitchFamily="2"/>
              </a:rPr>
              <a:t>সামাজিক যোগাযোগে</a:t>
            </a:r>
            <a:r>
              <a:rPr lang="en-US" sz="4000" b="1" kern="0" spc="50" dirty="0" smtClean="0">
                <a:solidFill>
                  <a:srgbClr val="002060"/>
                </a:solidFill>
                <a:latin typeface="NikoshBAN" pitchFamily="2"/>
                <a:cs typeface="NikoshBAN" pitchFamily="2"/>
              </a:rPr>
              <a:t> </a:t>
            </a:r>
            <a:r>
              <a:rPr lang="bn-BD" sz="4000" b="1" kern="0" spc="50" dirty="0" smtClean="0">
                <a:solidFill>
                  <a:srgbClr val="002060"/>
                </a:solidFill>
                <a:latin typeface="NikoshBAN" pitchFamily="2"/>
                <a:cs typeface="NikoshBAN" pitchFamily="2"/>
              </a:rPr>
              <a:t>স্কাইপি </a:t>
            </a:r>
            <a:r>
              <a:rPr lang="bn-IN" sz="4000" b="1" kern="0" spc="50" dirty="0" smtClean="0">
                <a:solidFill>
                  <a:srgbClr val="002060"/>
                </a:solidFill>
                <a:latin typeface="NikoshBAN" pitchFamily="2"/>
                <a:cs typeface="NikoshBAN" pitchFamily="2"/>
              </a:rPr>
              <a:t>(</a:t>
            </a:r>
            <a:r>
              <a:rPr lang="en-US" sz="4000" b="1" kern="0" spc="50" dirty="0" smtClean="0">
                <a:solidFill>
                  <a:srgbClr val="002060"/>
                </a:solidFill>
                <a:latin typeface="NikoshBAN" pitchFamily="2"/>
                <a:cs typeface="NikoshBAN" pitchFamily="2"/>
              </a:rPr>
              <a:t>www.skype.com)</a:t>
            </a:r>
            <a:endParaRPr lang="bn-IN" sz="4000" b="1" spc="50" dirty="0" smtClean="0">
              <a:solidFill>
                <a:srgbClr val="002060"/>
              </a:solidFill>
              <a:latin typeface="NikoshBAN" pitchFamily="2"/>
              <a:cs typeface="NikoshBAN" pitchFamily="2"/>
            </a:endParaRPr>
          </a:p>
          <a:p>
            <a:pPr algn="ctr"/>
            <a:endParaRPr lang="en-US" sz="4000" dirty="0"/>
          </a:p>
        </p:txBody>
      </p:sp>
      <p:sp>
        <p:nvSpPr>
          <p:cNvPr id="3" name="TextBox 2"/>
          <p:cNvSpPr txBox="1"/>
          <p:nvPr/>
        </p:nvSpPr>
        <p:spPr>
          <a:xfrm>
            <a:off x="1305781" y="5295332"/>
            <a:ext cx="9594376" cy="1015663"/>
          </a:xfrm>
          <a:prstGeom prst="rect">
            <a:avLst/>
          </a:prstGeom>
          <a:noFill/>
        </p:spPr>
        <p:txBody>
          <a:bodyPr wrap="square" rtlCol="0">
            <a:spAutoFit/>
          </a:bodyPr>
          <a:lstStyle/>
          <a:p>
            <a:pPr algn="just"/>
            <a:r>
              <a:rPr lang="bn-BD" sz="1500" b="1" dirty="0" smtClean="0"/>
              <a:t>স্কাইপ </a:t>
            </a:r>
            <a:r>
              <a:rPr lang="bn-BD" sz="1500" b="1" dirty="0"/>
              <a:t>একটি পরিষেবা যা ব্যবহারকারীদের সস্তা বা বিনামূল্যে ভয়েস এবং ভিডিও কল করতে অনুমতি দেয় ইন্টারনেট ব্যবহার করে। স্কাইপ পরিষেবা এবং অ্যাপ্লিকেশন যা ভিওআইপি (ভয়েস ওভার ইন্টারনেট প্রোটোকল) তৈরি করেছে যা সমগ্র বিশ্বের কাছে পরিচিত। স্কাইপটি বেশিরভাগ বছর ধরে বিশ্বব্যাপী সবচেয়ে বেশি ব্যবহৃত ভিওআইপি পরিষেবা ছিল, যদিও এটি আজকের ঘটনা নয়</a:t>
            </a:r>
            <a:r>
              <a:rPr lang="bn-BD" sz="1500" b="1" dirty="0" smtClean="0"/>
              <a:t>।</a:t>
            </a:r>
            <a:endParaRPr lang="en-US" sz="15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590" y="1678675"/>
            <a:ext cx="7874758" cy="3493827"/>
          </a:xfrm>
          <a:prstGeom prst="rect">
            <a:avLst/>
          </a:prstGeom>
          <a:ln>
            <a:noFill/>
          </a:ln>
          <a:effectLst>
            <a:softEdge rad="112500"/>
          </a:effectLst>
        </p:spPr>
      </p:pic>
    </p:spTree>
    <p:extLst>
      <p:ext uri="{BB962C8B-B14F-4D97-AF65-F5344CB8AC3E}">
        <p14:creationId xmlns:p14="http://schemas.microsoft.com/office/powerpoint/2010/main" val="321897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06756" y="559558"/>
            <a:ext cx="6751143" cy="5172502"/>
            <a:chOff x="2429303" y="559558"/>
            <a:chExt cx="7397085" cy="4640239"/>
          </a:xfrm>
        </p:grpSpPr>
        <p:sp>
          <p:nvSpPr>
            <p:cNvPr id="3" name="Double Wave 2"/>
            <p:cNvSpPr/>
            <p:nvPr/>
          </p:nvSpPr>
          <p:spPr>
            <a:xfrm>
              <a:off x="2429303" y="559558"/>
              <a:ext cx="7397085" cy="4640239"/>
            </a:xfrm>
            <a:prstGeom prst="doubleWave">
              <a:avLst>
                <a:gd name="adj1" fmla="val 6250"/>
                <a:gd name="adj2" fmla="val -136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smtClean="0">
                <a:ln w="0"/>
                <a:latin typeface="NikoshBAN" panose="02000000000000000000" pitchFamily="2" charset="0"/>
                <a:cs typeface="NikoshBAN" panose="02000000000000000000" pitchFamily="2" charset="0"/>
              </a:endParaRPr>
            </a:p>
            <a:p>
              <a:pPr algn="ctr"/>
              <a:endParaRPr lang="en-US" sz="1600" b="1" dirty="0" smtClean="0">
                <a:ln w="0"/>
                <a:latin typeface="NikoshBAN" panose="02000000000000000000" pitchFamily="2" charset="0"/>
                <a:cs typeface="NikoshBAN" panose="02000000000000000000" pitchFamily="2" charset="0"/>
              </a:endParaRPr>
            </a:p>
            <a:p>
              <a:pPr algn="ctr"/>
              <a:r>
                <a:rPr lang="en-US" sz="8000" b="1" dirty="0" err="1" smtClean="0">
                  <a:ln w="0"/>
                  <a:latin typeface="NikoshBAN" panose="02000000000000000000" pitchFamily="2" charset="0"/>
                  <a:cs typeface="NikoshBAN" panose="02000000000000000000" pitchFamily="2" charset="0"/>
                </a:rPr>
                <a:t>মাল্টিমিডিয়া</a:t>
              </a:r>
              <a:endParaRPr lang="en-US" sz="8000" b="1" dirty="0" smtClean="0">
                <a:ln w="0"/>
                <a:latin typeface="NikoshBAN" panose="02000000000000000000" pitchFamily="2" charset="0"/>
                <a:cs typeface="NikoshBAN" panose="02000000000000000000" pitchFamily="2" charset="0"/>
              </a:endParaRPr>
            </a:p>
            <a:p>
              <a:pPr algn="ctr"/>
              <a:r>
                <a:rPr lang="en-US" sz="8000" b="1" dirty="0" smtClean="0">
                  <a:ln w="0"/>
                  <a:latin typeface="NikoshBAN" panose="02000000000000000000" pitchFamily="2" charset="0"/>
                  <a:cs typeface="NikoshBAN" panose="02000000000000000000" pitchFamily="2" charset="0"/>
                </a:rPr>
                <a:t> </a:t>
              </a:r>
            </a:p>
            <a:p>
              <a:pPr algn="ctr"/>
              <a:r>
                <a:rPr lang="bn-IN" sz="8000" b="1" dirty="0" smtClean="0">
                  <a:ln w="0"/>
                  <a:latin typeface="NikoshBAN" panose="02000000000000000000" pitchFamily="2" charset="0"/>
                  <a:cs typeface="NikoshBAN" panose="02000000000000000000" pitchFamily="2" charset="0"/>
                </a:rPr>
                <a:t>ক্লাসে</a:t>
              </a:r>
              <a:r>
                <a:rPr lang="en-US" sz="8000" b="1" dirty="0" smtClean="0">
                  <a:ln w="0"/>
                  <a:latin typeface="NikoshBAN" panose="02000000000000000000" pitchFamily="2" charset="0"/>
                  <a:cs typeface="NikoshBAN" panose="02000000000000000000" pitchFamily="2" charset="0"/>
                </a:rPr>
                <a:t> </a:t>
              </a:r>
              <a:r>
                <a:rPr lang="en-US" sz="8000" b="1" dirty="0" err="1" smtClean="0">
                  <a:ln w="0"/>
                  <a:latin typeface="NikoshBAN" panose="02000000000000000000" pitchFamily="2" charset="0"/>
                  <a:cs typeface="NikoshBAN" panose="02000000000000000000" pitchFamily="2" charset="0"/>
                </a:rPr>
                <a:t>স্বাগত</a:t>
              </a:r>
              <a:endParaRPr lang="en-US" sz="8000" b="1" dirty="0" smtClean="0">
                <a:ln w="0"/>
                <a:latin typeface="NikoshBAN" panose="02000000000000000000" pitchFamily="2" charset="0"/>
                <a:cs typeface="NikoshBAN" panose="02000000000000000000" pitchFamily="2" charset="0"/>
              </a:endParaRPr>
            </a:p>
            <a:p>
              <a:pPr algn="ctr"/>
              <a:endParaRPr lang="en-US" sz="8000" dirty="0"/>
            </a:p>
          </p:txBody>
        </p:sp>
        <p:sp>
          <p:nvSpPr>
            <p:cNvPr id="4" name="Oval 3"/>
            <p:cNvSpPr/>
            <p:nvPr/>
          </p:nvSpPr>
          <p:spPr>
            <a:xfrm>
              <a:off x="5128147" y="2200170"/>
              <a:ext cx="1845860" cy="13957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751505" flipV="1">
            <a:off x="-745986" y="2432094"/>
            <a:ext cx="4860900" cy="2365912"/>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877567">
            <a:off x="8145815" y="2221677"/>
            <a:ext cx="4667318" cy="278087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1782" y="485109"/>
            <a:ext cx="1651768" cy="158239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196" y="485109"/>
            <a:ext cx="1651768" cy="15823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465" y="4298930"/>
            <a:ext cx="3315059" cy="255907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913" y="4407697"/>
            <a:ext cx="3085999" cy="255907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4540" y="4151792"/>
            <a:ext cx="2925797" cy="255907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340" y="4720149"/>
            <a:ext cx="2231577" cy="213785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649" y="4646251"/>
            <a:ext cx="2422250" cy="2320516"/>
          </a:xfrm>
          <a:prstGeom prst="rect">
            <a:avLst/>
          </a:prstGeom>
        </p:spPr>
      </p:pic>
    </p:spTree>
    <p:extLst>
      <p:ext uri="{BB962C8B-B14F-4D97-AF65-F5344CB8AC3E}">
        <p14:creationId xmlns:p14="http://schemas.microsoft.com/office/powerpoint/2010/main" val="2037505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40188" y="566841"/>
            <a:ext cx="3922749" cy="7856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r>
              <a:rPr lang="en-US" sz="4000" b="1" dirty="0" err="1" smtClean="0">
                <a:latin typeface="NikoshBAN" panose="02000000000000000000" pitchFamily="2" charset="0"/>
                <a:cs typeface="NikoshBAN" panose="02000000000000000000" pitchFamily="2" charset="0"/>
              </a:rPr>
              <a:t>বাড়ির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কাজ</a:t>
            </a:r>
            <a:endParaRPr lang="en-US" sz="4000" b="1" dirty="0" smtClean="0">
              <a:latin typeface="NikoshBAN" panose="02000000000000000000" pitchFamily="2" charset="0"/>
              <a:cs typeface="NikoshBAN" panose="02000000000000000000" pitchFamily="2" charset="0"/>
            </a:endParaRPr>
          </a:p>
          <a:p>
            <a:pPr algn="ct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920" y="1352452"/>
            <a:ext cx="7791283" cy="4855165"/>
          </a:xfrm>
          <a:prstGeom prst="rect">
            <a:avLst/>
          </a:prstGeom>
        </p:spPr>
      </p:pic>
      <p:sp>
        <p:nvSpPr>
          <p:cNvPr id="3" name="TextBox 2"/>
          <p:cNvSpPr txBox="1"/>
          <p:nvPr/>
        </p:nvSpPr>
        <p:spPr>
          <a:xfrm>
            <a:off x="1110997" y="2562895"/>
            <a:ext cx="9981127" cy="3170099"/>
          </a:xfrm>
          <a:prstGeom prst="rect">
            <a:avLst/>
          </a:prstGeom>
          <a:noFill/>
        </p:spPr>
        <p:txBody>
          <a:bodyPr wrap="square" rtlCol="0">
            <a:spAutoFit/>
          </a:bodyPr>
          <a:lstStyle/>
          <a:p>
            <a:pPr algn="ctr"/>
            <a:r>
              <a:rPr lang="en-US" sz="4000" b="1" dirty="0" smtClean="0">
                <a:solidFill>
                  <a:srgbClr val="C00000"/>
                </a:solidFill>
                <a:latin typeface="NikoshBAN" panose="02000000000000000000" pitchFamily="2" charset="0"/>
                <a:cs typeface="NikoshBAN" panose="02000000000000000000" pitchFamily="2" charset="0"/>
              </a:rPr>
              <a:t>“</a:t>
            </a:r>
            <a:r>
              <a:rPr lang="en-US" sz="4000" b="1" dirty="0" err="1" smtClean="0">
                <a:solidFill>
                  <a:srgbClr val="C00000"/>
                </a:solidFill>
                <a:latin typeface="NikoshBAN" panose="02000000000000000000" pitchFamily="2" charset="0"/>
                <a:cs typeface="NikoshBAN" panose="02000000000000000000" pitchFamily="2" charset="0"/>
              </a:rPr>
              <a:t>সামাজিক</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যোগাযোগ</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মাধ্যম</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শিক্ষাক্ষেত্রে</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এক</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নবদিগন্তের</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সূচনা</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করেছে</a:t>
            </a:r>
            <a:r>
              <a:rPr lang="en-US" sz="4000" b="1" dirty="0" smtClean="0">
                <a:solidFill>
                  <a:srgbClr val="C00000"/>
                </a:solidFill>
                <a:latin typeface="NikoshBAN" panose="02000000000000000000" pitchFamily="2" charset="0"/>
                <a:cs typeface="NikoshBAN" panose="02000000000000000000" pitchFamily="2" charset="0"/>
              </a:rPr>
              <a:t>”-</a:t>
            </a:r>
            <a:r>
              <a:rPr lang="en-US" sz="4000" b="1" dirty="0" err="1" smtClean="0">
                <a:solidFill>
                  <a:srgbClr val="C00000"/>
                </a:solidFill>
                <a:latin typeface="NikoshBAN" panose="02000000000000000000" pitchFamily="2" charset="0"/>
                <a:cs typeface="NikoshBAN" panose="02000000000000000000" pitchFamily="2" charset="0"/>
              </a:rPr>
              <a:t>উক্তিটি</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বাংলাদেশের</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বর্তমান</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প্রেক্ষাপটে</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কতটুকু</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যুক্তিযুক্ত</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বলে</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তুমি</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মনে</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কর</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ব্যাখ্যা</a:t>
            </a:r>
            <a:r>
              <a:rPr lang="en-US" sz="4000" b="1" dirty="0" smtClean="0">
                <a:solidFill>
                  <a:srgbClr val="C00000"/>
                </a:solidFill>
                <a:latin typeface="NikoshBAN" panose="02000000000000000000" pitchFamily="2" charset="0"/>
                <a:cs typeface="NikoshBAN" panose="02000000000000000000" pitchFamily="2" charset="0"/>
              </a:rPr>
              <a:t> </a:t>
            </a:r>
            <a:r>
              <a:rPr lang="en-US" sz="4000" b="1" dirty="0" err="1" smtClean="0">
                <a:solidFill>
                  <a:srgbClr val="C00000"/>
                </a:solidFill>
                <a:latin typeface="NikoshBAN" panose="02000000000000000000" pitchFamily="2" charset="0"/>
                <a:cs typeface="NikoshBAN" panose="02000000000000000000" pitchFamily="2" charset="0"/>
              </a:rPr>
              <a:t>কর</a:t>
            </a:r>
            <a:r>
              <a:rPr lang="en-US" sz="4000" b="1" dirty="0" smtClean="0">
                <a:solidFill>
                  <a:srgbClr val="C00000"/>
                </a:solidFill>
                <a:latin typeface="NikoshBAN" panose="02000000000000000000" pitchFamily="2" charset="0"/>
                <a:cs typeface="NikoshBAN" panose="02000000000000000000" pitchFamily="2" charset="0"/>
              </a:rPr>
              <a:t>।</a:t>
            </a:r>
          </a:p>
          <a:p>
            <a:pPr algn="ctr"/>
            <a:endParaRPr lang="en-US" sz="4000" dirty="0">
              <a:solidFill>
                <a:srgbClr val="C00000"/>
              </a:solidFill>
            </a:endParaRPr>
          </a:p>
        </p:txBody>
      </p:sp>
    </p:spTree>
    <p:extLst>
      <p:ext uri="{BB962C8B-B14F-4D97-AF65-F5344CB8AC3E}">
        <p14:creationId xmlns:p14="http://schemas.microsoft.com/office/powerpoint/2010/main" val="1068059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1167" y="1135230"/>
            <a:ext cx="5241701" cy="5016758"/>
          </a:xfrm>
          <a:prstGeom prst="rect">
            <a:avLst/>
          </a:prstGeom>
          <a:noFill/>
        </p:spPr>
        <p:txBody>
          <a:bodyPr wrap="square" rtlCol="0">
            <a:spAutoFit/>
          </a:bodyPr>
          <a:lstStyle/>
          <a:p>
            <a:pPr algn="ctr"/>
            <a:r>
              <a:rPr lang="bn-BD" sz="8000" b="1" dirty="0" smtClean="0">
                <a:effectLst>
                  <a:outerShdw blurRad="38100" dist="38100" dir="2700000" algn="tl">
                    <a:srgbClr val="000000">
                      <a:alpha val="43137"/>
                    </a:srgbClr>
                  </a:outerShdw>
                </a:effectLst>
              </a:rPr>
              <a:t>ধন্যবাদ</a:t>
            </a:r>
            <a:endParaRPr lang="en-US" sz="8000" b="1" dirty="0" smtClean="0">
              <a:effectLst>
                <a:outerShdw blurRad="38100" dist="38100" dir="2700000" algn="tl">
                  <a:srgbClr val="000000">
                    <a:alpha val="43137"/>
                  </a:srgbClr>
                </a:outerShdw>
              </a:effectLst>
            </a:endParaRPr>
          </a:p>
          <a:p>
            <a:pPr algn="ctr"/>
            <a:endParaRPr lang="bn-BD" sz="6000" b="1" dirty="0" smtClean="0">
              <a:effectLst>
                <a:outerShdw blurRad="38100" dist="38100" dir="2700000" algn="tl">
                  <a:srgbClr val="000000">
                    <a:alpha val="43137"/>
                  </a:srgbClr>
                </a:outerShdw>
              </a:effectLst>
            </a:endParaRPr>
          </a:p>
          <a:p>
            <a:pPr algn="ctr"/>
            <a:r>
              <a:rPr lang="bn-BD" sz="6000" b="1" dirty="0" smtClean="0">
                <a:effectLst>
                  <a:outerShdw blurRad="38100" dist="38100" dir="2700000" algn="tl">
                    <a:srgbClr val="000000">
                      <a:alpha val="43137"/>
                    </a:srgbClr>
                  </a:outerShdw>
                </a:effectLst>
              </a:rPr>
              <a:t>দেখা হবে আগামি ক্লাসে</a:t>
            </a:r>
            <a:r>
              <a:rPr lang="en-US" sz="6000" b="1" dirty="0" smtClean="0">
                <a:effectLst>
                  <a:outerShdw blurRad="38100" dist="38100" dir="2700000" algn="tl">
                    <a:srgbClr val="000000">
                      <a:alpha val="43137"/>
                    </a:srgbClr>
                  </a:outerShdw>
                </a:effectLst>
              </a:rPr>
              <a:t>. . </a:t>
            </a:r>
            <a:endParaRPr lang="bn-BD" sz="6000" b="1" dirty="0" smtClean="0">
              <a:effectLst>
                <a:outerShdw blurRad="38100" dist="38100" dir="2700000" algn="tl">
                  <a:srgbClr val="000000">
                    <a:alpha val="43137"/>
                  </a:srgbClr>
                </a:outerShdw>
              </a:effectLst>
            </a:endParaRPr>
          </a:p>
          <a:p>
            <a:pPr algn="ctr"/>
            <a:endParaRPr lang="en-US" sz="60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706420">
            <a:off x="85777" y="1501206"/>
            <a:ext cx="5226063" cy="382373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492594" flipV="1">
            <a:off x="7027057" y="1651112"/>
            <a:ext cx="4879122" cy="3650967"/>
          </a:xfrm>
          <a:prstGeom prst="rect">
            <a:avLst/>
          </a:prstGeom>
        </p:spPr>
      </p:pic>
    </p:spTree>
    <p:extLst>
      <p:ext uri="{BB962C8B-B14F-4D97-AF65-F5344CB8AC3E}">
        <p14:creationId xmlns:p14="http://schemas.microsoft.com/office/powerpoint/2010/main" val="15606974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92" y="360608"/>
            <a:ext cx="11539471" cy="62720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290" y="1974773"/>
            <a:ext cx="3937607" cy="25590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959028"/>
            <a:ext cx="2797791" cy="2680284"/>
          </a:xfrm>
          <a:prstGeom prst="rect">
            <a:avLst/>
          </a:prstGeom>
        </p:spPr>
      </p:pic>
    </p:spTree>
    <p:extLst>
      <p:ext uri="{BB962C8B-B14F-4D97-AF65-F5344CB8AC3E}">
        <p14:creationId xmlns:p14="http://schemas.microsoft.com/office/powerpoint/2010/main" val="2693793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20262" y="475010"/>
            <a:ext cx="4119186" cy="871457"/>
          </a:xfrm>
          <a:prstGeom prst="rect">
            <a:avLst/>
          </a:prstGeom>
          <a:noFill/>
          <a:ln w="57150">
            <a:noFill/>
          </a:ln>
        </p:spPr>
        <p:txBody>
          <a:bodyPr wrap="square" rtlCol="0">
            <a:spAutoFit/>
          </a:bodyPr>
          <a:lstStyle/>
          <a:p>
            <a:pPr algn="ctr"/>
            <a:r>
              <a:rPr lang="bn-BD" sz="5063"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a:t>
            </a:r>
            <a:r>
              <a:rPr lang="bn-IN" sz="5063"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1378039" y="2113150"/>
            <a:ext cx="9053848" cy="3785652"/>
          </a:xfrm>
          <a:prstGeom prst="rect">
            <a:avLst/>
          </a:prstGeom>
        </p:spPr>
        <p:txBody>
          <a:bodyPr wrap="square">
            <a:spAutoFit/>
          </a:bodyPr>
          <a:lstStyle/>
          <a:p>
            <a:pPr lvl="1" algn="ctr">
              <a:defRPr/>
            </a:pPr>
            <a:r>
              <a:rPr lang="bn-BD" sz="3600" b="1" dirty="0" smtClean="0">
                <a:latin typeface="NikoshBAN" pitchFamily="2" charset="0"/>
                <a:cs typeface="NikoshBAN" pitchFamily="2" charset="0"/>
              </a:rPr>
              <a:t>বিষয়ঃ</a:t>
            </a:r>
            <a:r>
              <a:rPr lang="bn-IN" sz="3600" b="1" dirty="0" smtClean="0">
                <a:latin typeface="NikoshBAN" pitchFamily="2" charset="0"/>
                <a:cs typeface="NikoshBAN" pitchFamily="2" charset="0"/>
              </a:rPr>
              <a:t> </a:t>
            </a:r>
            <a:r>
              <a:rPr lang="bn-BD" sz="3600" b="1" dirty="0" smtClean="0">
                <a:latin typeface="NikoshBAN" pitchFamily="2" charset="0"/>
                <a:cs typeface="NikoshBAN" pitchFamily="2" charset="0"/>
              </a:rPr>
              <a:t>কম্পিউটার অফিস এ্যাপ্লিকেশন-২ </a:t>
            </a:r>
          </a:p>
          <a:p>
            <a:pPr lvl="1" algn="ctr">
              <a:defRPr/>
            </a:pPr>
            <a:r>
              <a:rPr lang="bn-BD" sz="3600" b="1" dirty="0" smtClean="0">
                <a:latin typeface="NikoshBAN" pitchFamily="2" charset="0"/>
                <a:cs typeface="NikoshBAN" pitchFamily="2" charset="0"/>
              </a:rPr>
              <a:t>শ্রেণিঃ</a:t>
            </a:r>
            <a:r>
              <a:rPr lang="en-US" sz="3600" b="1" dirty="0" smtClean="0">
                <a:latin typeface="NikoshBAN" pitchFamily="2" charset="0"/>
                <a:cs typeface="NikoshBAN" pitchFamily="2" charset="0"/>
              </a:rPr>
              <a:t> দ</a:t>
            </a:r>
            <a:r>
              <a:rPr lang="bn-BD" sz="3600" b="1" dirty="0" smtClean="0">
                <a:latin typeface="NikoshBAN" pitchFamily="2" charset="0"/>
                <a:cs typeface="NikoshBAN" pitchFamily="2" charset="0"/>
              </a:rPr>
              <a:t>্বাদশ, </a:t>
            </a:r>
          </a:p>
          <a:p>
            <a:pPr lvl="1" algn="ctr">
              <a:defRPr/>
            </a:pPr>
            <a:r>
              <a:rPr lang="bn-BD" sz="3600" b="1" dirty="0" smtClean="0">
                <a:latin typeface="NikoshBAN" pitchFamily="2" charset="0"/>
                <a:cs typeface="NikoshBAN" pitchFamily="2" charset="0"/>
              </a:rPr>
              <a:t>অধ্যায়ঃ ১০ম </a:t>
            </a:r>
          </a:p>
          <a:p>
            <a:pPr lvl="1" algn="ctr">
              <a:defRPr/>
            </a:pPr>
            <a:r>
              <a:rPr lang="bn-BD" sz="6000" b="1" dirty="0" smtClean="0">
                <a:latin typeface="NikoshBAN" pitchFamily="2" charset="0"/>
                <a:cs typeface="NikoshBAN" pitchFamily="2" charset="0"/>
              </a:rPr>
              <a:t>সোসাল নেটওয়ার্ক </a:t>
            </a:r>
            <a:r>
              <a:rPr lang="en-US" sz="6000" b="1" dirty="0" smtClean="0">
                <a:latin typeface="NikoshBAN" pitchFamily="2" charset="0"/>
                <a:cs typeface="NikoshBAN" pitchFamily="2" charset="0"/>
              </a:rPr>
              <a:t>                </a:t>
            </a:r>
            <a:endParaRPr lang="bn-BD" sz="6000" b="1" dirty="0" smtClean="0">
              <a:latin typeface="NikoshBAN" pitchFamily="2" charset="0"/>
              <a:cs typeface="NikoshBAN" pitchFamily="2" charset="0"/>
            </a:endParaRPr>
          </a:p>
          <a:p>
            <a:pPr lvl="1" algn="ctr">
              <a:defRPr/>
            </a:pPr>
            <a:r>
              <a:rPr lang="bn-IN" sz="3600" b="1" dirty="0" smtClean="0">
                <a:latin typeface="NikoshBAN" pitchFamily="2" charset="0"/>
                <a:cs typeface="NikoshBAN" pitchFamily="2" charset="0"/>
              </a:rPr>
              <a:t>সময়ঃ </a:t>
            </a:r>
            <a:r>
              <a:rPr lang="bn-BD" sz="3600" b="1" dirty="0" smtClean="0">
                <a:latin typeface="NikoshBAN" pitchFamily="2" charset="0"/>
                <a:cs typeface="NikoshBAN" pitchFamily="2" charset="0"/>
              </a:rPr>
              <a:t>৪০ </a:t>
            </a:r>
            <a:r>
              <a:rPr lang="bn-IN" sz="3600" b="1" dirty="0" smtClean="0">
                <a:latin typeface="NikoshBAN" pitchFamily="2" charset="0"/>
                <a:cs typeface="NikoshBAN" pitchFamily="2" charset="0"/>
              </a:rPr>
              <a:t>মিনিট</a:t>
            </a:r>
            <a:endParaRPr lang="en-US" sz="3600" b="1" dirty="0" smtClean="0">
              <a:latin typeface="NikoshBAN" pitchFamily="2" charset="0"/>
              <a:cs typeface="NikoshBAN" pitchFamily="2" charset="0"/>
            </a:endParaRPr>
          </a:p>
          <a:p>
            <a:pPr lvl="1" algn="ctr">
              <a:defRPr/>
            </a:pPr>
            <a:r>
              <a:rPr lang="bn-BD" sz="3600" b="1" dirty="0" smtClean="0">
                <a:latin typeface="NikoshBAN" pitchFamily="2" charset="0"/>
                <a:cs typeface="NikoshBAN" pitchFamily="2" charset="0"/>
              </a:rPr>
              <a:t>০৮-০৩-২০২১ </a:t>
            </a:r>
            <a:endParaRPr lang="bn-IN" sz="3600" b="1" dirty="0">
              <a:latin typeface="NikoshBAN" pitchFamily="2" charset="0"/>
              <a:cs typeface="NikoshBAN" pitchFamily="2" charset="0"/>
            </a:endParaRPr>
          </a:p>
        </p:txBody>
      </p:sp>
    </p:spTree>
    <p:extLst>
      <p:ext uri="{BB962C8B-B14F-4D97-AF65-F5344CB8AC3E}">
        <p14:creationId xmlns:p14="http://schemas.microsoft.com/office/powerpoint/2010/main" val="2344605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5673" y="390001"/>
            <a:ext cx="3224474" cy="7856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4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r>
              <a:rPr lang="bn-IN" sz="4400" b="1" dirty="0" smtClean="0">
                <a:effectLst>
                  <a:outerShdw blurRad="38100" dist="38100" dir="2700000" algn="tl">
                    <a:srgbClr val="000000">
                      <a:alpha val="43137"/>
                    </a:srgbClr>
                  </a:outerShdw>
                </a:effectLst>
                <a:latin typeface="NikoshBAN" pitchFamily="2" charset="0"/>
                <a:cs typeface="NikoshBAN" pitchFamily="2" charset="0"/>
              </a:rPr>
              <a:t>শিখনফল</a:t>
            </a:r>
            <a:endParaRPr lang="en-US" sz="4400" b="1" dirty="0" smtClean="0">
              <a:effectLst>
                <a:outerShdw blurRad="38100" dist="38100" dir="2700000" algn="tl">
                  <a:srgbClr val="000000">
                    <a:alpha val="43137"/>
                  </a:srgbClr>
                </a:outerShdw>
              </a:effectLst>
              <a:latin typeface="NikoshBAN" pitchFamily="2" charset="0"/>
              <a:cs typeface="NikoshBAN" pitchFamily="2" charset="0"/>
            </a:endParaRPr>
          </a:p>
          <a:p>
            <a:pPr algn="ctr"/>
            <a:endParaRPr lang="en-US" sz="4400" dirty="0"/>
          </a:p>
        </p:txBody>
      </p:sp>
      <p:sp>
        <p:nvSpPr>
          <p:cNvPr id="3" name="Double Wave 2"/>
          <p:cNvSpPr/>
          <p:nvPr/>
        </p:nvSpPr>
        <p:spPr>
          <a:xfrm>
            <a:off x="2251881" y="2088971"/>
            <a:ext cx="7651973" cy="1136314"/>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3000" b="1" dirty="0" smtClean="0">
              <a:solidFill>
                <a:srgbClr val="000000"/>
              </a:solidFill>
              <a:latin typeface="NikoshBAN" pitchFamily="2"/>
              <a:cs typeface="NikoshBAN" pitchFamily="2"/>
            </a:endParaRPr>
          </a:p>
          <a:p>
            <a:pPr algn="ctr"/>
            <a:r>
              <a:rPr lang="en-US" sz="3000" b="1" dirty="0" smtClean="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সামাজিক যোগাযোগ </a:t>
            </a:r>
            <a:r>
              <a:rPr lang="en-US" sz="3000" b="1" dirty="0" smtClean="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কী</a:t>
            </a:r>
            <a:r>
              <a:rPr lang="en-US" sz="3000" b="1" dirty="0" smtClean="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তা বলতে</a:t>
            </a:r>
            <a:r>
              <a:rPr lang="en-US" sz="3000" b="1" dirty="0" smtClean="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পারবে</a:t>
            </a:r>
            <a:r>
              <a:rPr lang="en-US" sz="3000" b="1" dirty="0" smtClean="0">
                <a:solidFill>
                  <a:srgbClr val="000000"/>
                </a:solidFill>
                <a:latin typeface="NikoshBAN" pitchFamily="2"/>
                <a:cs typeface="NikoshBAN" pitchFamily="2"/>
              </a:rPr>
              <a:t>;</a:t>
            </a:r>
            <a:endParaRPr lang="bn-IN" sz="3000" b="1" dirty="0" smtClean="0">
              <a:solidFill>
                <a:srgbClr val="000000"/>
              </a:solidFill>
              <a:latin typeface="NikoshBAN" pitchFamily="2"/>
              <a:cs typeface="NikoshBAN" pitchFamily="2"/>
            </a:endParaRPr>
          </a:p>
          <a:p>
            <a:pPr algn="ctr"/>
            <a:endParaRPr lang="en-US" sz="3000" dirty="0"/>
          </a:p>
        </p:txBody>
      </p:sp>
      <p:sp>
        <p:nvSpPr>
          <p:cNvPr id="4" name="Oval 3"/>
          <p:cNvSpPr/>
          <p:nvPr/>
        </p:nvSpPr>
        <p:spPr>
          <a:xfrm>
            <a:off x="2265962" y="2239915"/>
            <a:ext cx="877214" cy="72935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Double Wave 4"/>
          <p:cNvSpPr/>
          <p:nvPr/>
        </p:nvSpPr>
        <p:spPr>
          <a:xfrm>
            <a:off x="2251881" y="3560310"/>
            <a:ext cx="7651973" cy="1136314"/>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100000"/>
              <a:defRPr sz="1800" b="0" i="0" u="none" strike="noStrike" kern="0" cap="none" spc="0" baseline="0">
                <a:solidFill>
                  <a:srgbClr val="000000"/>
                </a:solidFill>
                <a:uFillTx/>
              </a:defRPr>
            </a:pPr>
            <a:r>
              <a:rPr lang="bn-BD" sz="3000" b="1" dirty="0" smtClean="0">
                <a:solidFill>
                  <a:srgbClr val="000000"/>
                </a:solidFill>
                <a:latin typeface="NikoshBAN" pitchFamily="2"/>
                <a:cs typeface="NikoshBAN" pitchFamily="2"/>
              </a:rPr>
              <a:t> </a:t>
            </a:r>
          </a:p>
          <a:p>
            <a:pPr algn="ctr">
              <a:buSzPct val="100000"/>
              <a:defRPr sz="1800" b="0" i="0" u="none" strike="noStrike" kern="0" cap="none" spc="0" baseline="0">
                <a:solidFill>
                  <a:srgbClr val="000000"/>
                </a:solidFill>
                <a:uFillTx/>
              </a:defRPr>
            </a:pPr>
            <a:r>
              <a:rPr lang="bn-BD" sz="3000" b="1" dirty="0">
                <a:solidFill>
                  <a:srgbClr val="000000"/>
                </a:solidFill>
                <a:latin typeface="NikoshBAN" pitchFamily="2"/>
                <a:cs typeface="NikoshBAN" pitchFamily="2"/>
              </a:rPr>
              <a:t> </a:t>
            </a:r>
            <a:r>
              <a:rPr lang="bn-BD" sz="3000" b="1" dirty="0" smtClean="0">
                <a:solidFill>
                  <a:srgbClr val="000000"/>
                </a:solidFill>
                <a:latin typeface="NikoshBAN" pitchFamily="2"/>
                <a:cs typeface="NikoshBAN" pitchFamily="2"/>
              </a:rPr>
              <a:t>  </a:t>
            </a:r>
            <a:r>
              <a:rPr lang="en-US" sz="3000" b="1" dirty="0" smtClean="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সামাজিক </a:t>
            </a:r>
            <a:r>
              <a:rPr lang="bn-IN" sz="3000" b="1" dirty="0">
                <a:solidFill>
                  <a:srgbClr val="000000"/>
                </a:solidFill>
                <a:latin typeface="NikoshBAN" pitchFamily="2"/>
                <a:cs typeface="NikoshBAN" pitchFamily="2"/>
              </a:rPr>
              <a:t>যোগাযোগের সুবিধা</a:t>
            </a:r>
            <a:r>
              <a:rPr lang="en-US" sz="3000" b="1" dirty="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ব্যাখ্যা </a:t>
            </a:r>
            <a:r>
              <a:rPr lang="bn-IN" sz="3000" b="1" dirty="0">
                <a:solidFill>
                  <a:srgbClr val="000000"/>
                </a:solidFill>
                <a:latin typeface="NikoshBAN" pitchFamily="2"/>
                <a:cs typeface="NikoshBAN" pitchFamily="2"/>
              </a:rPr>
              <a:t>করতে পারবে</a:t>
            </a:r>
            <a:r>
              <a:rPr lang="en-US" sz="3000" b="1" dirty="0">
                <a:solidFill>
                  <a:srgbClr val="000000"/>
                </a:solidFill>
                <a:latin typeface="NikoshBAN" pitchFamily="2"/>
                <a:cs typeface="NikoshBAN" pitchFamily="2"/>
              </a:rPr>
              <a:t>;</a:t>
            </a:r>
            <a:endParaRPr lang="bn-IN" sz="3000" b="1" dirty="0">
              <a:solidFill>
                <a:srgbClr val="000000"/>
              </a:solidFill>
              <a:latin typeface="NikoshBAN" pitchFamily="2"/>
              <a:cs typeface="NikoshBAN" pitchFamily="2"/>
            </a:endParaRPr>
          </a:p>
          <a:p>
            <a:pPr algn="ctr"/>
            <a:endParaRPr lang="en-US" sz="3000" dirty="0"/>
          </a:p>
        </p:txBody>
      </p:sp>
      <p:sp>
        <p:nvSpPr>
          <p:cNvPr id="6" name="Oval 5"/>
          <p:cNvSpPr/>
          <p:nvPr/>
        </p:nvSpPr>
        <p:spPr>
          <a:xfrm>
            <a:off x="2286065" y="3730565"/>
            <a:ext cx="877214" cy="72935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Double Wave 6"/>
          <p:cNvSpPr/>
          <p:nvPr/>
        </p:nvSpPr>
        <p:spPr>
          <a:xfrm>
            <a:off x="2251881" y="4936940"/>
            <a:ext cx="7651973" cy="1136314"/>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b="1" dirty="0" smtClean="0">
                <a:solidFill>
                  <a:srgbClr val="000000"/>
                </a:solidFill>
                <a:latin typeface="NikoshBAN" pitchFamily="2"/>
                <a:cs typeface="NikoshBAN" pitchFamily="2"/>
              </a:rPr>
              <a:t>ডিজিটাল বাংলাদেশ গঠনে সামাজিক যোগাযোগ </a:t>
            </a:r>
            <a:endParaRPr lang="bn-BD" sz="3000" b="1" dirty="0" smtClean="0">
              <a:solidFill>
                <a:srgbClr val="000000"/>
              </a:solidFill>
              <a:latin typeface="NikoshBAN" pitchFamily="2"/>
              <a:cs typeface="NikoshBAN" pitchFamily="2"/>
            </a:endParaRPr>
          </a:p>
          <a:p>
            <a:pPr algn="ctr"/>
            <a:r>
              <a:rPr lang="bn-IN" sz="3000" b="1" dirty="0" smtClean="0">
                <a:solidFill>
                  <a:srgbClr val="000000"/>
                </a:solidFill>
                <a:latin typeface="NikoshBAN" pitchFamily="2"/>
                <a:cs typeface="NikoshBAN" pitchFamily="2"/>
              </a:rPr>
              <a:t>মাধ্যমের </a:t>
            </a:r>
            <a:r>
              <a:rPr lang="bn-BD" sz="3000" b="1" dirty="0" smtClean="0">
                <a:solidFill>
                  <a:srgbClr val="000000"/>
                </a:solidFill>
                <a:latin typeface="NikoshBAN" pitchFamily="2"/>
                <a:cs typeface="NikoshBAN" pitchFamily="2"/>
              </a:rPr>
              <a:t> </a:t>
            </a:r>
            <a:r>
              <a:rPr lang="bn-IN" sz="3000" b="1" dirty="0" smtClean="0">
                <a:solidFill>
                  <a:srgbClr val="000000"/>
                </a:solidFill>
                <a:latin typeface="NikoshBAN" pitchFamily="2"/>
                <a:cs typeface="NikoshBAN" pitchFamily="2"/>
              </a:rPr>
              <a:t>ভূমিকা বিশ্লেষণ করতে পারবে।</a:t>
            </a:r>
            <a:endParaRPr lang="en-US" sz="3000" dirty="0"/>
          </a:p>
        </p:txBody>
      </p:sp>
      <p:sp>
        <p:nvSpPr>
          <p:cNvPr id="8" name="Oval 7"/>
          <p:cNvSpPr/>
          <p:nvPr/>
        </p:nvSpPr>
        <p:spPr>
          <a:xfrm>
            <a:off x="2265962" y="5087884"/>
            <a:ext cx="877214" cy="72935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ounded Rectangle 8"/>
          <p:cNvSpPr/>
          <p:nvPr/>
        </p:nvSpPr>
        <p:spPr>
          <a:xfrm>
            <a:off x="2962140" y="1293999"/>
            <a:ext cx="6168981" cy="69689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pc="141" dirty="0" err="1" smtClean="0">
                <a:ln w="11430"/>
                <a:solidFill>
                  <a:srgbClr val="FFFF00"/>
                </a:solidFill>
                <a:latin typeface="NikoshBAN" pitchFamily="2" charset="0"/>
                <a:cs typeface="NikoshBAN" pitchFamily="2" charset="0"/>
              </a:rPr>
              <a:t>এই</a:t>
            </a:r>
            <a:r>
              <a:rPr lang="bn-IN" sz="3000" b="1" spc="141" dirty="0" smtClean="0">
                <a:ln w="11430"/>
                <a:solidFill>
                  <a:srgbClr val="FFFF00"/>
                </a:solidFill>
                <a:latin typeface="NikoshBAN" pitchFamily="2" charset="0"/>
                <a:cs typeface="NikoshBAN" pitchFamily="2" charset="0"/>
              </a:rPr>
              <a:t> </a:t>
            </a:r>
            <a:r>
              <a:rPr lang="bn-BD" sz="3000" b="1" spc="141" dirty="0" smtClean="0">
                <a:ln w="11430"/>
                <a:solidFill>
                  <a:srgbClr val="FFFF00"/>
                </a:solidFill>
                <a:latin typeface="NikoshBAN" pitchFamily="2" charset="0"/>
                <a:cs typeface="NikoshBAN" pitchFamily="2" charset="0"/>
              </a:rPr>
              <a:t>পাঠ শেষে শিক্ষার্থীরা যা শিখতে পারবে </a:t>
            </a:r>
            <a:endParaRPr lang="en-US" sz="3000" dirty="0">
              <a:solidFill>
                <a:srgbClr val="FFFF00"/>
              </a:solidFill>
            </a:endParaRPr>
          </a:p>
        </p:txBody>
      </p:sp>
    </p:spTree>
    <p:extLst>
      <p:ext uri="{BB962C8B-B14F-4D97-AF65-F5344CB8AC3E}">
        <p14:creationId xmlns:p14="http://schemas.microsoft.com/office/powerpoint/2010/main" val="3679546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6472708" y="1635618"/>
            <a:ext cx="45719" cy="45719"/>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641600" y="4965700"/>
            <a:ext cx="63500" cy="369332"/>
          </a:xfrm>
          <a:prstGeom prst="rect">
            <a:avLst/>
          </a:prstGeom>
          <a:noFill/>
        </p:spPr>
        <p:txBody>
          <a:bodyPr wrap="square" rtlCol="0">
            <a:spAutoFit/>
          </a:bodyPr>
          <a:lstStyle/>
          <a:p>
            <a:endParaRPr lang="en-US" dirty="0"/>
          </a:p>
        </p:txBody>
      </p:sp>
      <p:sp>
        <p:nvSpPr>
          <p:cNvPr id="17" name="TextBox 17"/>
          <p:cNvSpPr txBox="1"/>
          <p:nvPr/>
        </p:nvSpPr>
        <p:spPr>
          <a:xfrm>
            <a:off x="2927927" y="5628519"/>
            <a:ext cx="6402633" cy="707886"/>
          </a:xfrm>
          <a:prstGeom prst="rect">
            <a:avLst/>
          </a:prstGeom>
          <a:solidFill>
            <a:srgbClr val="E7E6E6"/>
          </a:solidFill>
          <a:ln cap="flat">
            <a:noFill/>
          </a:ln>
          <a:effectLst>
            <a:outerShdw dist="27944" dir="5400000" algn="tl">
              <a:srgbClr val="000000">
                <a:alpha val="32000"/>
              </a:srgbClr>
            </a:outerShdw>
          </a:effectLst>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bn-IN" sz="4000" spc="50" dirty="0">
                <a:effectLst>
                  <a:outerShdw blurRad="38100" dist="38100" dir="2700000" algn="tl">
                    <a:srgbClr val="000000">
                      <a:alpha val="43137"/>
                    </a:srgbClr>
                  </a:outerShdw>
                </a:effectLst>
                <a:latin typeface="NikoshBAN" pitchFamily="2"/>
                <a:cs typeface="NikoshBAN" pitchFamily="2"/>
              </a:rPr>
              <a:t>সামাজিক যোগাযোগ মাধ্যম</a:t>
            </a:r>
          </a:p>
        </p:txBody>
      </p:sp>
      <p:sp>
        <p:nvSpPr>
          <p:cNvPr id="5" name="Rectangle 4"/>
          <p:cNvSpPr/>
          <p:nvPr/>
        </p:nvSpPr>
        <p:spPr>
          <a:xfrm>
            <a:off x="2705100" y="502276"/>
            <a:ext cx="6786630" cy="7856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r>
              <a:rPr lang="en-US" sz="4000" b="1" dirty="0" err="1" smtClean="0">
                <a:solidFill>
                  <a:srgbClr val="000000"/>
                </a:solidFill>
                <a:effectLst>
                  <a:innerShdw blurRad="63500" dist="50800" dir="13500000">
                    <a:prstClr val="black">
                      <a:alpha val="50000"/>
                    </a:prstClr>
                  </a:innerShdw>
                </a:effectLst>
                <a:latin typeface="NikoshBAN" pitchFamily="2"/>
                <a:cs typeface="NikoshBAN" pitchFamily="2"/>
              </a:rPr>
              <a:t>এসো</a:t>
            </a:r>
            <a:r>
              <a:rPr lang="en-US" sz="4000" b="1" dirty="0" smtClean="0">
                <a:solidFill>
                  <a:srgbClr val="000000"/>
                </a:solidFill>
                <a:effectLst>
                  <a:innerShdw blurRad="63500" dist="50800" dir="13500000">
                    <a:prstClr val="black">
                      <a:alpha val="50000"/>
                    </a:prstClr>
                  </a:innerShdw>
                </a:effectLst>
                <a:latin typeface="NikoshBAN" pitchFamily="2"/>
                <a:cs typeface="NikoshBAN" pitchFamily="2"/>
              </a:rPr>
              <a:t> </a:t>
            </a:r>
            <a:r>
              <a:rPr lang="en-US" sz="4000" b="1" dirty="0" err="1" smtClean="0">
                <a:solidFill>
                  <a:srgbClr val="000000"/>
                </a:solidFill>
                <a:effectLst>
                  <a:innerShdw blurRad="63500" dist="50800" dir="13500000">
                    <a:prstClr val="black">
                      <a:alpha val="50000"/>
                    </a:prstClr>
                  </a:innerShdw>
                </a:effectLst>
                <a:latin typeface="NikoshBAN" pitchFamily="2"/>
                <a:cs typeface="NikoshBAN" pitchFamily="2"/>
              </a:rPr>
              <a:t>আমরা</a:t>
            </a:r>
            <a:r>
              <a:rPr lang="en-US" sz="4000" b="1" dirty="0" smtClean="0">
                <a:solidFill>
                  <a:srgbClr val="000000"/>
                </a:solidFill>
                <a:effectLst>
                  <a:innerShdw blurRad="63500" dist="50800" dir="13500000">
                    <a:prstClr val="black">
                      <a:alpha val="50000"/>
                    </a:prstClr>
                  </a:innerShdw>
                </a:effectLst>
                <a:latin typeface="NikoshBAN" pitchFamily="2"/>
                <a:cs typeface="NikoshBAN" pitchFamily="2"/>
              </a:rPr>
              <a:t> </a:t>
            </a:r>
            <a:r>
              <a:rPr lang="en-US" sz="4000" b="1" dirty="0" err="1" smtClean="0">
                <a:solidFill>
                  <a:srgbClr val="000000"/>
                </a:solidFill>
                <a:effectLst>
                  <a:innerShdw blurRad="63500" dist="50800" dir="13500000">
                    <a:prstClr val="black">
                      <a:alpha val="50000"/>
                    </a:prstClr>
                  </a:innerShdw>
                </a:effectLst>
                <a:latin typeface="NikoshBAN" pitchFamily="2"/>
                <a:cs typeface="NikoshBAN" pitchFamily="2"/>
              </a:rPr>
              <a:t>একটি</a:t>
            </a:r>
            <a:r>
              <a:rPr lang="en-US" sz="4000" b="1" dirty="0" smtClean="0">
                <a:solidFill>
                  <a:srgbClr val="000000"/>
                </a:solidFill>
                <a:effectLst>
                  <a:innerShdw blurRad="63500" dist="50800" dir="13500000">
                    <a:prstClr val="black">
                      <a:alpha val="50000"/>
                    </a:prstClr>
                  </a:innerShdw>
                </a:effectLst>
                <a:latin typeface="NikoshBAN" pitchFamily="2"/>
                <a:cs typeface="NikoshBAN" pitchFamily="2"/>
              </a:rPr>
              <a:t> </a:t>
            </a:r>
            <a:r>
              <a:rPr lang="bn-IN" sz="4000" b="1" kern="0" dirty="0" smtClean="0">
                <a:solidFill>
                  <a:srgbClr val="000000"/>
                </a:solidFill>
                <a:effectLst>
                  <a:innerShdw blurRad="63500" dist="50800" dir="13500000">
                    <a:prstClr val="black">
                      <a:alpha val="50000"/>
                    </a:prstClr>
                  </a:innerShdw>
                </a:effectLst>
                <a:latin typeface="NikoshBAN" pitchFamily="2"/>
                <a:cs typeface="NikoshBAN" pitchFamily="2"/>
              </a:rPr>
              <a:t>ছবি</a:t>
            </a:r>
            <a:r>
              <a:rPr lang="en-US" sz="4000" b="1" dirty="0" smtClean="0">
                <a:solidFill>
                  <a:srgbClr val="000000"/>
                </a:solidFill>
                <a:effectLst>
                  <a:innerShdw blurRad="63500" dist="50800" dir="13500000">
                    <a:prstClr val="black">
                      <a:alpha val="50000"/>
                    </a:prstClr>
                  </a:innerShdw>
                </a:effectLst>
                <a:latin typeface="NikoshBAN" pitchFamily="2"/>
                <a:cs typeface="NikoshBAN" pitchFamily="2"/>
              </a:rPr>
              <a:t> </a:t>
            </a:r>
            <a:r>
              <a:rPr lang="en-US" sz="4000" b="1" dirty="0" err="1" smtClean="0">
                <a:solidFill>
                  <a:srgbClr val="000000"/>
                </a:solidFill>
                <a:effectLst>
                  <a:innerShdw blurRad="63500" dist="50800" dir="13500000">
                    <a:prstClr val="black">
                      <a:alpha val="50000"/>
                    </a:prstClr>
                  </a:innerShdw>
                </a:effectLst>
                <a:latin typeface="NikoshBAN" pitchFamily="2"/>
                <a:cs typeface="NikoshBAN" pitchFamily="2"/>
              </a:rPr>
              <a:t>দেখি</a:t>
            </a:r>
            <a:r>
              <a:rPr lang="en-US" sz="4000" b="1" dirty="0" smtClean="0">
                <a:solidFill>
                  <a:srgbClr val="000000"/>
                </a:solidFill>
                <a:effectLst>
                  <a:innerShdw blurRad="63500" dist="50800" dir="13500000">
                    <a:prstClr val="black">
                      <a:alpha val="50000"/>
                    </a:prstClr>
                  </a:innerShdw>
                </a:effectLst>
                <a:latin typeface="NikoshBAN" pitchFamily="2"/>
                <a:cs typeface="NikoshBAN" pitchFamily="2"/>
              </a:rPr>
              <a:t>…</a:t>
            </a:r>
          </a:p>
          <a:p>
            <a:pPr algn="ctr"/>
            <a:endParaRPr lang="en-US" sz="4000" dirty="0"/>
          </a:p>
        </p:txBody>
      </p:sp>
      <p:sp>
        <p:nvSpPr>
          <p:cNvPr id="6" name="TextBox 5"/>
          <p:cNvSpPr txBox="1"/>
          <p:nvPr/>
        </p:nvSpPr>
        <p:spPr>
          <a:xfrm>
            <a:off x="3326806" y="5011866"/>
            <a:ext cx="6003754" cy="646331"/>
          </a:xfrm>
          <a:prstGeom prst="rect">
            <a:avLst/>
          </a:prstGeom>
          <a:noFill/>
        </p:spPr>
        <p:txBody>
          <a:bodyPr wrap="square" rtlCol="0">
            <a:spAutoFit/>
          </a:bodyPr>
          <a:lstStyle/>
          <a:p>
            <a:pPr algn="ctr"/>
            <a:r>
              <a:rPr lang="bn-IN" sz="3600" b="1" kern="0" dirty="0">
                <a:solidFill>
                  <a:srgbClr val="000000"/>
                </a:solidFill>
                <a:cs typeface="NikoshBAN" pitchFamily="2"/>
              </a:rPr>
              <a:t>ছবিটিতে কী দেখতে পাচ্ছি</a:t>
            </a:r>
            <a:r>
              <a:rPr lang="bn-IN" sz="3600" b="1" kern="0" dirty="0" smtClean="0">
                <a:solidFill>
                  <a:srgbClr val="000000"/>
                </a:solidFill>
                <a:cs typeface="NikoshBAN" pitchFamily="2"/>
              </a:rPr>
              <a:t>?</a:t>
            </a:r>
            <a:endParaRPr lang="en-US" sz="3600" dirty="0"/>
          </a:p>
        </p:txBody>
      </p:sp>
      <p:grpSp>
        <p:nvGrpSpPr>
          <p:cNvPr id="7" name="Group 6"/>
          <p:cNvGrpSpPr/>
          <p:nvPr/>
        </p:nvGrpSpPr>
        <p:grpSpPr>
          <a:xfrm>
            <a:off x="2106790" y="1476446"/>
            <a:ext cx="8044905" cy="3535420"/>
            <a:chOff x="2068086" y="1225388"/>
            <a:chExt cx="6917156" cy="2586759"/>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9922" y="1225389"/>
              <a:ext cx="3635320" cy="2586758"/>
            </a:xfrm>
            <a:prstGeom prst="rect">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086" y="1225388"/>
              <a:ext cx="3281836" cy="2586758"/>
            </a:xfrm>
            <a:prstGeom prst="rect">
              <a:avLst/>
            </a:prstGeom>
          </p:spPr>
        </p:pic>
      </p:grpSp>
    </p:spTree>
    <p:extLst>
      <p:ext uri="{BB962C8B-B14F-4D97-AF65-F5344CB8AC3E}">
        <p14:creationId xmlns:p14="http://schemas.microsoft.com/office/powerpoint/2010/main" val="1199367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2215" y="734096"/>
            <a:ext cx="7443452" cy="7856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defRPr sz="1800" b="0" i="0" u="none" strike="noStrike" kern="0" cap="none" spc="0" baseline="0">
                <a:solidFill>
                  <a:srgbClr val="000000"/>
                </a:solidFill>
                <a:uFillTx/>
              </a:defRPr>
            </a:pPr>
            <a:r>
              <a:rPr lang="bn-IN" sz="4000" dirty="0">
                <a:ln w="0"/>
                <a:effectLst>
                  <a:outerShdw blurRad="38100" dist="19050" dir="2700000" algn="tl" rotWithShape="0">
                    <a:schemeClr val="dk1">
                      <a:alpha val="40000"/>
                    </a:schemeClr>
                  </a:outerShdw>
                </a:effectLst>
                <a:latin typeface="NikoshBAN" pitchFamily="2"/>
                <a:cs typeface="NikoshBAN" pitchFamily="2"/>
              </a:rPr>
              <a:t>সামাজিক</a:t>
            </a:r>
            <a:r>
              <a:rPr lang="bn-IN" sz="4000" b="1" spc="50" dirty="0">
                <a:solidFill>
                  <a:srgbClr val="002060"/>
                </a:solidFill>
                <a:latin typeface="NikoshBAN" pitchFamily="2"/>
                <a:cs typeface="NikoshBAN" pitchFamily="2"/>
              </a:rPr>
              <a:t> </a:t>
            </a:r>
            <a:r>
              <a:rPr lang="bn-IN" sz="4000" dirty="0">
                <a:ln w="0"/>
                <a:effectLst>
                  <a:outerShdw blurRad="38100" dist="19050" dir="2700000" algn="tl" rotWithShape="0">
                    <a:schemeClr val="dk1">
                      <a:alpha val="40000"/>
                    </a:schemeClr>
                  </a:outerShdw>
                </a:effectLst>
                <a:latin typeface="NikoshBAN" pitchFamily="2"/>
                <a:cs typeface="NikoshBAN" pitchFamily="2"/>
              </a:rPr>
              <a:t>যোগাযোগ ও আইসিটি</a:t>
            </a:r>
            <a:endParaRPr lang="bn-IN" sz="4000" b="1" spc="50" dirty="0">
              <a:solidFill>
                <a:srgbClr val="002060"/>
              </a:solidFill>
              <a:latin typeface="NikoshBAN" pitchFamily="2"/>
              <a:cs typeface="NikoshBAN" pitchFamily="2"/>
            </a:endParaRPr>
          </a:p>
          <a:p>
            <a:pPr algn="ctr"/>
            <a:endParaRPr lang="en-US" sz="4000" dirty="0"/>
          </a:p>
        </p:txBody>
      </p:sp>
      <p:grpSp>
        <p:nvGrpSpPr>
          <p:cNvPr id="3" name="Group 2"/>
          <p:cNvGrpSpPr/>
          <p:nvPr/>
        </p:nvGrpSpPr>
        <p:grpSpPr>
          <a:xfrm>
            <a:off x="1901759" y="1865540"/>
            <a:ext cx="8285429" cy="4016473"/>
            <a:chOff x="2172216" y="1891298"/>
            <a:chExt cx="7443451" cy="4016473"/>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14613" y="1891298"/>
              <a:ext cx="4201054" cy="4016473"/>
            </a:xfrm>
            <a:prstGeom prst="rect">
              <a:avLst/>
            </a:prstGeom>
            <a:ln>
              <a:noFill/>
            </a:ln>
            <a:effectLst>
              <a:softEdge rad="1125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216" y="1891298"/>
              <a:ext cx="3242398" cy="3917074"/>
            </a:xfrm>
            <a:prstGeom prst="rect">
              <a:avLst/>
            </a:prstGeom>
            <a:ln>
              <a:noFill/>
            </a:ln>
            <a:effectLst>
              <a:softEdge rad="112500"/>
            </a:effectLst>
          </p:spPr>
        </p:pic>
      </p:grpSp>
    </p:spTree>
    <p:extLst>
      <p:ext uri="{BB962C8B-B14F-4D97-AF65-F5344CB8AC3E}">
        <p14:creationId xmlns:p14="http://schemas.microsoft.com/office/powerpoint/2010/main" val="3986196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95375" y="367110"/>
            <a:ext cx="6786630" cy="7856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ছবিগুলো</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endParaRPr lang="en-US" sz="4000" dirty="0"/>
          </a:p>
        </p:txBody>
      </p:sp>
      <p:sp>
        <p:nvSpPr>
          <p:cNvPr id="4" name="TextBox 3"/>
          <p:cNvSpPr txBox="1"/>
          <p:nvPr/>
        </p:nvSpPr>
        <p:spPr>
          <a:xfrm>
            <a:off x="1548130" y="5776847"/>
            <a:ext cx="8625691" cy="400110"/>
          </a:xfrm>
          <a:prstGeom prst="rect">
            <a:avLst/>
          </a:prstGeom>
          <a:noFill/>
        </p:spPr>
        <p:txBody>
          <a:bodyPr wrap="square" rtlCol="0">
            <a:spAutoFit/>
          </a:bodyPr>
          <a:lstStyle/>
          <a:p>
            <a:r>
              <a:rPr lang="bn-IN" sz="2000" b="1" dirty="0" smtClean="0">
                <a:latin typeface="NikoshBAN" panose="02000000000000000000" pitchFamily="2" charset="0"/>
                <a:cs typeface="NikoshBAN" panose="02000000000000000000" pitchFamily="2" charset="0"/>
              </a:rPr>
              <a:t>মানুষ সমাজবদ্ধ জীব।সমাজে চলাফেরা ও বিকাশের জন্য মানুষের সাথে মানুষের যোগাযোগ প্রয়োজন ।</a:t>
            </a:r>
            <a:endParaRPr lang="en-US" sz="2000" dirty="0"/>
          </a:p>
        </p:txBody>
      </p:sp>
      <p:grpSp>
        <p:nvGrpSpPr>
          <p:cNvPr id="15" name="Group 14"/>
          <p:cNvGrpSpPr/>
          <p:nvPr/>
        </p:nvGrpSpPr>
        <p:grpSpPr>
          <a:xfrm>
            <a:off x="1761537" y="1345471"/>
            <a:ext cx="8198876" cy="4238625"/>
            <a:chOff x="1841680" y="1152721"/>
            <a:chExt cx="8198876" cy="423862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055" y="1252801"/>
              <a:ext cx="2694501" cy="4066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680" y="1219190"/>
              <a:ext cx="2540800" cy="4066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6180" y="1152721"/>
              <a:ext cx="2649593" cy="4238625"/>
            </a:xfrm>
            <a:prstGeom prst="rect">
              <a:avLst/>
            </a:prstGeom>
            <a:ln>
              <a:noFill/>
            </a:ln>
            <a:effectLst>
              <a:softEdge rad="112500"/>
            </a:effectLst>
          </p:spPr>
        </p:pic>
      </p:grpSp>
    </p:spTree>
    <p:extLst>
      <p:ext uri="{BB962C8B-B14F-4D97-AF65-F5344CB8AC3E}">
        <p14:creationId xmlns:p14="http://schemas.microsoft.com/office/powerpoint/2010/main" val="2784266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7345" y="1499930"/>
            <a:ext cx="7330748" cy="3831924"/>
            <a:chOff x="2517345" y="1499930"/>
            <a:chExt cx="7330748" cy="426196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6347" y="1535882"/>
              <a:ext cx="3727075" cy="2095030"/>
            </a:xfrm>
            <a:prstGeom prst="rect">
              <a:avLst/>
            </a:prstGeom>
            <a:ln>
              <a:noFill/>
            </a:ln>
            <a:effectLst>
              <a:softEdge rad="112500"/>
            </a:effectLst>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b="5724"/>
            <a:stretch/>
          </p:blipFill>
          <p:spPr>
            <a:xfrm>
              <a:off x="6121018" y="3594960"/>
              <a:ext cx="3727075" cy="2166935"/>
            </a:xfrm>
            <a:prstGeom prst="rect">
              <a:avLst/>
            </a:prstGeom>
            <a:ln>
              <a:noFill/>
            </a:ln>
            <a:effectLst>
              <a:softEdge rad="112500"/>
            </a:effec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7345" y="3630912"/>
              <a:ext cx="3658343" cy="2130982"/>
            </a:xfrm>
            <a:prstGeom prst="rect">
              <a:avLst/>
            </a:prstGeom>
            <a:ln>
              <a:noFill/>
            </a:ln>
            <a:effectLst>
              <a:softEdge rad="112500"/>
            </a:effectLst>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17345" y="1499930"/>
              <a:ext cx="3658343" cy="2130982"/>
            </a:xfrm>
            <a:prstGeom prst="rect">
              <a:avLst/>
            </a:prstGeom>
            <a:ln>
              <a:noFill/>
            </a:ln>
            <a:effectLst>
              <a:softEdge rad="112500"/>
            </a:effectLst>
          </p:spPr>
        </p:pic>
      </p:grpSp>
      <p:sp>
        <p:nvSpPr>
          <p:cNvPr id="13" name="Rectangle 12"/>
          <p:cNvSpPr/>
          <p:nvPr/>
        </p:nvSpPr>
        <p:spPr>
          <a:xfrm>
            <a:off x="2607048" y="495378"/>
            <a:ext cx="6918598" cy="7856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n-BD" sz="4000" b="1" dirty="0" smtClean="0">
              <a:solidFill>
                <a:srgbClr val="000000"/>
              </a:solidFill>
              <a:effectLst>
                <a:innerShdw blurRad="63500" dist="50800" dir="13500000">
                  <a:prstClr val="black">
                    <a:alpha val="50000"/>
                  </a:prstClr>
                </a:innerShdw>
              </a:effectLst>
              <a:latin typeface="NikoshBAN" pitchFamily="2"/>
              <a:cs typeface="NikoshBAN" pitchFamily="2"/>
            </a:endParaRPr>
          </a:p>
          <a:p>
            <a:pPr algn="ctr"/>
            <a:r>
              <a:rPr lang="bn-IN" sz="4000" b="1" dirty="0" smtClean="0">
                <a:latin typeface="NikoshBAN" panose="02000000000000000000" pitchFamily="2" charset="0"/>
                <a:cs typeface="NikoshBAN" panose="02000000000000000000" pitchFamily="2" charset="0"/>
              </a:rPr>
              <a:t>নিচের ছবিগুলোতে কী ঘটছে?</a:t>
            </a:r>
            <a:endParaRPr lang="en-US" sz="4000" b="1" dirty="0" smtClean="0">
              <a:latin typeface="NikoshBAN" panose="02000000000000000000" pitchFamily="2" charset="0"/>
              <a:cs typeface="NikoshBAN" panose="02000000000000000000" pitchFamily="2" charset="0"/>
            </a:endParaRPr>
          </a:p>
          <a:p>
            <a:pPr algn="ctr"/>
            <a:endParaRPr lang="en-US" sz="4000" dirty="0"/>
          </a:p>
        </p:txBody>
      </p:sp>
      <p:sp>
        <p:nvSpPr>
          <p:cNvPr id="5" name="TextBox 4"/>
          <p:cNvSpPr txBox="1"/>
          <p:nvPr/>
        </p:nvSpPr>
        <p:spPr>
          <a:xfrm>
            <a:off x="2099255" y="5422005"/>
            <a:ext cx="7748837" cy="707886"/>
          </a:xfrm>
          <a:prstGeom prst="rect">
            <a:avLst/>
          </a:prstGeom>
          <a:noFill/>
        </p:spPr>
        <p:txBody>
          <a:bodyPr wrap="square" rtlCol="0">
            <a:spAutoFit/>
          </a:bodyPr>
          <a:lstStyle/>
          <a:p>
            <a:r>
              <a:rPr lang="bn-IN" sz="2000" b="1" dirty="0" smtClean="0">
                <a:latin typeface="NikoshBAN" panose="02000000000000000000" pitchFamily="2" charset="0"/>
                <a:cs typeface="NikoshBAN" panose="02000000000000000000" pitchFamily="2" charset="0"/>
              </a:rPr>
              <a:t>মানুষ একে অপরের সাথে অনলাইনে ল্যাপটপ,ডেস্কটপ বা মোবাইল ফোন দিয়ে যোগাযোগ বা মনের ভাব প্রকাশ করছে। </a:t>
            </a:r>
            <a:endParaRPr lang="en-US" sz="2000" dirty="0"/>
          </a:p>
        </p:txBody>
      </p:sp>
    </p:spTree>
    <p:extLst>
      <p:ext uri="{BB962C8B-B14F-4D97-AF65-F5344CB8AC3E}">
        <p14:creationId xmlns:p14="http://schemas.microsoft.com/office/powerpoint/2010/main" val="316368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678</Words>
  <Application>Microsoft Office PowerPoint</Application>
  <PresentationFormat>Widescreen</PresentationFormat>
  <Paragraphs>103</Paragraphs>
  <Slides>21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36</cp:revision>
  <dcterms:created xsi:type="dcterms:W3CDTF">2021-03-06T04:11:07Z</dcterms:created>
  <dcterms:modified xsi:type="dcterms:W3CDTF">2021-03-08T00:44:44Z</dcterms:modified>
</cp:coreProperties>
</file>