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6" r:id="rId2"/>
    <p:sldId id="287" r:id="rId3"/>
    <p:sldId id="259" r:id="rId4"/>
    <p:sldId id="260" r:id="rId5"/>
    <p:sldId id="276" r:id="rId6"/>
    <p:sldId id="277" r:id="rId7"/>
    <p:sldId id="278" r:id="rId8"/>
    <p:sldId id="285" r:id="rId9"/>
    <p:sldId id="273" r:id="rId10"/>
    <p:sldId id="280" r:id="rId11"/>
    <p:sldId id="279" r:id="rId12"/>
    <p:sldId id="281" r:id="rId13"/>
    <p:sldId id="275" r:id="rId14"/>
    <p:sldId id="284" r:id="rId15"/>
    <p:sldId id="282" r:id="rId16"/>
    <p:sldId id="28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CC"/>
    <a:srgbClr val="00FFFF"/>
    <a:srgbClr val="3333FF"/>
    <a:srgbClr val="FF3737"/>
    <a:srgbClr val="66FF33"/>
    <a:srgbClr val="CAFFB9"/>
    <a:srgbClr val="FFB7FF"/>
    <a:srgbClr val="ECE7F1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4" autoAdjust="0"/>
    <p:restoredTop sz="94660"/>
  </p:normalViewPr>
  <p:slideViewPr>
    <p:cSldViewPr>
      <p:cViewPr varScale="1">
        <p:scale>
          <a:sx n="70" d="100"/>
          <a:sy n="70" d="100"/>
        </p:scale>
        <p:origin x="11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5D58F-12CF-41AE-8C79-2A0740C7C86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AEBA-3B64-4272-A35E-EE881A9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পুর্বজান যাচাই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করে শিক্ষার্থীদের পাঠের প্রতি মনোযোগ আকর্ষণ করা যেতে পারে।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61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টির নাম কী কী?  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টির সাধার</a:t>
            </a:r>
            <a:r>
              <a:rPr lang="en-US" baseline="0" dirty="0" smtClean="0"/>
              <a:t>ণ</a:t>
            </a:r>
            <a:r>
              <a:rPr lang="bn-IN" baseline="0" dirty="0" smtClean="0"/>
              <a:t> উপাদান কোনটি? 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টিকে কী বলে? কেন? নিচ্ছেদ সেট কাকে বলে?  শিক্ষার্থীদের দ্বারা প্রদত্ত সমস্যা সমাধানে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3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ভেনচিত্রের মাধ্যমে সেটকে সহজভাবে উপস্থাপন করে শিক্ষার্থীদের মধ্যে এর বৈশিষ্ট্য যাচাই করার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7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নি</a:t>
            </a:r>
            <a:r>
              <a:rPr lang="en-US" baseline="0" dirty="0" err="1" smtClean="0"/>
              <a:t>র্ধা</a:t>
            </a:r>
            <a:r>
              <a:rPr lang="bn-IN" baseline="0" dirty="0" smtClean="0"/>
              <a:t>রিত ৫ মিনিট সময়ের মধ্যে  শিক্ষার্থীদের দ্বারা প্রদত্ত সমস্যা সমাধানে সহায়তা করা যেতে পারে।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5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সময়-----৮ মিনিট।</a:t>
            </a:r>
            <a:r>
              <a:rPr lang="en-US" dirty="0" smtClean="0"/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উত্তর শিক্ষার্থী দ্বারা বোর্ডে লেখাতে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83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প্রত্যেক শিক্ষার্থীকে</a:t>
            </a:r>
            <a:r>
              <a:rPr lang="bn-IN" baseline="0" dirty="0" smtClean="0"/>
              <a:t> </a:t>
            </a:r>
            <a:r>
              <a:rPr lang="bn-IN" dirty="0" smtClean="0"/>
              <a:t>বাড়ির কাজ নিয়মিত করে আনার সহায়তা করা </a:t>
            </a:r>
            <a:r>
              <a:rPr lang="bn-IN" smtClean="0"/>
              <a:t>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92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জ্ঞাপনের মাধ্যমে শ্রেণীর কার্যক্রম শেষ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কলমের সংখ্যা কত?নক্ষত্রের সংখ্যা কত? উপাদান সংখ্যা কত? পাঠ ঘোষণা।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6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7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চিত্রগুলো দ্বারা সেটের প্রকারভেদের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দিয়ে শিক্ষার্থীদের মনোযোগ সৃষ্টি ও পাঠ উপস্থাপনে সহায়তা করা যেতে পারে। ৪র্থ চিত্রে কী বলে? প্রশ্ন করতে হবে।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9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সেটকে কী বলে? কেন?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সেটকে কী বলে? কেন?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C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সেটকে কী বলে? কেন? শিক্ষার্থীদের দ্বারা বোর্ডে সমস্যা সমাধানে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2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১ম ঝুড়ির ফলগুলো কোথায় গেলো? একত্রিত হওয়াকে কী বলে? দু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টি ঝুড়ির সাধার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ফল কোথায় গেলো কোথায়? একে কী বলে? সংযোগ কাকে বলে? ছেদ কাকে বলে?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এটি কী সেট? কেন?উপসেট কাকে বলে? এটি কী সেট? কেন? সার্বিক সেট কাকে বলে? এটি কী সেট? কেন?পূরকসেট কাকে বলে?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ভেন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চিত্রের মাধ্যমে দেখানো  সেটের উপসেট কে? সেটের অ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ন্তর্গত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সেট কী কী? সেটের পূরক সেট কোনটি?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3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সেট</a:t>
            </a:r>
            <a:r>
              <a:rPr lang="en-US" dirty="0" smtClean="0"/>
              <a:t> </a:t>
            </a:r>
            <a:r>
              <a:rPr lang="bn-IN" dirty="0" smtClean="0"/>
              <a:t>দু</a:t>
            </a:r>
            <a:r>
              <a:rPr lang="en-US" dirty="0" smtClean="0"/>
              <a:t>’</a:t>
            </a:r>
            <a:r>
              <a:rPr lang="bn-IN" dirty="0" smtClean="0"/>
              <a:t>টির কী পরিবর্তন</a:t>
            </a:r>
            <a:r>
              <a:rPr lang="bn-IN" baseline="0" dirty="0" smtClean="0"/>
              <a:t> ঘটেছে? সং</a:t>
            </a:r>
            <a:r>
              <a:rPr lang="en-US" baseline="0" dirty="0" err="1" smtClean="0"/>
              <a:t>যো</a:t>
            </a:r>
            <a:r>
              <a:rPr lang="bn-IN" baseline="0" dirty="0" smtClean="0"/>
              <a:t>গ সেট কাকে বলে?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শিক্ষার্থীদের দ্বারা বোর্ডে সমস্যা সমাধানে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টির কোন কোন সংখ্যা সমান? সাধার</a:t>
            </a:r>
            <a:r>
              <a:rPr lang="en-US" baseline="0" dirty="0" smtClean="0"/>
              <a:t>ণ</a:t>
            </a:r>
            <a:r>
              <a:rPr lang="bn-IN" baseline="0" dirty="0" smtClean="0"/>
              <a:t> সংখ্যা দ্বারা কোন সেট গঠিত? ছেদ সেট কাকে বলে? শিক্ষার্থীদের দ্বারা বোর্ডে প্রদত্ত সমস্যা সমাধানে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143000"/>
            <a:ext cx="36848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</a:t>
            </a:r>
            <a:r>
              <a:rPr lang="bn-BD" sz="45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45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45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135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endParaRPr lang="en-US" sz="1350" b="1" dirty="0">
              <a:ln w="1905"/>
              <a:gradFill>
                <a:gsLst>
                  <a:gs pos="0">
                    <a:srgbClr val="1AB39F">
                      <a:shade val="20000"/>
                      <a:satMod val="200000"/>
                    </a:srgbClr>
                  </a:gs>
                  <a:gs pos="78000">
                    <a:srgbClr val="1AB39F">
                      <a:tint val="90000"/>
                      <a:shade val="89000"/>
                      <a:satMod val="220000"/>
                    </a:srgbClr>
                  </a:gs>
                  <a:gs pos="100000">
                    <a:srgbClr val="1AB39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4400551"/>
            <a:ext cx="2857500" cy="768232"/>
          </a:xfrm>
          <a:prstGeom prst="rect">
            <a:avLst/>
          </a:prstGeom>
        </p:spPr>
      </p:pic>
      <p:pic>
        <p:nvPicPr>
          <p:cNvPr id="9" name="Picture 8" descr="graphics-christmas-flowers-181560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572001" y="857250"/>
            <a:ext cx="3428999" cy="3028950"/>
          </a:xfrm>
          <a:prstGeom prst="rect">
            <a:avLst/>
          </a:prstGeom>
        </p:spPr>
      </p:pic>
      <p:pic>
        <p:nvPicPr>
          <p:cNvPr id="6" name="Picture 5" descr="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885950"/>
            <a:ext cx="368489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1076980"/>
            <a:ext cx="2743200" cy="2615625"/>
          </a:xfrm>
          <a:prstGeom prst="ellipse">
            <a:avLst/>
          </a:prstGeom>
          <a:solidFill>
            <a:srgbClr val="66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3           4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91200" y="1101805"/>
            <a:ext cx="2743200" cy="2590800"/>
          </a:xfrm>
          <a:prstGeom prst="ellipse">
            <a:avLst/>
          </a:prstGeom>
          <a:solidFill>
            <a:srgbClr val="65FF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2          9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4          7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6          8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1089392"/>
            <a:ext cx="2743200" cy="2590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10893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820180"/>
            <a:ext cx="8077200" cy="523220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B = { 1,2,3,4,5,6,7,8,9 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12130"/>
            <a:ext cx="8077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সংযোগ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857" y="5715000"/>
            <a:ext cx="8044543" cy="584775"/>
          </a:xfrm>
          <a:prstGeom prst="rect">
            <a:avLst/>
          </a:prstGeom>
          <a:solidFill>
            <a:srgbClr val="6FF97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2,4,6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B=1,3,4,c AB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4495800"/>
            <a:ext cx="8077200" cy="1077218"/>
          </a:xfrm>
          <a:prstGeom prst="rect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 বা ততোধিক সেটের সকল উপাদান নিয়ে গঠিত সেটকে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সংযোগ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3333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23333 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1667 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1667 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  <p:bldP spid="16" grpId="0" animBg="1"/>
      <p:bldP spid="21" grpId="0" animBg="1"/>
      <p:bldP spid="22" grpId="0" animBg="1"/>
      <p:bldP spid="3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solidFill>
            <a:srgbClr val="FFB7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49086" y="1143000"/>
            <a:ext cx="2743200" cy="2615625"/>
          </a:xfrm>
          <a:prstGeom prst="ellipse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39885" y="1335790"/>
            <a:ext cx="2133601" cy="2230046"/>
            <a:chOff x="5257800" y="1066800"/>
            <a:chExt cx="1730828" cy="2057400"/>
          </a:xfrm>
        </p:grpSpPr>
        <p:sp>
          <p:nvSpPr>
            <p:cNvPr id="5" name="Arc 4"/>
            <p:cNvSpPr/>
            <p:nvPr/>
          </p:nvSpPr>
          <p:spPr>
            <a:xfrm flipH="1">
              <a:off x="5638801" y="1066800"/>
              <a:ext cx="1349827" cy="2057400"/>
            </a:xfrm>
            <a:prstGeom prst="arc">
              <a:avLst>
                <a:gd name="adj1" fmla="val 16891677"/>
                <a:gd name="adj2" fmla="val 4739425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5257800" y="1066800"/>
              <a:ext cx="1349827" cy="2057400"/>
            </a:xfrm>
            <a:prstGeom prst="arc">
              <a:avLst>
                <a:gd name="adj1" fmla="val 16936144"/>
                <a:gd name="adj2" fmla="val 4739425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849086" y="1149206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86200"/>
            <a:ext cx="8077200" cy="523220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B = { 2,4,6, 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7912"/>
            <a:ext cx="8077200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ছেদ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561582"/>
            <a:ext cx="8077200" cy="1077218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 বা ততোধিক সেটের সাধারন উপাদান নিয়ে গঠিত সেটকে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ছেদ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315" y="5791200"/>
            <a:ext cx="8077199" cy="584775"/>
          </a:xfrm>
          <a:prstGeom prst="rect">
            <a:avLst/>
          </a:prstGeom>
          <a:solidFill>
            <a:srgbClr val="FFA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2,4,6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7,d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B=1,3,4,5,7 AB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0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build="p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143000"/>
            <a:ext cx="7848599" cy="2438400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19200" y="1485900"/>
            <a:ext cx="1828800" cy="1752600"/>
          </a:xfrm>
          <a:prstGeom prst="ellipse">
            <a:avLst/>
          </a:prstGeom>
          <a:solidFill>
            <a:srgbClr val="F87CE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b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ধান, গম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43600" y="1428750"/>
            <a:ext cx="1981200" cy="1866900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b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আলু,কপি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4854" y="1295400"/>
            <a:ext cx="51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77912"/>
            <a:ext cx="7848598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নিছেদ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920425"/>
            <a:ext cx="172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657600"/>
            <a:ext cx="7848598" cy="1077218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যদি দুইটি সেটের মধ্যে কোনো সাধার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উপাদান না থাকে, তবে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টিকে পরস্পর নিচ্ছেদ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800600"/>
            <a:ext cx="784859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বিজোড় স্বাভাবিক সংখ্যা 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x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9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{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 : x, 8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গুণনীয়কসমূহ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হলে, দেখাও যে,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সেটদ্বয় পরস্পর নিচ্ছেদ সেট।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repeatCount="indefinite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4166 4.4444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 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/>
      <p:bldP spid="6" grpId="0" animBg="1"/>
      <p:bldP spid="7" grpId="0"/>
      <p:bldP spid="10" grpId="0" uiExpand="1" build="p" animBg="1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926280" y="4087897"/>
            <a:ext cx="2653940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ভেনচিত্রে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সেট প্রক্রিয়া চি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 কর।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2670" y="4087897"/>
            <a:ext cx="2597730" cy="2154747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19178" y="411589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95400" y="4393009"/>
            <a:ext cx="1461660" cy="1447802"/>
          </a:xfrm>
          <a:prstGeom prst="ellipse">
            <a:avLst/>
          </a:prstGeom>
          <a:solidFill>
            <a:srgbClr val="FFBE3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5499278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26280" y="1268809"/>
            <a:ext cx="2653940" cy="2708884"/>
            <a:chOff x="5926280" y="1447800"/>
            <a:chExt cx="2653940" cy="27088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3" t="-17832" r="6940" b="-12136"/>
            <a:stretch/>
          </p:blipFill>
          <p:spPr>
            <a:xfrm>
              <a:off x="5926280" y="1447800"/>
              <a:ext cx="2653940" cy="2708884"/>
            </a:xfrm>
            <a:prstGeom prst="rect">
              <a:avLst/>
            </a:prstGeom>
            <a:solidFill>
              <a:srgbClr val="66FFCC"/>
            </a:solidFill>
            <a:ln w="19050"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8001000" y="1451948"/>
              <a:ext cx="5180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" y="1268809"/>
            <a:ext cx="2590800" cy="2743201"/>
          </a:xfrm>
          <a:prstGeom prst="rect">
            <a:avLst/>
          </a:prstGeom>
          <a:solidFill>
            <a:srgbClr val="A5F7F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638771" y="1293634"/>
            <a:ext cx="48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 r="7105"/>
          <a:stretch/>
        </p:blipFill>
        <p:spPr bwMode="auto">
          <a:xfrm>
            <a:off x="3276600" y="1219200"/>
            <a:ext cx="2574842" cy="279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6742280" y="2020389"/>
            <a:ext cx="1008348" cy="1295401"/>
            <a:chOff x="6731395" y="2209800"/>
            <a:chExt cx="1008348" cy="1295401"/>
          </a:xfrm>
        </p:grpSpPr>
        <p:sp>
          <p:nvSpPr>
            <p:cNvPr id="33" name="Arc 32"/>
            <p:cNvSpPr/>
            <p:nvPr/>
          </p:nvSpPr>
          <p:spPr>
            <a:xfrm>
              <a:off x="6731395" y="2209801"/>
              <a:ext cx="914400" cy="1295400"/>
            </a:xfrm>
            <a:prstGeom prst="arc">
              <a:avLst>
                <a:gd name="adj1" fmla="val 16200000"/>
                <a:gd name="adj2" fmla="val 5487384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flipH="1">
              <a:off x="6851138" y="2209800"/>
              <a:ext cx="888605" cy="1295400"/>
            </a:xfrm>
            <a:prstGeom prst="arc">
              <a:avLst>
                <a:gd name="adj1" fmla="val 16200000"/>
                <a:gd name="adj2" fmla="val 5487384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735932" y="1921952"/>
            <a:ext cx="1575134" cy="1468638"/>
          </a:xfrm>
          <a:prstGeom prst="ellipse">
            <a:avLst/>
          </a:prstGeom>
          <a:solidFill>
            <a:srgbClr val="F87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4" name="Oval 33"/>
          <p:cNvSpPr/>
          <p:nvPr/>
        </p:nvSpPr>
        <p:spPr>
          <a:xfrm>
            <a:off x="1549066" y="1933771"/>
            <a:ext cx="1575134" cy="1468638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49066" y="1933771"/>
            <a:ext cx="1575134" cy="14686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5932" y="1921952"/>
            <a:ext cx="1575134" cy="14686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21" y="4038206"/>
            <a:ext cx="26384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98970" y="543580"/>
            <a:ext cx="7977726" cy="52322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7222" y="411874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  <p:bldP spid="19" grpId="0"/>
      <p:bldP spid="20" grpId="0" animBg="1"/>
      <p:bldP spid="22" grpId="0"/>
      <p:bldP spid="2" grpId="0" animBg="1"/>
      <p:bldP spid="50" grpId="0"/>
      <p:bldP spid="27" grpId="0" animBg="1"/>
      <p:bldP spid="34" grpId="0" animBg="1"/>
      <p:bldP spid="35" grpId="0" animBg="1"/>
      <p:bldP spid="36" grpId="0" animBg="1"/>
      <p:bldP spid="29" grpId="0" build="p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487" y="616803"/>
            <a:ext cx="760571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2487" y="4508718"/>
            <a:ext cx="7605713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* P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এবং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যথাক্রমে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21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ও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35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এর সকল গুণনীয়কের সেট হলে, 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PQ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এবং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PQ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71625"/>
            <a:ext cx="7605712" cy="277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0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599" cy="830997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1404257"/>
            <a:ext cx="7873999" cy="50167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উপসেটগুল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ো কী কী ?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,b,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,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</a:t>
            </a:r>
            <a:endParaRPr lang="bn-BD" sz="3200" dirty="0">
              <a:solidFill>
                <a:srgbClr val="0000FF"/>
              </a:solidFill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*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AB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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A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 B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এর মধ্যে সম্পর্ক কী?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A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B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পরস্পর নিচ্ছেদ সেট। 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P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2,3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, Q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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,x,y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PQ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নির্ণয় কর।</a:t>
            </a:r>
            <a:endParaRPr lang="en-US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**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PQ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 2,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3,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4, x, y </a:t>
            </a:r>
            <a:endParaRPr lang="bn-BD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*U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1,2,3,4,5,6, 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2,3,4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1,5,6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A </a:t>
            </a:r>
            <a:r>
              <a:rPr lang="en-US" sz="3200" b="1" dirty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2,3</a:t>
            </a:r>
            <a:r>
              <a:rPr lang="bn-IN" sz="3200" dirty="0">
                <a:latin typeface="Times New Roman" pitchFamily="18" charset="0"/>
                <a:cs typeface="NikoshBAN" pitchFamily="2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4,x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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,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B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3,x,y,5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AB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  <a:endParaRPr lang="en-US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**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AB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x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bn-BD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9390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0222" y="616803"/>
            <a:ext cx="7620001" cy="830997"/>
          </a:xfrm>
          <a:prstGeom prst="rect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221" y="2286000"/>
            <a:ext cx="7620001" cy="3539430"/>
          </a:xfrm>
          <a:prstGeom prst="rect">
            <a:avLst/>
          </a:prstGeom>
          <a:solidFill>
            <a:srgbClr val="66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1,2,3,4,5,6,7,8,9,            A=1,3,5,7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B=2,3,4,6,                           C=3,4,7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BD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খ.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AU(B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C)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UB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C.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এর সত্যতা যাচাই কর।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গ.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AB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C)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কে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ভেনচিত্রের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মাধ্যমে প্রকাশ 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EF9C4A"/>
              </a:clrFrom>
              <a:clrTo>
                <a:srgbClr val="EF9C4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85800"/>
            <a:ext cx="7680960" cy="54864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3" name="TextBox 2"/>
          <p:cNvSpPr txBox="1"/>
          <p:nvPr/>
        </p:nvSpPr>
        <p:spPr>
          <a:xfrm rot="20494384">
            <a:off x="1061149" y="1892451"/>
            <a:ext cx="6925072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prstTxWarp prst="textDoubleWave1">
              <a:avLst>
                <a:gd name="adj1" fmla="val 12500"/>
                <a:gd name="adj2" fmla="val 2792"/>
              </a:avLst>
            </a:prstTxWarp>
            <a:spAutoFit/>
          </a:bodyPr>
          <a:lstStyle/>
          <a:p>
            <a:r>
              <a:rPr lang="bn-IN" sz="96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5869" y="457927"/>
            <a:ext cx="8183880" cy="161020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95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9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5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95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22845" y="2164080"/>
            <a:ext cx="4753262" cy="4389120"/>
          </a:xfrm>
          <a:solidFill>
            <a:srgbClr val="33D600"/>
          </a:solidFill>
        </p:spPr>
        <p:txBody>
          <a:bodyPr/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বাওয়ানী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আরমানীটোলা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ঢাকা-১১00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মোবাইলঃ ০১৭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২৭৯৯৫৯২৯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181600" y="2144331"/>
            <a:ext cx="3661548" cy="4389120"/>
          </a:xfrm>
          <a:solidFill>
            <a:srgbClr val="33D600"/>
          </a:solidFill>
        </p:spPr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০৭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85900" y="1428750"/>
            <a:ext cx="61722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12" y="609600"/>
            <a:ext cx="6806221" cy="5156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35283" y="4063425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কীসের সেট?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11" y="609599"/>
            <a:ext cx="6827993" cy="52105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00817" y="5820179"/>
            <a:ext cx="6864087" cy="58477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বইয়ের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588" y="5820179"/>
            <a:ext cx="6864087" cy="584775"/>
          </a:xfrm>
          <a:prstGeom prst="rect">
            <a:avLst/>
          </a:prstGeom>
          <a:solidFill>
            <a:srgbClr val="FF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ডিনার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8930" y="5180975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কীসের সেট?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4" grpId="1" animBg="1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2947" y="1371599"/>
            <a:ext cx="3965509" cy="3963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7" y="1371599"/>
            <a:ext cx="3965510" cy="3963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90" y="1370045"/>
            <a:ext cx="3965510" cy="3965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370" y="5461575"/>
            <a:ext cx="3980086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কলমের সংখ্যা 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5090" y="5461575"/>
            <a:ext cx="3965510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নক্ষত্রের সংখ্যা অনির্দিষ্ট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947" y="533400"/>
            <a:ext cx="8047653" cy="646331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সেটের প্রকারভেদ ও সেট প্রক্রিয়া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370" y="5461574"/>
            <a:ext cx="3980086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উপাদান নেই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596" y="914400"/>
            <a:ext cx="7451079" cy="4955203"/>
          </a:xfrm>
          <a:prstGeom prst="rect">
            <a:avLst/>
          </a:prstGeom>
          <a:solidFill>
            <a:srgbClr val="CAFFB9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বিভিন্ন প্রকার সেট ব্যাখ্যা করতে পারবে;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সেট প্রক্রিয়া বর্ণনা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ভেনচিত্রের সাহায্যে সেট প্রক্রিয়ার ধর্মাবলি যাচাই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সেটের ধর্মাবলি প্রয়োগ করে সমস্যা সমাধান করতে পারবে।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267200" y="3505200"/>
            <a:ext cx="4419600" cy="28956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১।উপাদান সংখ্যা গণনা করে নির্ধারণ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করা যায়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endParaRPr lang="bn-IN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২।উপাদান সংখ্যা গণনা করে নির্ধারণ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করা যায় না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কোনো উপাদান নেই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2816" y="4245429"/>
            <a:ext cx="131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সসীম সেট</a:t>
            </a:r>
          </a:p>
        </p:txBody>
      </p:sp>
      <p:sp>
        <p:nvSpPr>
          <p:cNvPr id="3" name="Rectangle 2"/>
          <p:cNvSpPr/>
          <p:nvPr/>
        </p:nvSpPr>
        <p:spPr>
          <a:xfrm>
            <a:off x="6496948" y="5115580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অসীম সেট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5130" y="5486400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2800" b="1" dirty="0">
              <a:solidFill>
                <a:srgbClr val="3333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7" b="9577"/>
          <a:stretch/>
        </p:blipFill>
        <p:spPr>
          <a:xfrm>
            <a:off x="468086" y="457200"/>
            <a:ext cx="3712028" cy="29165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4F5FA"/>
              </a:clrFrom>
              <a:clrTo>
                <a:srgbClr val="F4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9064" r="15451" b="11472"/>
          <a:stretch/>
        </p:blipFill>
        <p:spPr>
          <a:xfrm>
            <a:off x="468087" y="3516086"/>
            <a:ext cx="3712028" cy="2884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r="8192" b="30451"/>
          <a:stretch/>
        </p:blipFill>
        <p:spPr>
          <a:xfrm>
            <a:off x="609600" y="3505200"/>
            <a:ext cx="34290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457200"/>
            <a:ext cx="4397829" cy="2916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8086" y="2952690"/>
            <a:ext cx="37120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পেন্সিলগুলোকে কীভাবে নির্ধার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করা যায়?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752600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গণনা 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0099" y="533400"/>
            <a:ext cx="371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পানির ঢেউয়ের সংখ্যা কত?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829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অনির্দিষ্ট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429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উপাদান সংখ্যা কত?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087" y="5943600"/>
            <a:ext cx="136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উপাদান নেই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" grpId="0" uiExpand="1"/>
      <p:bldP spid="3" grpId="0" uiExpand="1"/>
      <p:bldP spid="4" grpId="0"/>
      <p:bldP spid="6" grpId="0" animBg="1"/>
      <p:bldP spid="12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685800"/>
            <a:ext cx="8077198" cy="707886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সেটের প্রকারভেদ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8077199" cy="584775"/>
          </a:xfrm>
          <a:prstGeom prst="rect">
            <a:avLst/>
          </a:prstGeom>
          <a:solidFill>
            <a:srgbClr val="FFA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2,4,6,8,10,…………..40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2514600"/>
            <a:ext cx="8077199" cy="584775"/>
          </a:xfrm>
          <a:prstGeom prst="rect">
            <a:avLst/>
          </a:prstGeom>
          <a:solidFill>
            <a:srgbClr val="89FFE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1,3,5, 7, 9,………………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1" y="3352800"/>
            <a:ext cx="8077200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C =       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 (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ডেনিশ বর্ণ ওরি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2" y="4171652"/>
            <a:ext cx="8077200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24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মৌলিক গুণনীয়কসমূহ}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বিজোড় স্বাভাবিক সংখ্যা}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স্বাভাবিক সংখ্যা 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x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7}</a:t>
            </a:r>
            <a:endParaRPr lang="bn-IN" sz="3200" dirty="0" smtClean="0">
              <a:latin typeface="Times New Roman"/>
              <a:cs typeface="Times New Roman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সেটগুলোকে তালিকা পদ্ধতিতে প্রকাশ করে এর প্রকারভেদ চিহ্নিত কর।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268069" y="1758621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34200" y="1676400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সসীম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6304936" y="2596821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66857" y="2514600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সীম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5400000">
            <a:off x="6304935" y="3435021"/>
            <a:ext cx="228596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66857" y="3352800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uiExpand="1" build="p" animBg="1"/>
      <p:bldP spid="11" grpId="0" animBg="1"/>
      <p:bldP spid="12" grpId="0"/>
      <p:bldP spid="13" grpId="0" animBg="1"/>
      <p:bldP spid="16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1075"/>
            <a:ext cx="3571875" cy="2524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3495675" cy="25023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4" y="1405950"/>
            <a:ext cx="853362" cy="10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2" y="1350380"/>
            <a:ext cx="1007452" cy="10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66" y="1731380"/>
            <a:ext cx="761998" cy="7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39" y="1274180"/>
            <a:ext cx="771525" cy="8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64" y="1350380"/>
            <a:ext cx="948358" cy="104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19" y="1405950"/>
            <a:ext cx="1134328" cy="1134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72" y="1447800"/>
            <a:ext cx="1134328" cy="1134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3505200"/>
            <a:ext cx="3571875" cy="2524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14725"/>
            <a:ext cx="3495675" cy="25023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64" y="3930075"/>
            <a:ext cx="853362" cy="10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12" y="3874505"/>
            <a:ext cx="1007452" cy="10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6" y="4255505"/>
            <a:ext cx="761998" cy="7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39" y="3798305"/>
            <a:ext cx="771525" cy="8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4" y="3874505"/>
            <a:ext cx="948358" cy="104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r="6428"/>
          <a:stretch/>
        </p:blipFill>
        <p:spPr>
          <a:xfrm>
            <a:off x="3810000" y="3505200"/>
            <a:ext cx="1524000" cy="25118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19" y="3930075"/>
            <a:ext cx="1134328" cy="11343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7" y="3971925"/>
            <a:ext cx="1134328" cy="1134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482025"/>
            <a:ext cx="1707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)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432304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)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11007 -0.14791 C 0.13316 -0.18078 0.16771 -0.19838 0.20365 -0.19838 C 0.2448 -0.19838 0.27778 -0.18078 0.30087 -0.14791 L 0.41129 -4.07407E-6 " pathEditMode="relative" rAng="0" ptsTypes="FffFF">
                                      <p:cBhvr>
                                        <p:cTn id="5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11007 -0.14791 C 0.13316 -0.18078 0.16771 -0.19838 0.20365 -0.19838 C 0.24479 -0.19838 0.27778 -0.18078 0.30087 -0.14791 L 0.41129 -4.07407E-6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1007 -0.14792 C 0.13316 -0.18079 0.16771 -0.19838 0.20364 -0.19838 C 0.24479 -0.19838 0.27777 -0.18079 0.30086 -0.14792 L 0.41128 4.44444E-6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1007 -0.14792 C 0.13316 -0.18079 0.1677 -0.19838 0.20364 -0.19838 C 0.24479 -0.19838 0.27777 -0.18079 0.30086 -0.14792 L 0.41128 -1.48148E-6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11007 -0.14792 C 0.13316 -0.18079 0.16771 -0.19838 0.20365 -0.19838 C 0.24479 -0.19838 0.27778 -0.18079 0.30087 -0.14792 L 0.41128 1.85185E-6 " pathEditMode="relative" rAng="0" ptsTypes="FffFF">
                                      <p:cBhvr>
                                        <p:cTn id="6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11545 -0.08958 C 0.13993 -0.10972 0.17621 -0.12014 0.21354 -0.1206 C 0.25694 -0.12037 0.29149 -0.10972 0.31562 -0.09051 L 0.43212 0.0044 " pathEditMode="relative" rAng="0" ptsTypes="FffFF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486 L 0.08438 -0.0537 C 0.10295 -0.06667 0.12882 -0.07106 0.15486 -0.06643 C 0.18455 -0.06157 0.20764 -0.04838 0.22275 -0.02917 L 0.29566 0.05694 " pathEditMode="relative" rAng="453059" ptsTypes="FffFF"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-226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7222 -0.06158 C -0.08767 -0.07662 -0.10868 -0.08125 -0.12917 -0.07662 C -0.15313 -0.07176 -0.17066 -0.05857 -0.18194 -0.03866 L -0.23594 0.05046 " pathEditMode="relative" rAng="-546443" ptsTypes="FffFF">
                                      <p:cBhvr>
                                        <p:cTn id="1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33400" y="398384"/>
            <a:ext cx="8077200" cy="584775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1,3,7,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9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, B =1,3,7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1066800"/>
            <a:ext cx="8077199" cy="156966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B = { 1, 2,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},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4, 5,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6 },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U=1,2,3,4,5,6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399" y="2722364"/>
            <a:ext cx="8077199" cy="1077218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IN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1,2,3,4,5,6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IN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2,4,6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1,3,5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1000" y="3810000"/>
            <a:ext cx="2743200" cy="2615625"/>
          </a:xfrm>
          <a:prstGeom prst="ellipse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14400" y="4825425"/>
            <a:ext cx="1219200" cy="1219200"/>
          </a:xfrm>
          <a:prstGeom prst="ellipse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00400" y="3834825"/>
            <a:ext cx="2743200" cy="2590800"/>
          </a:xfrm>
          <a:prstGeom prst="ellipse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2" name="Oval 11"/>
          <p:cNvSpPr/>
          <p:nvPr/>
        </p:nvSpPr>
        <p:spPr>
          <a:xfrm>
            <a:off x="6019800" y="3834825"/>
            <a:ext cx="2743200" cy="2590800"/>
          </a:xfrm>
          <a:prstGeom prst="ellipse">
            <a:avLst/>
          </a:prstGeom>
          <a:solidFill>
            <a:srgbClr val="65FF6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5" name="Oval 14"/>
          <p:cNvSpPr/>
          <p:nvPr/>
        </p:nvSpPr>
        <p:spPr>
          <a:xfrm>
            <a:off x="3429000" y="4139625"/>
            <a:ext cx="1219200" cy="1219200"/>
          </a:xfrm>
          <a:prstGeom prst="ellipse">
            <a:avLst/>
          </a:prstGeom>
          <a:solidFill>
            <a:srgbClr val="66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419600" y="4977825"/>
            <a:ext cx="1219200" cy="121920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00800" y="4139625"/>
            <a:ext cx="1219200" cy="1219200"/>
          </a:xfrm>
          <a:prstGeom prst="ellipse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155" y="5388114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420470"/>
            <a:ext cx="242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উপসেটঃ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 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5891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07029" y="1482453"/>
            <a:ext cx="1012371" cy="6858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9800" y="1482453"/>
            <a:ext cx="914400" cy="6858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7000" y="1487896"/>
            <a:ext cx="762000" cy="68035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886200" y="1447800"/>
            <a:ext cx="566057" cy="72045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169228" y="1505282"/>
            <a:ext cx="685800" cy="72734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12128" y="1487957"/>
            <a:ext cx="740229" cy="744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38800" y="2006025"/>
            <a:ext cx="1593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সার্বিক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800" y="195911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98109" y="3225225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পূরক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87496" y="5943600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ভেনচিত্র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build="p" animBg="1"/>
      <p:bldP spid="2" grpId="0" animBg="1"/>
      <p:bldP spid="10" grpId="0" animBg="1"/>
      <p:bldP spid="11" grpId="0" animBg="1"/>
      <p:bldP spid="12" grpId="0" animBg="1"/>
      <p:bldP spid="15" grpId="0" animBg="1"/>
      <p:bldP spid="21" grpId="0" animBg="1"/>
      <p:bldP spid="24" grpId="0" animBg="1"/>
      <p:bldP spid="3" grpId="0"/>
      <p:bldP spid="4" grpId="0"/>
      <p:bldP spid="5" grpId="0"/>
      <p:bldP spid="31" grpId="0"/>
      <p:bldP spid="32" grpId="0"/>
      <p:bldP spid="33" grpId="0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2154</TotalTime>
  <Words>1158</Words>
  <Application>Microsoft Office PowerPoint</Application>
  <PresentationFormat>On-screen Show (4:3)</PresentationFormat>
  <Paragraphs>192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NikoshBAN</vt:lpstr>
      <vt:lpstr>Symbol</vt:lpstr>
      <vt:lpstr>Times New Roman</vt:lpstr>
      <vt:lpstr>Verdana</vt:lpstr>
      <vt:lpstr>Vrinda</vt:lpstr>
      <vt:lpstr>Wingdings 2</vt:lpstr>
      <vt:lpstr>Aspect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Md.Amir Hosen</cp:lastModifiedBy>
  <cp:revision>240</cp:revision>
  <dcterms:created xsi:type="dcterms:W3CDTF">2006-08-16T00:00:00Z</dcterms:created>
  <dcterms:modified xsi:type="dcterms:W3CDTF">2021-03-08T17:11:58Z</dcterms:modified>
</cp:coreProperties>
</file>