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83" r:id="rId4"/>
    <p:sldId id="284" r:id="rId5"/>
    <p:sldId id="271" r:id="rId6"/>
    <p:sldId id="272" r:id="rId7"/>
    <p:sldId id="258" r:id="rId8"/>
    <p:sldId id="264" r:id="rId9"/>
    <p:sldId id="263" r:id="rId10"/>
    <p:sldId id="273" r:id="rId11"/>
    <p:sldId id="260" r:id="rId12"/>
    <p:sldId id="262" r:id="rId13"/>
    <p:sldId id="261" r:id="rId14"/>
    <p:sldId id="259" r:id="rId15"/>
    <p:sldId id="281" r:id="rId16"/>
    <p:sldId id="282" r:id="rId17"/>
    <p:sldId id="274" r:id="rId18"/>
    <p:sldId id="265" r:id="rId19"/>
    <p:sldId id="268" r:id="rId20"/>
    <p:sldId id="266" r:id="rId21"/>
    <p:sldId id="267" r:id="rId22"/>
    <p:sldId id="269" r:id="rId23"/>
    <p:sldId id="280" r:id="rId24"/>
    <p:sldId id="270" r:id="rId25"/>
    <p:sldId id="279" r:id="rId26"/>
    <p:sldId id="275" r:id="rId27"/>
    <p:sldId id="276" r:id="rId28"/>
    <p:sldId id="277" r:id="rId29"/>
    <p:sldId id="27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AA0673"/>
    <a:srgbClr val="FF00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-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214BD9-3856-484F-863B-E50751A4F691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401FC-5FF2-415C-8C18-CEBD49CBC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63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BA337-D19E-4EDF-A7E1-5C71A09D20B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766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1BD47-2469-4CE7-A979-81348803E59F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7E61A-EDD7-40E7-8E25-853D70E51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780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1BD47-2469-4CE7-A979-81348803E59F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7E61A-EDD7-40E7-8E25-853D70E51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626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1BD47-2469-4CE7-A979-81348803E59F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7E61A-EDD7-40E7-8E25-853D70E51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848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1BD47-2469-4CE7-A979-81348803E59F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7E61A-EDD7-40E7-8E25-853D70E51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652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1BD47-2469-4CE7-A979-81348803E59F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7E61A-EDD7-40E7-8E25-853D70E51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153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1BD47-2469-4CE7-A979-81348803E59F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7E61A-EDD7-40E7-8E25-853D70E51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57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1BD47-2469-4CE7-A979-81348803E59F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7E61A-EDD7-40E7-8E25-853D70E51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667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1BD47-2469-4CE7-A979-81348803E59F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7E61A-EDD7-40E7-8E25-853D70E51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309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1BD47-2469-4CE7-A979-81348803E59F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7E61A-EDD7-40E7-8E25-853D70E51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198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1BD47-2469-4CE7-A979-81348803E59F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7E61A-EDD7-40E7-8E25-853D70E51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009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1BD47-2469-4CE7-A979-81348803E59F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7E61A-EDD7-40E7-8E25-853D70E51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634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1BD47-2469-4CE7-A979-81348803E59F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7E61A-EDD7-40E7-8E25-853D70E51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516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5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11.jpg"/><Relationship Id="rId7" Type="http://schemas.openxmlformats.org/officeDocument/2006/relationships/image" Target="../media/image9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0125" y="150126"/>
            <a:ext cx="11873553" cy="6550925"/>
            <a:chOff x="54592" y="54592"/>
            <a:chExt cx="12064621" cy="6741994"/>
          </a:xfrm>
        </p:grpSpPr>
        <p:sp>
          <p:nvSpPr>
            <p:cNvPr id="4" name="Rectangle 3"/>
            <p:cNvSpPr/>
            <p:nvPr/>
          </p:nvSpPr>
          <p:spPr>
            <a:xfrm>
              <a:off x="54592" y="54592"/>
              <a:ext cx="12064621" cy="6741994"/>
            </a:xfrm>
            <a:prstGeom prst="rect">
              <a:avLst/>
            </a:prstGeom>
            <a:noFill/>
            <a:ln w="228600">
              <a:solidFill>
                <a:srgbClr val="7030A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59967" y="260503"/>
              <a:ext cx="11609634" cy="6283259"/>
            </a:xfrm>
            <a:prstGeom prst="rect">
              <a:avLst/>
            </a:prstGeom>
            <a:noFill/>
            <a:ln w="38100">
              <a:solidFill>
                <a:srgbClr val="FF0066"/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25" y="424386"/>
            <a:ext cx="11218460" cy="6007606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970396" y="1050032"/>
            <a:ext cx="7801402" cy="3999639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numCol="1">
            <a:prstTxWarp prst="textDeflate">
              <a:avLst/>
            </a:prstTxWarp>
            <a:normAutofit/>
            <a:scene3d>
              <a:camera prst="perspectiveRelaxedModerately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75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endParaRPr lang="en-US" sz="7500" b="1" dirty="0" smtClean="0">
              <a:ln w="12700">
                <a:solidFill>
                  <a:srgbClr val="7030A0"/>
                </a:solidFill>
                <a:prstDash val="solid"/>
              </a:ln>
              <a:solidFill>
                <a:srgbClr val="00206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75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bn-BD" sz="75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ক্লাসে </a:t>
            </a:r>
            <a:br>
              <a:rPr lang="bn-BD" sz="75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75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r>
              <a:rPr lang="bn-BD" sz="9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bn-BD" sz="75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500" b="1" dirty="0">
              <a:ln w="12700">
                <a:solidFill>
                  <a:srgbClr val="7030A0"/>
                </a:solidFill>
                <a:prstDash val="solid"/>
              </a:ln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3545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458816" y="703038"/>
            <a:ext cx="5628022" cy="1083903"/>
            <a:chOff x="3470206" y="485590"/>
            <a:chExt cx="5628022" cy="1083903"/>
          </a:xfrm>
        </p:grpSpPr>
        <p:sp>
          <p:nvSpPr>
            <p:cNvPr id="8" name="Down Arrow 7"/>
            <p:cNvSpPr/>
            <p:nvPr/>
          </p:nvSpPr>
          <p:spPr>
            <a:xfrm>
              <a:off x="3470206" y="641445"/>
              <a:ext cx="5628022" cy="928048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185036" y="485590"/>
              <a:ext cx="41401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6000" dirty="0" smtClean="0"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একক কাজ </a:t>
              </a:r>
              <a:endParaRPr lang="en-US" sz="60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551576" y="3154878"/>
            <a:ext cx="50706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BD" sz="44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জীববৈচিত্র্য কাকে বলে? </a:t>
            </a:r>
            <a:endParaRPr lang="en-US" sz="44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33" y="1933364"/>
            <a:ext cx="2514357" cy="2259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089" y="1925196"/>
            <a:ext cx="2514357" cy="2259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1" name="Group 10"/>
          <p:cNvGrpSpPr/>
          <p:nvPr/>
        </p:nvGrpSpPr>
        <p:grpSpPr>
          <a:xfrm>
            <a:off x="150125" y="150126"/>
            <a:ext cx="11873553" cy="6550925"/>
            <a:chOff x="54592" y="54592"/>
            <a:chExt cx="12064621" cy="6741994"/>
          </a:xfrm>
        </p:grpSpPr>
        <p:sp>
          <p:nvSpPr>
            <p:cNvPr id="14" name="Rectangle 13"/>
            <p:cNvSpPr/>
            <p:nvPr/>
          </p:nvSpPr>
          <p:spPr>
            <a:xfrm>
              <a:off x="54592" y="54592"/>
              <a:ext cx="12064621" cy="6741994"/>
            </a:xfrm>
            <a:prstGeom prst="rect">
              <a:avLst/>
            </a:prstGeom>
            <a:noFill/>
            <a:ln w="228600">
              <a:solidFill>
                <a:srgbClr val="7030A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59967" y="260503"/>
              <a:ext cx="11609634" cy="6283259"/>
            </a:xfrm>
            <a:prstGeom prst="rect">
              <a:avLst/>
            </a:prstGeom>
            <a:noFill/>
            <a:ln w="38100">
              <a:solidFill>
                <a:srgbClr val="FF0066"/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775732" y="4169978"/>
            <a:ext cx="9429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BD" sz="44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পৃথিবীর তাপমাত্রা বাড়ায় কীসের পরিবর্তন ঘটছে? </a:t>
            </a:r>
            <a:endParaRPr lang="en-US" sz="44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19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46629" y="2786841"/>
            <a:ext cx="10043885" cy="10304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340" y="673387"/>
            <a:ext cx="4713968" cy="5531697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50125" y="163774"/>
            <a:ext cx="11873553" cy="6550925"/>
            <a:chOff x="54592" y="54592"/>
            <a:chExt cx="12064621" cy="6741994"/>
          </a:xfrm>
        </p:grpSpPr>
        <p:sp>
          <p:nvSpPr>
            <p:cNvPr id="3" name="Rectangle 2"/>
            <p:cNvSpPr/>
            <p:nvPr/>
          </p:nvSpPr>
          <p:spPr>
            <a:xfrm>
              <a:off x="54592" y="54592"/>
              <a:ext cx="12064621" cy="6741994"/>
            </a:xfrm>
            <a:prstGeom prst="rect">
              <a:avLst/>
            </a:prstGeom>
            <a:noFill/>
            <a:ln w="228600">
              <a:solidFill>
                <a:srgbClr val="7030A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59967" y="260503"/>
              <a:ext cx="11609634" cy="6283259"/>
            </a:xfrm>
            <a:prstGeom prst="rect">
              <a:avLst/>
            </a:prstGeom>
            <a:noFill/>
            <a:ln w="38100">
              <a:solidFill>
                <a:srgbClr val="FF0066"/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1346153" y="2917467"/>
            <a:ext cx="9699218" cy="74554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জীববৈচিত্র্যের অবস্থা 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369" y="720566"/>
            <a:ext cx="2891074" cy="17454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369" y="4272725"/>
            <a:ext cx="2891074" cy="17797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31"/>
          <a:stretch/>
        </p:blipFill>
        <p:spPr>
          <a:xfrm>
            <a:off x="662498" y="729688"/>
            <a:ext cx="3032219" cy="17363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99" y="4258604"/>
            <a:ext cx="3032218" cy="185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65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0125" y="150126"/>
            <a:ext cx="11873553" cy="6550925"/>
            <a:chOff x="54592" y="54592"/>
            <a:chExt cx="12064621" cy="6741994"/>
          </a:xfrm>
        </p:grpSpPr>
        <p:sp>
          <p:nvSpPr>
            <p:cNvPr id="3" name="Rectangle 2"/>
            <p:cNvSpPr/>
            <p:nvPr/>
          </p:nvSpPr>
          <p:spPr>
            <a:xfrm>
              <a:off x="54592" y="54592"/>
              <a:ext cx="12064621" cy="6741994"/>
            </a:xfrm>
            <a:prstGeom prst="rect">
              <a:avLst/>
            </a:prstGeom>
            <a:noFill/>
            <a:ln w="228600">
              <a:solidFill>
                <a:srgbClr val="7030A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59967" y="260503"/>
              <a:ext cx="11609634" cy="6283259"/>
            </a:xfrm>
            <a:prstGeom prst="rect">
              <a:avLst/>
            </a:prstGeom>
            <a:noFill/>
            <a:ln w="38100">
              <a:solidFill>
                <a:srgbClr val="FF0066"/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528" y="668780"/>
            <a:ext cx="4234215" cy="2459102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CC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528" y="3483213"/>
            <a:ext cx="4234215" cy="2566573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CC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850" y="705548"/>
            <a:ext cx="4146072" cy="2422334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CC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074763" y="3719363"/>
            <a:ext cx="4438931" cy="230832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দেশের জনসংখ্যা বৃদ্ধির কারণে জলাভূমি ভরাট করে ঘরবাড়ি, রাস্তাঘাট ও শহর নির্মিত হচ্ছে ফলে জীববৈচিত্র নষ্ট হচ্ছে। </a:t>
            </a:r>
            <a:endParaRPr lang="en-US" sz="36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88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0125" y="150126"/>
            <a:ext cx="11873553" cy="6550925"/>
            <a:chOff x="54592" y="54592"/>
            <a:chExt cx="12064621" cy="6741994"/>
          </a:xfrm>
        </p:grpSpPr>
        <p:sp>
          <p:nvSpPr>
            <p:cNvPr id="3" name="Rectangle 2"/>
            <p:cNvSpPr/>
            <p:nvPr/>
          </p:nvSpPr>
          <p:spPr>
            <a:xfrm>
              <a:off x="54592" y="54592"/>
              <a:ext cx="12064621" cy="6741994"/>
            </a:xfrm>
            <a:prstGeom prst="rect">
              <a:avLst/>
            </a:prstGeom>
            <a:noFill/>
            <a:ln w="228600">
              <a:solidFill>
                <a:srgbClr val="7030A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59967" y="260503"/>
              <a:ext cx="11609634" cy="6283259"/>
            </a:xfrm>
            <a:prstGeom prst="rect">
              <a:avLst/>
            </a:prstGeom>
            <a:noFill/>
            <a:ln w="38100">
              <a:solidFill>
                <a:srgbClr val="FF0066"/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78" y="797705"/>
            <a:ext cx="3597302" cy="2300002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6" b="7094"/>
          <a:stretch/>
        </p:blipFill>
        <p:spPr>
          <a:xfrm>
            <a:off x="7732897" y="797705"/>
            <a:ext cx="3622043" cy="2300002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490" y="3605591"/>
            <a:ext cx="3597302" cy="2363657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45" y="3605591"/>
            <a:ext cx="3630304" cy="2363657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4716771" y="890935"/>
            <a:ext cx="2593047" cy="5078313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যেখানে সেখানে শিল্প-কারখানা তৈরি হওয়ায় কারখানার রাসায়নিক বর্জ্যে জলজ </a:t>
            </a:r>
            <a:r>
              <a:rPr lang="bn-BD" sz="36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প্রাণীর জীববৈচিত্র </a:t>
            </a:r>
            <a:r>
              <a:rPr lang="bn-BD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জমির উর্বরতা নষ্ট হচ্ছে। </a:t>
            </a:r>
            <a:endParaRPr lang="en-US" sz="36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89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0125" y="150126"/>
            <a:ext cx="11873553" cy="6550925"/>
            <a:chOff x="54592" y="54592"/>
            <a:chExt cx="12064621" cy="6741994"/>
          </a:xfrm>
        </p:grpSpPr>
        <p:sp>
          <p:nvSpPr>
            <p:cNvPr id="3" name="Rectangle 2"/>
            <p:cNvSpPr/>
            <p:nvPr/>
          </p:nvSpPr>
          <p:spPr>
            <a:xfrm>
              <a:off x="54592" y="54592"/>
              <a:ext cx="12064621" cy="6741994"/>
            </a:xfrm>
            <a:prstGeom prst="rect">
              <a:avLst/>
            </a:prstGeom>
            <a:noFill/>
            <a:ln w="228600">
              <a:solidFill>
                <a:srgbClr val="7030A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59967" y="260503"/>
              <a:ext cx="11609634" cy="6283259"/>
            </a:xfrm>
            <a:prstGeom prst="rect">
              <a:avLst/>
            </a:prstGeom>
            <a:noFill/>
            <a:ln w="38100">
              <a:solidFill>
                <a:srgbClr val="FF0066"/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6" r="5605" b="21781"/>
          <a:stretch/>
        </p:blipFill>
        <p:spPr>
          <a:xfrm>
            <a:off x="1069022" y="641937"/>
            <a:ext cx="4690311" cy="26854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82686" y="641938"/>
            <a:ext cx="4668793" cy="26584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6182434" y="3673353"/>
            <a:ext cx="5296592" cy="224676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500" dirty="0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বেশি খাদ্য উৎপাদনের লক্ষ্যে কৃষকরা রাসায়নিক সার ও কীটনাশক ব্যবহার করছে যার ফলে বাধাগ্রস্ত হচ্ছে মাছ, পোকা-মাকড় ও পাখির বংশবিস্তার। </a:t>
            </a:r>
            <a:endParaRPr lang="en-US" sz="3500" dirty="0">
              <a:solidFill>
                <a:srgbClr val="00206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34" y="3451981"/>
            <a:ext cx="4633089" cy="272942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378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0125" y="150126"/>
            <a:ext cx="11873553" cy="6550925"/>
            <a:chOff x="54592" y="54592"/>
            <a:chExt cx="12064621" cy="6741994"/>
          </a:xfrm>
        </p:grpSpPr>
        <p:sp>
          <p:nvSpPr>
            <p:cNvPr id="3" name="Rectangle 2"/>
            <p:cNvSpPr/>
            <p:nvPr/>
          </p:nvSpPr>
          <p:spPr>
            <a:xfrm>
              <a:off x="54592" y="54592"/>
              <a:ext cx="12064621" cy="6741994"/>
            </a:xfrm>
            <a:prstGeom prst="rect">
              <a:avLst/>
            </a:prstGeom>
            <a:noFill/>
            <a:ln w="228600">
              <a:solidFill>
                <a:srgbClr val="7030A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59967" y="260503"/>
              <a:ext cx="11609634" cy="6283259"/>
            </a:xfrm>
            <a:prstGeom prst="rect">
              <a:avLst/>
            </a:prstGeom>
            <a:noFill/>
            <a:ln w="38100">
              <a:solidFill>
                <a:srgbClr val="FF0066"/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51" y="634356"/>
            <a:ext cx="3747090" cy="2392180"/>
          </a:xfrm>
          <a:prstGeom prst="roundRect">
            <a:avLst>
              <a:gd name="adj" fmla="val 16667"/>
            </a:avLst>
          </a:prstGeom>
          <a:ln w="57150"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189" y="633232"/>
            <a:ext cx="3747089" cy="2392180"/>
          </a:xfrm>
          <a:prstGeom prst="roundRect">
            <a:avLst>
              <a:gd name="adj" fmla="val 16667"/>
            </a:avLst>
          </a:prstGeom>
          <a:ln w="57150"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4860473" y="4040129"/>
            <a:ext cx="6018905" cy="170816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500" dirty="0" smtClean="0">
                <a:ln>
                  <a:solidFill>
                    <a:sysClr val="windowText" lastClr="000000"/>
                  </a:solidFill>
                </a:ln>
                <a:solidFill>
                  <a:srgbClr val="AA067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দেশের জনসংখ্যা বৃদ্ধি ও কলকারখানা স্থাপনের কারণে প্রাণিসম্পদ ও মৎস সম্পদের উপর চাপ বাড়ছে। </a:t>
            </a:r>
            <a:endParaRPr lang="en-US" sz="3500" dirty="0">
              <a:ln>
                <a:solidFill>
                  <a:sysClr val="windowText" lastClr="000000"/>
                </a:solidFill>
              </a:ln>
              <a:solidFill>
                <a:srgbClr val="AA0673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80" y="598110"/>
            <a:ext cx="2880218" cy="3286837"/>
          </a:xfrm>
          <a:prstGeom prst="roundRect">
            <a:avLst>
              <a:gd name="adj" fmla="val 16667"/>
            </a:avLst>
          </a:prstGeom>
          <a:ln w="57150"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23" y="4066374"/>
            <a:ext cx="3510723" cy="2042963"/>
          </a:xfrm>
          <a:prstGeom prst="roundRect">
            <a:avLst>
              <a:gd name="adj" fmla="val 16667"/>
            </a:avLst>
          </a:prstGeom>
          <a:ln w="57150"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8518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18" y="614304"/>
            <a:ext cx="4472002" cy="2817520"/>
          </a:xfrm>
          <a:prstGeom prst="roundRect">
            <a:avLst>
              <a:gd name="adj" fmla="val 16667"/>
            </a:avLst>
          </a:prstGeom>
          <a:ln w="57150">
            <a:solidFill>
              <a:srgbClr val="00B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161987" y="4261262"/>
            <a:ext cx="4518076" cy="12618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8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গ্রামাঞ্চলে গাছপালা কমে যাওয়ায় তাপমাত্রা বৃদ্ধি পাচ্ছে। </a:t>
            </a:r>
            <a:endParaRPr lang="en-US" sz="3800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0125" y="150126"/>
            <a:ext cx="11873553" cy="6550925"/>
            <a:chOff x="54592" y="54592"/>
            <a:chExt cx="12064621" cy="6741994"/>
          </a:xfrm>
        </p:grpSpPr>
        <p:sp>
          <p:nvSpPr>
            <p:cNvPr id="5" name="Rectangle 4"/>
            <p:cNvSpPr/>
            <p:nvPr/>
          </p:nvSpPr>
          <p:spPr>
            <a:xfrm>
              <a:off x="54592" y="54592"/>
              <a:ext cx="12064621" cy="6741994"/>
            </a:xfrm>
            <a:prstGeom prst="rect">
              <a:avLst/>
            </a:prstGeom>
            <a:noFill/>
            <a:ln w="228600">
              <a:solidFill>
                <a:srgbClr val="7030A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59967" y="260503"/>
              <a:ext cx="11609634" cy="6283259"/>
            </a:xfrm>
            <a:prstGeom prst="rect">
              <a:avLst/>
            </a:prstGeom>
            <a:noFill/>
            <a:ln w="38100">
              <a:solidFill>
                <a:srgbClr val="FF0066"/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114" y="3442253"/>
            <a:ext cx="4597854" cy="2807571"/>
          </a:xfrm>
          <a:prstGeom prst="roundRect">
            <a:avLst>
              <a:gd name="adj" fmla="val 16667"/>
            </a:avLst>
          </a:prstGeom>
          <a:ln w="57150">
            <a:solidFill>
              <a:srgbClr val="00B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114" y="605463"/>
            <a:ext cx="4482011" cy="2689577"/>
          </a:xfrm>
          <a:prstGeom prst="roundRect">
            <a:avLst>
              <a:gd name="adj" fmla="val 16667"/>
            </a:avLst>
          </a:prstGeom>
          <a:ln w="57150">
            <a:solidFill>
              <a:srgbClr val="00B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747695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39021" y="1902029"/>
            <a:ext cx="2715221" cy="1750786"/>
            <a:chOff x="2677912" y="3061852"/>
            <a:chExt cx="4455379" cy="233092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677912" y="3061852"/>
              <a:ext cx="2404921" cy="233092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8934" y="3061852"/>
              <a:ext cx="2514357" cy="233092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0" name="Group 9"/>
          <p:cNvGrpSpPr/>
          <p:nvPr/>
        </p:nvGrpSpPr>
        <p:grpSpPr>
          <a:xfrm>
            <a:off x="8785502" y="1902029"/>
            <a:ext cx="2715221" cy="1750786"/>
            <a:chOff x="2677912" y="3061852"/>
            <a:chExt cx="4455379" cy="233092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677912" y="3061852"/>
              <a:ext cx="2404921" cy="233092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8934" y="3061852"/>
              <a:ext cx="2514357" cy="233092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3" name="Group 12"/>
          <p:cNvGrpSpPr/>
          <p:nvPr/>
        </p:nvGrpSpPr>
        <p:grpSpPr>
          <a:xfrm>
            <a:off x="2968387" y="917802"/>
            <a:ext cx="6237027" cy="1124846"/>
            <a:chOff x="3470206" y="559144"/>
            <a:chExt cx="5628022" cy="1010349"/>
          </a:xfrm>
        </p:grpSpPr>
        <p:sp>
          <p:nvSpPr>
            <p:cNvPr id="14" name="Down Arrow 13"/>
            <p:cNvSpPr/>
            <p:nvPr/>
          </p:nvSpPr>
          <p:spPr>
            <a:xfrm>
              <a:off x="3470206" y="641445"/>
              <a:ext cx="5628022" cy="928048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132704" y="559144"/>
              <a:ext cx="4244764" cy="856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5600" dirty="0" smtClean="0"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জোড়ায় কাজ </a:t>
              </a:r>
              <a:endParaRPr lang="en-US" sz="56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50125" y="150126"/>
            <a:ext cx="11873553" cy="6550925"/>
            <a:chOff x="54592" y="54592"/>
            <a:chExt cx="12064621" cy="6741994"/>
          </a:xfrm>
        </p:grpSpPr>
        <p:sp>
          <p:nvSpPr>
            <p:cNvPr id="17" name="Rectangle 16"/>
            <p:cNvSpPr/>
            <p:nvPr/>
          </p:nvSpPr>
          <p:spPr>
            <a:xfrm>
              <a:off x="54592" y="54592"/>
              <a:ext cx="12064621" cy="6741994"/>
            </a:xfrm>
            <a:prstGeom prst="rect">
              <a:avLst/>
            </a:prstGeom>
            <a:noFill/>
            <a:ln w="228600">
              <a:solidFill>
                <a:srgbClr val="7030A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59967" y="260503"/>
              <a:ext cx="11609634" cy="6283259"/>
            </a:xfrm>
            <a:prstGeom prst="rect">
              <a:avLst/>
            </a:prstGeom>
            <a:noFill/>
            <a:ln w="38100">
              <a:solidFill>
                <a:srgbClr val="FF0066"/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392766" y="3652815"/>
            <a:ext cx="73882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জীববৈচিত্রের অবস্থা ব্যাখ্যা কর। </a:t>
            </a:r>
            <a:endParaRPr lang="en-US" sz="40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996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0125" y="150126"/>
            <a:ext cx="11873553" cy="6550925"/>
            <a:chOff x="54592" y="54592"/>
            <a:chExt cx="12064621" cy="6741994"/>
          </a:xfrm>
        </p:grpSpPr>
        <p:sp>
          <p:nvSpPr>
            <p:cNvPr id="3" name="Rectangle 2"/>
            <p:cNvSpPr/>
            <p:nvPr/>
          </p:nvSpPr>
          <p:spPr>
            <a:xfrm>
              <a:off x="54592" y="54592"/>
              <a:ext cx="12064621" cy="6741994"/>
            </a:xfrm>
            <a:prstGeom prst="rect">
              <a:avLst/>
            </a:prstGeom>
            <a:noFill/>
            <a:ln w="228600">
              <a:solidFill>
                <a:srgbClr val="7030A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59967" y="260503"/>
              <a:ext cx="11609634" cy="6283259"/>
            </a:xfrm>
            <a:prstGeom prst="rect">
              <a:avLst/>
            </a:prstGeom>
            <a:noFill/>
            <a:ln w="38100">
              <a:solidFill>
                <a:srgbClr val="FF0066"/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1323832" y="574936"/>
            <a:ext cx="9553433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5400" b="1" spc="1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জীববৈচিত্র্য রক্ষায় করণীয়</a:t>
            </a:r>
            <a:endParaRPr lang="en-US" sz="5400" b="1" spc="150" dirty="0" smtClean="0">
              <a:ln w="11430"/>
              <a:solidFill>
                <a:schemeClr val="tx2">
                  <a:lumMod val="75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04095" y="5206819"/>
            <a:ext cx="7522076" cy="677108"/>
          </a:xfrm>
          <a:prstGeom prst="rect">
            <a:avLst/>
          </a:prstGeom>
          <a:noFill/>
          <a:ln w="28575">
            <a:solidFill>
              <a:srgbClr val="CC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800" dirty="0" err="1" smtClean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3800" dirty="0" smtClean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কমিয়ে</a:t>
            </a:r>
            <a:r>
              <a:rPr lang="en-US" sz="3800" dirty="0" smtClean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আনতে</a:t>
            </a:r>
            <a:r>
              <a:rPr lang="en-US" sz="3800" dirty="0" smtClean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800" dirty="0" smtClean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800" dirty="0">
              <a:ln w="0"/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52" y="1723001"/>
            <a:ext cx="4572057" cy="29658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tx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913" y="1723001"/>
            <a:ext cx="4885922" cy="30059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tx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32502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0125" y="150126"/>
            <a:ext cx="11873553" cy="6550925"/>
            <a:chOff x="54592" y="54592"/>
            <a:chExt cx="12064621" cy="6741994"/>
          </a:xfrm>
        </p:grpSpPr>
        <p:sp>
          <p:nvSpPr>
            <p:cNvPr id="3" name="Rectangle 2"/>
            <p:cNvSpPr/>
            <p:nvPr/>
          </p:nvSpPr>
          <p:spPr>
            <a:xfrm>
              <a:off x="54592" y="54592"/>
              <a:ext cx="12064621" cy="6741994"/>
            </a:xfrm>
            <a:prstGeom prst="rect">
              <a:avLst/>
            </a:prstGeom>
            <a:noFill/>
            <a:ln w="228600">
              <a:solidFill>
                <a:srgbClr val="7030A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59967" y="260503"/>
              <a:ext cx="11609634" cy="6283259"/>
            </a:xfrm>
            <a:prstGeom prst="rect">
              <a:avLst/>
            </a:prstGeom>
            <a:noFill/>
            <a:ln w="38100">
              <a:solidFill>
                <a:srgbClr val="FF0066"/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578" y="682681"/>
            <a:ext cx="4609188" cy="2592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22" y="687086"/>
            <a:ext cx="4606197" cy="2592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358" y="3429883"/>
            <a:ext cx="4573635" cy="2652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971522" y="3894273"/>
            <a:ext cx="5221700" cy="18466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800" dirty="0" err="1" smtClean="0">
                <a:ln w="0"/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3800" dirty="0" smtClean="0">
                <a:ln w="0"/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n w="0"/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3800" dirty="0" smtClean="0">
                <a:ln w="0"/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n w="0"/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নষ্ট</a:t>
            </a:r>
            <a:r>
              <a:rPr lang="en-US" sz="3800" dirty="0" smtClean="0">
                <a:ln w="0"/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n w="0"/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800" dirty="0" smtClean="0">
                <a:ln w="0"/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n w="0"/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3800" dirty="0" smtClean="0">
                <a:ln w="0"/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n w="0"/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800" dirty="0" smtClean="0">
                <a:ln w="0"/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800" dirty="0" err="1" smtClean="0">
                <a:ln w="0"/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3800" dirty="0" smtClean="0">
                <a:ln w="0"/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n w="0"/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উৎপাদনে</a:t>
            </a:r>
            <a:r>
              <a:rPr lang="en-US" sz="3800" dirty="0" smtClean="0">
                <a:ln w="0"/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n w="0"/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জীববৈচিত্র্য</a:t>
            </a:r>
            <a:r>
              <a:rPr lang="en-US" sz="3800" dirty="0" smtClean="0">
                <a:ln w="0"/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n w="0"/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রক্ষার</a:t>
            </a:r>
            <a:r>
              <a:rPr lang="en-US" sz="3800" dirty="0" smtClean="0">
                <a:ln w="0"/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n w="0"/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নীতি</a:t>
            </a:r>
            <a:r>
              <a:rPr lang="en-US" sz="3800" dirty="0" smtClean="0">
                <a:ln w="0"/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n w="0"/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অনুসরণ</a:t>
            </a:r>
            <a:r>
              <a:rPr lang="en-US" sz="3800" dirty="0" smtClean="0">
                <a:ln w="0"/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n w="0"/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800" dirty="0" smtClean="0">
                <a:ln w="0"/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n w="0"/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800" dirty="0" smtClean="0">
                <a:ln w="0"/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800" dirty="0">
              <a:ln w="0"/>
              <a:solidFill>
                <a:srgbClr val="00206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8090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0125" y="150126"/>
            <a:ext cx="11873553" cy="6550925"/>
            <a:chOff x="54592" y="54592"/>
            <a:chExt cx="12064621" cy="6741994"/>
          </a:xfrm>
        </p:grpSpPr>
        <p:sp>
          <p:nvSpPr>
            <p:cNvPr id="3" name="Rectangle 2"/>
            <p:cNvSpPr/>
            <p:nvPr/>
          </p:nvSpPr>
          <p:spPr>
            <a:xfrm>
              <a:off x="54592" y="54592"/>
              <a:ext cx="12064621" cy="6741994"/>
            </a:xfrm>
            <a:prstGeom prst="rect">
              <a:avLst/>
            </a:prstGeom>
            <a:noFill/>
            <a:ln w="228600">
              <a:solidFill>
                <a:srgbClr val="7030A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59967" y="260503"/>
              <a:ext cx="11609634" cy="6283259"/>
            </a:xfrm>
            <a:prstGeom prst="rect">
              <a:avLst/>
            </a:prstGeom>
            <a:noFill/>
            <a:ln w="38100">
              <a:solidFill>
                <a:srgbClr val="FF0066"/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4093974" y="504966"/>
            <a:ext cx="3994673" cy="1337482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800" b="1" spc="50" dirty="0" err="1">
                <a:ln w="0"/>
                <a:solidFill>
                  <a:sysClr val="windowText" lastClr="0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spc="50" dirty="0">
              <a:ln w="0"/>
              <a:solidFill>
                <a:sysClr val="windowText" lastClr="00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50194" y="2060813"/>
            <a:ext cx="11260819" cy="3261815"/>
            <a:chOff x="450194" y="2060813"/>
            <a:chExt cx="11260819" cy="326181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57637" y="2139479"/>
              <a:ext cx="2481310" cy="313846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6" name="Group 5"/>
            <p:cNvGrpSpPr/>
            <p:nvPr/>
          </p:nvGrpSpPr>
          <p:grpSpPr>
            <a:xfrm>
              <a:off x="450194" y="2060813"/>
              <a:ext cx="11260819" cy="3261815"/>
              <a:chOff x="463842" y="2060813"/>
              <a:chExt cx="11260819" cy="3261815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463842" y="2060813"/>
                <a:ext cx="11260819" cy="3261815"/>
                <a:chOff x="571790" y="1978925"/>
                <a:chExt cx="10605727" cy="3261815"/>
              </a:xfrm>
            </p:grpSpPr>
            <p:sp>
              <p:nvSpPr>
                <p:cNvPr id="9" name="TextBox 5"/>
                <p:cNvSpPr txBox="1"/>
                <p:nvPr/>
              </p:nvSpPr>
              <p:spPr>
                <a:xfrm>
                  <a:off x="571790" y="2337212"/>
                  <a:ext cx="3614993" cy="283154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3600" dirty="0" err="1">
                      <a:ln>
                        <a:solidFill>
                          <a:srgbClr val="002060"/>
                        </a:solidFill>
                      </a:ln>
                      <a:solidFill>
                        <a:srgbClr val="002060"/>
                      </a:solidFill>
                      <a:effectLst>
                        <a:glow rad="228600">
                          <a:schemeClr val="accent6">
                            <a:satMod val="175000"/>
                            <a:alpha val="40000"/>
                          </a:schemeClr>
                        </a:glow>
                      </a:effectLst>
                      <a:latin typeface="NikoshBAN" pitchFamily="2" charset="0"/>
                      <a:cs typeface="NikoshBAN" pitchFamily="2" charset="0"/>
                    </a:rPr>
                    <a:t>মোঃ</a:t>
                  </a:r>
                  <a:r>
                    <a:rPr lang="en-US" sz="3600" dirty="0">
                      <a:ln>
                        <a:solidFill>
                          <a:srgbClr val="002060"/>
                        </a:solidFill>
                      </a:ln>
                      <a:solidFill>
                        <a:srgbClr val="002060"/>
                      </a:solidFill>
                      <a:effectLst>
                        <a:glow rad="228600">
                          <a:schemeClr val="accent6">
                            <a:satMod val="175000"/>
                            <a:alpha val="40000"/>
                          </a:schemeClr>
                        </a:glow>
                      </a:effectLst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3600" dirty="0" err="1">
                      <a:ln>
                        <a:solidFill>
                          <a:srgbClr val="002060"/>
                        </a:solidFill>
                      </a:ln>
                      <a:solidFill>
                        <a:srgbClr val="002060"/>
                      </a:solidFill>
                      <a:effectLst>
                        <a:glow rad="228600">
                          <a:schemeClr val="accent6">
                            <a:satMod val="175000"/>
                            <a:alpha val="40000"/>
                          </a:schemeClr>
                        </a:glow>
                      </a:effectLst>
                      <a:latin typeface="NikoshBAN" pitchFamily="2" charset="0"/>
                      <a:cs typeface="NikoshBAN" pitchFamily="2" charset="0"/>
                    </a:rPr>
                    <a:t>মনিরুজ্জামান</a:t>
                  </a:r>
                  <a:r>
                    <a:rPr lang="en-US" sz="3600" dirty="0">
                      <a:ln>
                        <a:solidFill>
                          <a:srgbClr val="002060"/>
                        </a:solidFill>
                      </a:ln>
                      <a:solidFill>
                        <a:srgbClr val="002060"/>
                      </a:solidFill>
                      <a:effectLst>
                        <a:glow rad="228600">
                          <a:schemeClr val="accent6">
                            <a:satMod val="175000"/>
                            <a:alpha val="40000"/>
                          </a:schemeClr>
                        </a:glow>
                      </a:effectLst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bn-BD" sz="3600" dirty="0" smtClean="0">
                      <a:ln>
                        <a:solidFill>
                          <a:srgbClr val="002060"/>
                        </a:solidFill>
                      </a:ln>
                      <a:solidFill>
                        <a:srgbClr val="002060"/>
                      </a:solidFill>
                      <a:effectLst>
                        <a:glow rad="228600">
                          <a:schemeClr val="accent6">
                            <a:satMod val="175000"/>
                            <a:alpha val="40000"/>
                          </a:schemeClr>
                        </a:glow>
                      </a:effectLst>
                      <a:latin typeface="NikoshBAN" pitchFamily="2" charset="0"/>
                      <a:cs typeface="NikoshBAN" pitchFamily="2" charset="0"/>
                    </a:rPr>
                    <a:t>মনির </a:t>
                  </a:r>
                  <a:endParaRPr lang="en-US" sz="3600" dirty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2286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  <a:latin typeface="NikoshBAN" pitchFamily="2" charset="0"/>
                    <a:cs typeface="NikoshBAN" pitchFamily="2" charset="0"/>
                  </a:endParaRPr>
                </a:p>
                <a:p>
                  <a:pPr algn="ctr"/>
                  <a:r>
                    <a:rPr lang="en-US" sz="2400" dirty="0" err="1">
                      <a:ln>
                        <a:solidFill>
                          <a:srgbClr val="002060"/>
                        </a:solidFill>
                      </a:ln>
                      <a:solidFill>
                        <a:srgbClr val="002060"/>
                      </a:solidFill>
                      <a:effectLst>
                        <a:glow rad="228600">
                          <a:schemeClr val="accent3">
                            <a:satMod val="175000"/>
                            <a:alpha val="40000"/>
                          </a:schemeClr>
                        </a:glow>
                      </a:effectLst>
                      <a:latin typeface="NikoshBAN" pitchFamily="2" charset="0"/>
                      <a:cs typeface="NikoshBAN" pitchFamily="2" charset="0"/>
                    </a:rPr>
                    <a:t>সহকারি</a:t>
                  </a:r>
                  <a:r>
                    <a:rPr lang="en-US" sz="2400" dirty="0">
                      <a:ln>
                        <a:solidFill>
                          <a:srgbClr val="002060"/>
                        </a:solidFill>
                      </a:ln>
                      <a:solidFill>
                        <a:srgbClr val="002060"/>
                      </a:solidFill>
                      <a:effectLst>
                        <a:glow rad="228600">
                          <a:schemeClr val="accent3">
                            <a:satMod val="175000"/>
                            <a:alpha val="40000"/>
                          </a:schemeClr>
                        </a:glow>
                      </a:effectLst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2400" dirty="0" err="1">
                      <a:ln>
                        <a:solidFill>
                          <a:srgbClr val="002060"/>
                        </a:solidFill>
                      </a:ln>
                      <a:solidFill>
                        <a:srgbClr val="002060"/>
                      </a:solidFill>
                      <a:effectLst>
                        <a:glow rad="228600">
                          <a:schemeClr val="accent3">
                            <a:satMod val="175000"/>
                            <a:alpha val="40000"/>
                          </a:schemeClr>
                        </a:glow>
                      </a:effectLst>
                      <a:latin typeface="NikoshBAN" pitchFamily="2" charset="0"/>
                      <a:cs typeface="NikoshBAN" pitchFamily="2" charset="0"/>
                    </a:rPr>
                    <a:t>শিক্ষক</a:t>
                  </a:r>
                  <a:r>
                    <a:rPr lang="en-US" sz="2400" dirty="0">
                      <a:ln>
                        <a:solidFill>
                          <a:srgbClr val="002060"/>
                        </a:solidFill>
                      </a:ln>
                      <a:solidFill>
                        <a:srgbClr val="002060"/>
                      </a:solidFill>
                      <a:effectLst>
                        <a:glow rad="228600">
                          <a:schemeClr val="accent3">
                            <a:satMod val="175000"/>
                            <a:alpha val="40000"/>
                          </a:schemeClr>
                        </a:glow>
                      </a:effectLst>
                      <a:latin typeface="NikoshBAN" pitchFamily="2" charset="0"/>
                      <a:cs typeface="NikoshBAN" pitchFamily="2" charset="0"/>
                    </a:rPr>
                    <a:t>  </a:t>
                  </a:r>
                  <a:r>
                    <a:rPr lang="en-US" sz="2400" dirty="0" smtClean="0">
                      <a:ln>
                        <a:solidFill>
                          <a:srgbClr val="002060"/>
                        </a:solidFill>
                      </a:ln>
                      <a:solidFill>
                        <a:srgbClr val="002060"/>
                      </a:solidFill>
                      <a:effectLst>
                        <a:glow rad="228600">
                          <a:schemeClr val="accent3">
                            <a:satMod val="175000"/>
                            <a:alpha val="40000"/>
                          </a:schemeClr>
                        </a:glow>
                      </a:effectLst>
                      <a:latin typeface="NikoshBAN" pitchFamily="2" charset="0"/>
                      <a:cs typeface="NikoshBAN" pitchFamily="2" charset="0"/>
                    </a:rPr>
                    <a:t>(</a:t>
                  </a:r>
                  <a:r>
                    <a:rPr lang="bn-BD" sz="2400" dirty="0" smtClean="0">
                      <a:ln>
                        <a:solidFill>
                          <a:srgbClr val="002060"/>
                        </a:solidFill>
                      </a:ln>
                      <a:solidFill>
                        <a:srgbClr val="002060"/>
                      </a:solidFill>
                      <a:effectLst>
                        <a:glow rad="228600">
                          <a:schemeClr val="accent3">
                            <a:satMod val="175000"/>
                            <a:alpha val="40000"/>
                          </a:schemeClr>
                        </a:glow>
                      </a:effectLst>
                      <a:latin typeface="NikoshBAN" pitchFamily="2" charset="0"/>
                      <a:cs typeface="NikoshBAN" pitchFamily="2" charset="0"/>
                    </a:rPr>
                    <a:t>আই সি টি</a:t>
                  </a:r>
                  <a:r>
                    <a:rPr lang="en-US" sz="2400" dirty="0" smtClean="0">
                      <a:ln>
                        <a:solidFill>
                          <a:srgbClr val="002060"/>
                        </a:solidFill>
                      </a:ln>
                      <a:solidFill>
                        <a:srgbClr val="002060"/>
                      </a:solidFill>
                      <a:effectLst>
                        <a:glow rad="228600">
                          <a:schemeClr val="accent3">
                            <a:satMod val="175000"/>
                            <a:alpha val="40000"/>
                          </a:schemeClr>
                        </a:glow>
                      </a:effectLst>
                      <a:latin typeface="NikoshBAN" pitchFamily="2" charset="0"/>
                      <a:cs typeface="NikoshBAN" pitchFamily="2" charset="0"/>
                    </a:rPr>
                    <a:t>)</a:t>
                  </a:r>
                  <a:endParaRPr lang="en-US" sz="2400" dirty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  <a:latin typeface="NikoshBAN" pitchFamily="2" charset="0"/>
                    <a:cs typeface="NikoshBAN" pitchFamily="2" charset="0"/>
                  </a:endParaRPr>
                </a:p>
                <a:p>
                  <a:pPr algn="ctr"/>
                  <a:r>
                    <a:rPr lang="en-US" sz="2800" dirty="0" err="1">
                      <a:ln>
                        <a:solidFill>
                          <a:srgbClr val="002060"/>
                        </a:solidFill>
                      </a:ln>
                      <a:solidFill>
                        <a:srgbClr val="002060"/>
                      </a:solidFill>
                      <a:effectLst>
                        <a:glow rad="228600">
                          <a:schemeClr val="accent3">
                            <a:satMod val="175000"/>
                            <a:alpha val="40000"/>
                          </a:schemeClr>
                        </a:glow>
                      </a:effectLst>
                      <a:latin typeface="NikoshBAN" pitchFamily="2" charset="0"/>
                      <a:cs typeface="NikoshBAN" pitchFamily="2" charset="0"/>
                    </a:rPr>
                    <a:t>আমবাগান</a:t>
                  </a:r>
                  <a:r>
                    <a:rPr lang="en-US" sz="2800" dirty="0">
                      <a:ln>
                        <a:solidFill>
                          <a:srgbClr val="002060"/>
                        </a:solidFill>
                      </a:ln>
                      <a:solidFill>
                        <a:srgbClr val="002060"/>
                      </a:solidFill>
                      <a:effectLst>
                        <a:glow rad="228600">
                          <a:schemeClr val="accent3">
                            <a:satMod val="175000"/>
                            <a:alpha val="40000"/>
                          </a:schemeClr>
                        </a:glow>
                      </a:effectLst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2800" dirty="0" err="1">
                      <a:ln>
                        <a:solidFill>
                          <a:srgbClr val="002060"/>
                        </a:solidFill>
                      </a:ln>
                      <a:solidFill>
                        <a:srgbClr val="002060"/>
                      </a:solidFill>
                      <a:effectLst>
                        <a:glow rad="228600">
                          <a:schemeClr val="accent3">
                            <a:satMod val="175000"/>
                            <a:alpha val="40000"/>
                          </a:schemeClr>
                        </a:glow>
                      </a:effectLst>
                      <a:latin typeface="NikoshBAN" pitchFamily="2" charset="0"/>
                      <a:cs typeface="NikoshBAN" pitchFamily="2" charset="0"/>
                    </a:rPr>
                    <a:t>উচ্চ</a:t>
                  </a:r>
                  <a:r>
                    <a:rPr lang="en-US" sz="2800" dirty="0">
                      <a:ln>
                        <a:solidFill>
                          <a:srgbClr val="002060"/>
                        </a:solidFill>
                      </a:ln>
                      <a:solidFill>
                        <a:srgbClr val="002060"/>
                      </a:solidFill>
                      <a:effectLst>
                        <a:glow rad="228600">
                          <a:schemeClr val="accent3">
                            <a:satMod val="175000"/>
                            <a:alpha val="40000"/>
                          </a:schemeClr>
                        </a:glow>
                      </a:effectLst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2800" dirty="0" err="1">
                      <a:ln>
                        <a:solidFill>
                          <a:srgbClr val="002060"/>
                        </a:solidFill>
                      </a:ln>
                      <a:solidFill>
                        <a:srgbClr val="002060"/>
                      </a:solidFill>
                      <a:effectLst>
                        <a:glow rad="228600">
                          <a:schemeClr val="accent3">
                            <a:satMod val="175000"/>
                            <a:alpha val="40000"/>
                          </a:schemeClr>
                        </a:glow>
                      </a:effectLst>
                      <a:latin typeface="NikoshBAN" pitchFamily="2" charset="0"/>
                      <a:cs typeface="NikoshBAN" pitchFamily="2" charset="0"/>
                    </a:rPr>
                    <a:t>বিদ্যালয়</a:t>
                  </a:r>
                  <a:r>
                    <a:rPr lang="en-US" sz="2800" dirty="0">
                      <a:ln>
                        <a:solidFill>
                          <a:srgbClr val="002060"/>
                        </a:solidFill>
                      </a:ln>
                      <a:solidFill>
                        <a:srgbClr val="002060"/>
                      </a:solidFill>
                      <a:effectLst>
                        <a:glow rad="228600">
                          <a:schemeClr val="accent3">
                            <a:satMod val="175000"/>
                            <a:alpha val="40000"/>
                          </a:schemeClr>
                        </a:glow>
                      </a:effectLst>
                      <a:latin typeface="NikoshBAN" pitchFamily="2" charset="0"/>
                      <a:cs typeface="NikoshBAN" pitchFamily="2" charset="0"/>
                    </a:rPr>
                    <a:t> </a:t>
                  </a:r>
                </a:p>
                <a:p>
                  <a:pPr algn="ctr"/>
                  <a:r>
                    <a:rPr lang="en-US" sz="2800" dirty="0" err="1">
                      <a:ln>
                        <a:solidFill>
                          <a:srgbClr val="002060"/>
                        </a:solidFill>
                      </a:ln>
                      <a:solidFill>
                        <a:srgbClr val="002060"/>
                      </a:solidFill>
                      <a:effectLst>
                        <a:glow rad="228600">
                          <a:schemeClr val="accent3">
                            <a:satMod val="175000"/>
                            <a:alpha val="40000"/>
                          </a:schemeClr>
                        </a:glow>
                      </a:effectLst>
                      <a:latin typeface="NikoshBAN" pitchFamily="2" charset="0"/>
                      <a:cs typeface="NikoshBAN" pitchFamily="2" charset="0"/>
                    </a:rPr>
                    <a:t>সাদুল্লাপুর</a:t>
                  </a:r>
                  <a:r>
                    <a:rPr lang="en-US" sz="2800" dirty="0">
                      <a:ln>
                        <a:solidFill>
                          <a:srgbClr val="002060"/>
                        </a:solidFill>
                      </a:ln>
                      <a:solidFill>
                        <a:srgbClr val="002060"/>
                      </a:solidFill>
                      <a:effectLst>
                        <a:glow rad="228600">
                          <a:schemeClr val="accent3">
                            <a:satMod val="175000"/>
                            <a:alpha val="40000"/>
                          </a:schemeClr>
                        </a:glow>
                      </a:effectLst>
                      <a:latin typeface="NikoshBAN" pitchFamily="2" charset="0"/>
                      <a:cs typeface="NikoshBAN" pitchFamily="2" charset="0"/>
                    </a:rPr>
                    <a:t>, </a:t>
                  </a:r>
                  <a:r>
                    <a:rPr lang="en-US" sz="2800" dirty="0" err="1">
                      <a:ln>
                        <a:solidFill>
                          <a:srgbClr val="002060"/>
                        </a:solidFill>
                      </a:ln>
                      <a:solidFill>
                        <a:srgbClr val="002060"/>
                      </a:solidFill>
                      <a:effectLst>
                        <a:glow rad="228600">
                          <a:schemeClr val="accent3">
                            <a:satMod val="175000"/>
                            <a:alpha val="40000"/>
                          </a:schemeClr>
                        </a:glow>
                      </a:effectLst>
                      <a:latin typeface="NikoshBAN" pitchFamily="2" charset="0"/>
                      <a:cs typeface="NikoshBAN" pitchFamily="2" charset="0"/>
                    </a:rPr>
                    <a:t>গাইবান্ধা</a:t>
                  </a:r>
                  <a:r>
                    <a:rPr lang="en-US" sz="2800" dirty="0">
                      <a:ln>
                        <a:solidFill>
                          <a:srgbClr val="002060"/>
                        </a:solidFill>
                      </a:ln>
                      <a:solidFill>
                        <a:srgbClr val="002060"/>
                      </a:solidFill>
                      <a:effectLst>
                        <a:glow rad="228600">
                          <a:schemeClr val="accent3">
                            <a:satMod val="175000"/>
                            <a:alpha val="40000"/>
                          </a:schemeClr>
                        </a:glow>
                      </a:effectLst>
                      <a:latin typeface="NikoshBAN" pitchFamily="2" charset="0"/>
                      <a:cs typeface="NikoshBAN" pitchFamily="2" charset="0"/>
                    </a:rPr>
                    <a:t>।</a:t>
                  </a:r>
                  <a:r>
                    <a:rPr lang="en-US" sz="3200" dirty="0">
                      <a:ln>
                        <a:solidFill>
                          <a:srgbClr val="002060"/>
                        </a:solidFill>
                      </a:ln>
                      <a:solidFill>
                        <a:srgbClr val="002060"/>
                      </a:solidFill>
                      <a:effectLst>
                        <a:glow rad="228600">
                          <a:schemeClr val="accent3">
                            <a:satMod val="175000"/>
                            <a:alpha val="40000"/>
                          </a:schemeClr>
                        </a:glow>
                      </a:effectLst>
                      <a:latin typeface="NikoshBAN" pitchFamily="2" charset="0"/>
                      <a:cs typeface="NikoshBAN" pitchFamily="2" charset="0"/>
                    </a:rPr>
                    <a:t> </a:t>
                  </a:r>
                </a:p>
                <a:p>
                  <a:pPr algn="ctr"/>
                  <a:r>
                    <a:rPr lang="en-US" sz="2600" dirty="0" smtClean="0">
                      <a:ln>
                        <a:solidFill>
                          <a:srgbClr val="002060"/>
                        </a:solidFill>
                      </a:ln>
                      <a:solidFill>
                        <a:srgbClr val="002060"/>
                      </a:solidFill>
                      <a:effectLst>
                        <a:glow rad="228600">
                          <a:schemeClr val="accent3">
                            <a:satMod val="175000"/>
                            <a:alpha val="40000"/>
                          </a:schemeClr>
                        </a:glo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monirsarker79@gmail.com</a:t>
                  </a:r>
                  <a:endParaRPr lang="en-US" sz="2600" dirty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r>
                    <a:rPr lang="bn-BD" sz="3200" dirty="0" smtClean="0">
                      <a:ln>
                        <a:solidFill>
                          <a:srgbClr val="002060"/>
                        </a:solidFill>
                      </a:ln>
                      <a:solidFill>
                        <a:srgbClr val="002060"/>
                      </a:solidFill>
                      <a:effectLst>
                        <a:glow rad="228600">
                          <a:schemeClr val="accent3">
                            <a:satMod val="175000"/>
                            <a:alpha val="40000"/>
                          </a:schemeClr>
                        </a:glow>
                      </a:effectLst>
                      <a:latin typeface="NikoshBAN" pitchFamily="2" charset="0"/>
                      <a:cs typeface="NikoshBAN" pitchFamily="2" charset="0"/>
                    </a:rPr>
                    <a:t>০১৭২৮১৬৬১১৬</a:t>
                  </a:r>
                  <a:r>
                    <a:rPr lang="bn-BD" sz="2800" dirty="0" smtClean="0">
                      <a:ln>
                        <a:solidFill>
                          <a:srgbClr val="002060"/>
                        </a:solidFill>
                      </a:ln>
                      <a:solidFill>
                        <a:srgbClr val="002060"/>
                      </a:solidFill>
                      <a:effectLst>
                        <a:glow rad="228600">
                          <a:schemeClr val="accent3">
                            <a:satMod val="175000"/>
                            <a:alpha val="40000"/>
                          </a:schemeClr>
                        </a:glow>
                      </a:effectLst>
                      <a:latin typeface="NikoshBAN" pitchFamily="2" charset="0"/>
                      <a:cs typeface="NikoshBAN" pitchFamily="2" charset="0"/>
                    </a:rPr>
                    <a:t> </a:t>
                  </a:r>
                  <a:endParaRPr lang="en-US" dirty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6695833" y="2384364"/>
                  <a:ext cx="2141129" cy="24006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sz="3000" dirty="0" smtClean="0">
                      <a:ln>
                        <a:solidFill>
                          <a:srgbClr val="002060"/>
                        </a:solidFill>
                      </a:ln>
                      <a:solidFill>
                        <a:srgbClr val="002060"/>
                      </a:solidFill>
                      <a:effectLst>
                        <a:glow rad="228600">
                          <a:schemeClr val="accent3">
                            <a:satMod val="175000"/>
                            <a:alpha val="40000"/>
                          </a:schemeClr>
                        </a:glo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শ্রেণি- অষ্টম</a:t>
                  </a:r>
                </a:p>
                <a:p>
                  <a:r>
                    <a:rPr lang="bn-BD" sz="3000" dirty="0" smtClean="0">
                      <a:ln>
                        <a:solidFill>
                          <a:srgbClr val="002060"/>
                        </a:solidFill>
                      </a:ln>
                      <a:solidFill>
                        <a:srgbClr val="002060"/>
                      </a:solidFill>
                      <a:effectLst>
                        <a:glow rad="228600">
                          <a:schemeClr val="accent3">
                            <a:satMod val="175000"/>
                            <a:alpha val="40000"/>
                          </a:schemeClr>
                        </a:glo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অধ্যায়- </a:t>
                  </a:r>
                  <a:r>
                    <a:rPr lang="en-US" sz="3000" dirty="0" smtClean="0">
                      <a:ln>
                        <a:solidFill>
                          <a:srgbClr val="002060"/>
                        </a:solidFill>
                      </a:ln>
                      <a:solidFill>
                        <a:srgbClr val="002060"/>
                      </a:solidFill>
                      <a:effectLst>
                        <a:glow rad="228600">
                          <a:schemeClr val="accent3">
                            <a:satMod val="175000"/>
                            <a:alpha val="40000"/>
                          </a:schemeClr>
                        </a:glo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১</a:t>
                  </a:r>
                  <a:r>
                    <a:rPr lang="bn-BD" sz="3000" dirty="0" smtClean="0">
                      <a:ln>
                        <a:solidFill>
                          <a:srgbClr val="002060"/>
                        </a:solidFill>
                      </a:ln>
                      <a:solidFill>
                        <a:srgbClr val="002060"/>
                      </a:solidFill>
                      <a:effectLst>
                        <a:glow rad="228600">
                          <a:schemeClr val="accent3">
                            <a:satMod val="175000"/>
                            <a:alpha val="40000"/>
                          </a:schemeClr>
                        </a:glo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২</a:t>
                  </a:r>
                  <a:r>
                    <a:rPr lang="en-US" sz="3000" dirty="0" smtClean="0">
                      <a:ln>
                        <a:solidFill>
                          <a:srgbClr val="002060"/>
                        </a:solidFill>
                      </a:ln>
                      <a:solidFill>
                        <a:srgbClr val="002060"/>
                      </a:solidFill>
                      <a:effectLst>
                        <a:glow rad="228600">
                          <a:schemeClr val="accent3">
                            <a:satMod val="175000"/>
                            <a:alpha val="40000"/>
                          </a:schemeClr>
                        </a:glo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endParaRPr lang="bn-BD" sz="3000" dirty="0" smtClean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  <a:p>
                  <a:r>
                    <a:rPr lang="bn-BD" sz="3000" dirty="0" smtClean="0">
                      <a:ln>
                        <a:solidFill>
                          <a:srgbClr val="002060"/>
                        </a:solidFill>
                      </a:ln>
                      <a:solidFill>
                        <a:srgbClr val="002060"/>
                      </a:solidFill>
                      <a:effectLst>
                        <a:glow rad="228600">
                          <a:schemeClr val="accent3">
                            <a:satMod val="175000"/>
                            <a:alpha val="40000"/>
                          </a:schemeClr>
                        </a:glo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পাঠ- </a:t>
                  </a:r>
                  <a:r>
                    <a:rPr lang="bn-BD" sz="3000" dirty="0">
                      <a:ln>
                        <a:solidFill>
                          <a:srgbClr val="002060"/>
                        </a:solidFill>
                      </a:ln>
                      <a:solidFill>
                        <a:srgbClr val="002060"/>
                      </a:solidFill>
                      <a:effectLst>
                        <a:glow rad="228600">
                          <a:schemeClr val="accent3">
                            <a:satMod val="175000"/>
                            <a:alpha val="40000"/>
                          </a:schemeClr>
                        </a:glo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৩</a:t>
                  </a:r>
                  <a:r>
                    <a:rPr lang="en-US" sz="3000" dirty="0" smtClean="0">
                      <a:ln>
                        <a:solidFill>
                          <a:srgbClr val="002060"/>
                        </a:solidFill>
                      </a:ln>
                      <a:solidFill>
                        <a:srgbClr val="002060"/>
                      </a:solidFill>
                      <a:effectLst>
                        <a:glow rad="228600">
                          <a:schemeClr val="accent3">
                            <a:satMod val="175000"/>
                            <a:alpha val="40000"/>
                          </a:schemeClr>
                        </a:glo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endParaRPr lang="bn-BD" sz="3000" dirty="0" smtClean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  <a:p>
                  <a:r>
                    <a:rPr lang="bn-BD" sz="3000" dirty="0" smtClean="0">
                      <a:ln>
                        <a:solidFill>
                          <a:srgbClr val="002060"/>
                        </a:solidFill>
                      </a:ln>
                      <a:solidFill>
                        <a:srgbClr val="002060"/>
                      </a:solidFill>
                      <a:effectLst>
                        <a:glow rad="228600">
                          <a:schemeClr val="accent3">
                            <a:satMod val="175000"/>
                            <a:alpha val="40000"/>
                          </a:schemeClr>
                        </a:glo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সময়ঃ ৪০ মিনিট</a:t>
                  </a:r>
                </a:p>
                <a:p>
                  <a:r>
                    <a:rPr lang="bn-BD" sz="3000" dirty="0" smtClean="0">
                      <a:ln>
                        <a:solidFill>
                          <a:srgbClr val="002060"/>
                        </a:solidFill>
                      </a:ln>
                      <a:solidFill>
                        <a:srgbClr val="002060"/>
                      </a:solidFill>
                      <a:effectLst>
                        <a:glow rad="228600">
                          <a:schemeClr val="accent3">
                            <a:satMod val="175000"/>
                            <a:alpha val="40000"/>
                          </a:schemeClr>
                        </a:glo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২</a:t>
                  </a:r>
                  <a:r>
                    <a:rPr lang="en-US" sz="3000" dirty="0" smtClean="0">
                      <a:ln>
                        <a:solidFill>
                          <a:srgbClr val="002060"/>
                        </a:solidFill>
                      </a:ln>
                      <a:solidFill>
                        <a:srgbClr val="002060"/>
                      </a:solidFill>
                      <a:effectLst>
                        <a:glow rad="228600">
                          <a:schemeClr val="accent3">
                            <a:satMod val="175000"/>
                            <a:alpha val="40000"/>
                          </a:schemeClr>
                        </a:glo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4</a:t>
                  </a:r>
                  <a:r>
                    <a:rPr lang="bn-BD" sz="3000" dirty="0" smtClean="0">
                      <a:ln>
                        <a:solidFill>
                          <a:srgbClr val="002060"/>
                        </a:solidFill>
                      </a:ln>
                      <a:solidFill>
                        <a:srgbClr val="002060"/>
                      </a:solidFill>
                      <a:effectLst>
                        <a:glow rad="228600">
                          <a:schemeClr val="accent3">
                            <a:satMod val="175000"/>
                            <a:alpha val="40000"/>
                          </a:schemeClr>
                        </a:glo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/০২/২০২১ </a:t>
                  </a:r>
                  <a:r>
                    <a:rPr lang="bn-BD" sz="3000" dirty="0" smtClean="0">
                      <a:ln>
                        <a:solidFill>
                          <a:srgbClr val="002060"/>
                        </a:solidFill>
                      </a:ln>
                      <a:solidFill>
                        <a:srgbClr val="002060"/>
                      </a:solidFill>
                      <a:effectLst>
                        <a:glow rad="228600">
                          <a:schemeClr val="accent3">
                            <a:satMod val="175000"/>
                            <a:alpha val="40000"/>
                          </a:schemeClr>
                        </a:glo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ইং  </a:t>
                  </a:r>
                  <a:endParaRPr lang="en-US" sz="3000" dirty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11" name="Rounded Rectangle 10"/>
                <p:cNvSpPr/>
                <p:nvPr/>
              </p:nvSpPr>
              <p:spPr>
                <a:xfrm>
                  <a:off x="571790" y="1978925"/>
                  <a:ext cx="10605727" cy="3261815"/>
                </a:xfrm>
                <a:prstGeom prst="roundRect">
                  <a:avLst/>
                </a:prstGeom>
                <a:noFill/>
                <a:ln w="28575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</a:endParaRPr>
                </a:p>
              </p:txBody>
            </p:sp>
          </p:grp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42094" y="2493548"/>
                <a:ext cx="2217397" cy="2487298"/>
              </a:xfrm>
              <a:prstGeom prst="rect">
                <a:avLst/>
              </a:prstGeom>
              <a:ln w="28575" cap="sq" cmpd="thickThin">
                <a:solidFill>
                  <a:srgbClr val="B91796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</p:grpSp>
      </p:grpSp>
    </p:spTree>
    <p:extLst>
      <p:ext uri="{BB962C8B-B14F-4D97-AF65-F5344CB8AC3E}">
        <p14:creationId xmlns:p14="http://schemas.microsoft.com/office/powerpoint/2010/main" val="1188995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0125" y="150126"/>
            <a:ext cx="11873553" cy="6550925"/>
            <a:chOff x="54592" y="54592"/>
            <a:chExt cx="12064621" cy="6741994"/>
          </a:xfrm>
        </p:grpSpPr>
        <p:sp>
          <p:nvSpPr>
            <p:cNvPr id="3" name="Rectangle 2"/>
            <p:cNvSpPr/>
            <p:nvPr/>
          </p:nvSpPr>
          <p:spPr>
            <a:xfrm>
              <a:off x="54592" y="54592"/>
              <a:ext cx="12064621" cy="6741994"/>
            </a:xfrm>
            <a:prstGeom prst="rect">
              <a:avLst/>
            </a:prstGeom>
            <a:noFill/>
            <a:ln w="228600">
              <a:solidFill>
                <a:srgbClr val="7030A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59967" y="260503"/>
              <a:ext cx="11609634" cy="6283259"/>
            </a:xfrm>
            <a:prstGeom prst="rect">
              <a:avLst/>
            </a:prstGeom>
            <a:noFill/>
            <a:ln w="38100">
              <a:solidFill>
                <a:srgbClr val="FF0066"/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"/>
          <a:stretch/>
        </p:blipFill>
        <p:spPr>
          <a:xfrm>
            <a:off x="6599052" y="542024"/>
            <a:ext cx="4714943" cy="2982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99" y="3489989"/>
            <a:ext cx="4759927" cy="2897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6277970" y="4177567"/>
            <a:ext cx="5036025" cy="1261884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800" dirty="0" err="1" smtClean="0">
                <a:ln w="0"/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800" dirty="0" smtClean="0">
                <a:ln w="0"/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n w="0"/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r>
              <a:rPr lang="en-US" sz="3800" dirty="0" smtClean="0">
                <a:ln w="0"/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800" dirty="0" err="1" smtClean="0">
                <a:ln w="0"/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কীটনাশকের</a:t>
            </a:r>
            <a:r>
              <a:rPr lang="en-US" sz="3800" dirty="0" smtClean="0">
                <a:ln w="0"/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n w="0"/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800" dirty="0" smtClean="0">
                <a:ln w="0"/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n w="0"/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কমাতে</a:t>
            </a:r>
            <a:r>
              <a:rPr lang="en-US" sz="3800" dirty="0" smtClean="0">
                <a:ln w="0"/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n w="0"/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800" dirty="0" smtClean="0">
                <a:ln w="0"/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3800" dirty="0">
              <a:ln w="0"/>
              <a:solidFill>
                <a:srgbClr val="00206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43" y="555672"/>
            <a:ext cx="4716645" cy="2852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58944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0125" y="150126"/>
            <a:ext cx="11873553" cy="6550925"/>
            <a:chOff x="54592" y="54592"/>
            <a:chExt cx="12064621" cy="6741994"/>
          </a:xfrm>
        </p:grpSpPr>
        <p:sp>
          <p:nvSpPr>
            <p:cNvPr id="3" name="Rectangle 2"/>
            <p:cNvSpPr/>
            <p:nvPr/>
          </p:nvSpPr>
          <p:spPr>
            <a:xfrm>
              <a:off x="54592" y="54592"/>
              <a:ext cx="12064621" cy="6741994"/>
            </a:xfrm>
            <a:prstGeom prst="rect">
              <a:avLst/>
            </a:prstGeom>
            <a:noFill/>
            <a:ln w="228600">
              <a:solidFill>
                <a:srgbClr val="7030A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59967" y="260503"/>
              <a:ext cx="11609634" cy="6283259"/>
            </a:xfrm>
            <a:prstGeom prst="rect">
              <a:avLst/>
            </a:prstGeom>
            <a:noFill/>
            <a:ln w="38100">
              <a:solidFill>
                <a:srgbClr val="FF0066"/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5" y="714137"/>
            <a:ext cx="4341287" cy="2509142"/>
          </a:xfrm>
          <a:prstGeom prst="roundRect">
            <a:avLst>
              <a:gd name="adj" fmla="val 16667"/>
            </a:avLst>
          </a:prstGeom>
          <a:ln w="381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141775" y="714137"/>
            <a:ext cx="1850381" cy="5478423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500" dirty="0" err="1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</a:t>
            </a:r>
            <a:r>
              <a:rPr lang="en-US" sz="35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5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প্রবাহের</a:t>
            </a:r>
            <a:r>
              <a:rPr lang="en-US" sz="35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35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5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5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500" dirty="0" err="1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</a:t>
            </a:r>
            <a:r>
              <a:rPr lang="bn-BD" sz="35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en-US" sz="35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জলাধার</a:t>
            </a:r>
            <a:r>
              <a:rPr lang="en-US" sz="35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নির্মান</a:t>
            </a:r>
            <a:r>
              <a:rPr lang="en-US" sz="35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500" dirty="0" err="1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35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5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5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  <a:endParaRPr lang="en-US" sz="3500" dirty="0">
              <a:ln w="0"/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245" y="678777"/>
            <a:ext cx="4362130" cy="2544502"/>
          </a:xfrm>
          <a:prstGeom prst="roundRect">
            <a:avLst>
              <a:gd name="adj" fmla="val 16667"/>
            </a:avLst>
          </a:prstGeom>
          <a:ln w="381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245" y="3602934"/>
            <a:ext cx="4362130" cy="2519948"/>
          </a:xfrm>
          <a:prstGeom prst="roundRect">
            <a:avLst>
              <a:gd name="adj" fmla="val 16667"/>
            </a:avLst>
          </a:prstGeom>
          <a:ln w="381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5" y="3635562"/>
            <a:ext cx="4341287" cy="2514746"/>
          </a:xfrm>
          <a:prstGeom prst="roundRect">
            <a:avLst>
              <a:gd name="adj" fmla="val 16667"/>
            </a:avLst>
          </a:prstGeom>
          <a:ln w="381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2930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0125" y="150126"/>
            <a:ext cx="11873553" cy="6550925"/>
            <a:chOff x="54592" y="54592"/>
            <a:chExt cx="12064621" cy="6741994"/>
          </a:xfrm>
        </p:grpSpPr>
        <p:sp>
          <p:nvSpPr>
            <p:cNvPr id="3" name="Rectangle 2"/>
            <p:cNvSpPr/>
            <p:nvPr/>
          </p:nvSpPr>
          <p:spPr>
            <a:xfrm>
              <a:off x="54592" y="54592"/>
              <a:ext cx="12064621" cy="6741994"/>
            </a:xfrm>
            <a:prstGeom prst="rect">
              <a:avLst/>
            </a:prstGeom>
            <a:noFill/>
            <a:ln w="228600">
              <a:solidFill>
                <a:srgbClr val="7030A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59967" y="260503"/>
              <a:ext cx="11609634" cy="6283259"/>
            </a:xfrm>
            <a:prstGeom prst="rect">
              <a:avLst/>
            </a:prstGeom>
            <a:noFill/>
            <a:ln w="38100">
              <a:solidFill>
                <a:srgbClr val="FF0066"/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411850" y="4526874"/>
            <a:ext cx="4792962" cy="677108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800" dirty="0" err="1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বনজ</a:t>
            </a:r>
            <a:r>
              <a:rPr lang="en-US" sz="38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8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38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8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8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8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174" y="670570"/>
            <a:ext cx="4236876" cy="2604894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42" y="670570"/>
            <a:ext cx="4658201" cy="2567818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42" y="3425588"/>
            <a:ext cx="4658201" cy="2741260"/>
          </a:xfrm>
          <a:prstGeom prst="rect">
            <a:avLst/>
          </a:prstGeom>
          <a:ln w="5715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357509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6" t="3525" r="2481" b="4374"/>
          <a:stretch/>
        </p:blipFill>
        <p:spPr>
          <a:xfrm>
            <a:off x="7726038" y="4172227"/>
            <a:ext cx="3579264" cy="2116736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35" y="924353"/>
            <a:ext cx="3937582" cy="48958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5097833" y="686913"/>
            <a:ext cx="2169994" cy="5493812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bn-BD" sz="3900" dirty="0" smtClean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9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দেশের জীববৈচিত্র্য রক্ষায় বৃক্ষনিধন না করে বেশি করে গাছ লাগাতে হবে।</a:t>
            </a:r>
          </a:p>
          <a:p>
            <a:pPr algn="ctr"/>
            <a:r>
              <a:rPr lang="bn-BD" sz="39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9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50125" y="150126"/>
            <a:ext cx="11873553" cy="6550925"/>
            <a:chOff x="54592" y="54592"/>
            <a:chExt cx="12064621" cy="6741994"/>
          </a:xfrm>
        </p:grpSpPr>
        <p:sp>
          <p:nvSpPr>
            <p:cNvPr id="10" name="Rectangle 9"/>
            <p:cNvSpPr/>
            <p:nvPr/>
          </p:nvSpPr>
          <p:spPr>
            <a:xfrm>
              <a:off x="54592" y="54592"/>
              <a:ext cx="12064621" cy="6741994"/>
            </a:xfrm>
            <a:prstGeom prst="rect">
              <a:avLst/>
            </a:prstGeom>
            <a:noFill/>
            <a:ln w="228600">
              <a:solidFill>
                <a:srgbClr val="7030A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59967" y="260503"/>
              <a:ext cx="11609634" cy="6283259"/>
            </a:xfrm>
            <a:prstGeom prst="rect">
              <a:avLst/>
            </a:prstGeom>
            <a:noFill/>
            <a:ln w="38100">
              <a:solidFill>
                <a:srgbClr val="FF0066"/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038" y="709160"/>
            <a:ext cx="3590925" cy="3219450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5" name="Group 4"/>
          <p:cNvGrpSpPr/>
          <p:nvPr/>
        </p:nvGrpSpPr>
        <p:grpSpPr>
          <a:xfrm>
            <a:off x="7848870" y="859810"/>
            <a:ext cx="3328651" cy="3012166"/>
            <a:chOff x="7627121" y="1535836"/>
            <a:chExt cx="3583380" cy="2051094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7627121" y="1535836"/>
              <a:ext cx="3583380" cy="205109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7737164" y="1537554"/>
              <a:ext cx="3473337" cy="204937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0342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0125" y="150126"/>
            <a:ext cx="11873553" cy="6550925"/>
            <a:chOff x="54592" y="54592"/>
            <a:chExt cx="12064621" cy="6741994"/>
          </a:xfrm>
        </p:grpSpPr>
        <p:sp>
          <p:nvSpPr>
            <p:cNvPr id="3" name="Rectangle 2"/>
            <p:cNvSpPr/>
            <p:nvPr/>
          </p:nvSpPr>
          <p:spPr>
            <a:xfrm>
              <a:off x="54592" y="54592"/>
              <a:ext cx="12064621" cy="6741994"/>
            </a:xfrm>
            <a:prstGeom prst="rect">
              <a:avLst/>
            </a:prstGeom>
            <a:noFill/>
            <a:ln w="228600">
              <a:solidFill>
                <a:srgbClr val="7030A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59967" y="260503"/>
              <a:ext cx="11609634" cy="6283259"/>
            </a:xfrm>
            <a:prstGeom prst="rect">
              <a:avLst/>
            </a:prstGeom>
            <a:noFill/>
            <a:ln w="38100">
              <a:solidFill>
                <a:srgbClr val="FF0066"/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503461" y="1140638"/>
            <a:ext cx="1129354" cy="477053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8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পশু</a:t>
            </a:r>
            <a:r>
              <a:rPr lang="en-US" sz="38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8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মৎস</a:t>
            </a:r>
            <a:r>
              <a:rPr lang="en-US" sz="38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8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bn-BD" sz="38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BD" sz="38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</a:p>
          <a:p>
            <a:pPr algn="ctr"/>
            <a:r>
              <a:rPr lang="bn-BD" sz="38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বৃদ্ধি </a:t>
            </a:r>
            <a:r>
              <a:rPr lang="en-US" sz="38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8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8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8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834" y="762596"/>
            <a:ext cx="4184992" cy="2414904"/>
          </a:xfrm>
          <a:prstGeom prst="rect">
            <a:avLst/>
          </a:prstGeom>
          <a:ln w="762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767" y="3696290"/>
            <a:ext cx="4208911" cy="2450841"/>
          </a:xfrm>
          <a:prstGeom prst="rect">
            <a:avLst/>
          </a:prstGeom>
          <a:ln w="762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28" y="3709937"/>
            <a:ext cx="4192866" cy="2450841"/>
          </a:xfrm>
          <a:prstGeom prst="rect">
            <a:avLst/>
          </a:prstGeom>
          <a:ln w="762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26" y="784219"/>
            <a:ext cx="4170280" cy="2393281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15578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accel="10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accel="10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accel="10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accel="10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accel="10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accel="10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accel="10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accel="10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86901" y="3987051"/>
            <a:ext cx="4918960" cy="1754326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জীববৈচি</a:t>
            </a:r>
            <a:r>
              <a:rPr lang="bn-BD" sz="36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ত্র্য</a:t>
            </a:r>
            <a:r>
              <a:rPr lang="en-US" sz="36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রক্ষায়</a:t>
            </a:r>
            <a:r>
              <a:rPr lang="en-US" sz="36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36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পর্যায়ে</a:t>
            </a:r>
            <a:r>
              <a:rPr lang="en-US" sz="36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36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পদক্ষেপ</a:t>
            </a:r>
            <a:r>
              <a:rPr lang="en-US" sz="36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36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50125" y="150126"/>
            <a:ext cx="11873553" cy="6550925"/>
            <a:chOff x="54592" y="54592"/>
            <a:chExt cx="12064621" cy="6741994"/>
          </a:xfrm>
        </p:grpSpPr>
        <p:sp>
          <p:nvSpPr>
            <p:cNvPr id="4" name="Rectangle 3"/>
            <p:cNvSpPr/>
            <p:nvPr/>
          </p:nvSpPr>
          <p:spPr>
            <a:xfrm>
              <a:off x="54592" y="54592"/>
              <a:ext cx="12064621" cy="6741994"/>
            </a:xfrm>
            <a:prstGeom prst="rect">
              <a:avLst/>
            </a:prstGeom>
            <a:noFill/>
            <a:ln w="228600">
              <a:solidFill>
                <a:srgbClr val="7030A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59967" y="260503"/>
              <a:ext cx="11609634" cy="6283259"/>
            </a:xfrm>
            <a:prstGeom prst="rect">
              <a:avLst/>
            </a:prstGeom>
            <a:noFill/>
            <a:ln w="38100">
              <a:solidFill>
                <a:srgbClr val="FF0066"/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61" y="3546049"/>
            <a:ext cx="4196686" cy="2458335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53" y="743275"/>
            <a:ext cx="4126837" cy="2529761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370" r="167" b="2458"/>
          <a:stretch/>
        </p:blipFill>
        <p:spPr>
          <a:xfrm>
            <a:off x="1103161" y="758926"/>
            <a:ext cx="4176217" cy="2486814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715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260076" y="2804136"/>
            <a:ext cx="7108509" cy="1323439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জীববৈচিত্র্য রক্ষায় করণীয়সমূহ দলে আলোচনা করে বর্ণনা কর।  </a:t>
            </a:r>
            <a:endParaRPr lang="en-US" sz="4000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31" y="2094075"/>
            <a:ext cx="3824583" cy="28254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1" name="Group 10"/>
          <p:cNvGrpSpPr/>
          <p:nvPr/>
        </p:nvGrpSpPr>
        <p:grpSpPr>
          <a:xfrm>
            <a:off x="2961308" y="522971"/>
            <a:ext cx="6237027" cy="1124846"/>
            <a:chOff x="3470206" y="559144"/>
            <a:chExt cx="5628022" cy="1010349"/>
          </a:xfrm>
        </p:grpSpPr>
        <p:sp>
          <p:nvSpPr>
            <p:cNvPr id="12" name="Down Arrow 11"/>
            <p:cNvSpPr/>
            <p:nvPr/>
          </p:nvSpPr>
          <p:spPr>
            <a:xfrm>
              <a:off x="3470206" y="641445"/>
              <a:ext cx="5628022" cy="928048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132704" y="559144"/>
              <a:ext cx="4244764" cy="856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5600" dirty="0" smtClean="0"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দলগত কাজ </a:t>
              </a:r>
              <a:endParaRPr lang="en-US" sz="56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50125" y="150126"/>
            <a:ext cx="11873553" cy="6550925"/>
            <a:chOff x="54592" y="54592"/>
            <a:chExt cx="12064621" cy="6741994"/>
          </a:xfrm>
        </p:grpSpPr>
        <p:sp>
          <p:nvSpPr>
            <p:cNvPr id="15" name="Rectangle 14"/>
            <p:cNvSpPr/>
            <p:nvPr/>
          </p:nvSpPr>
          <p:spPr>
            <a:xfrm>
              <a:off x="54592" y="54592"/>
              <a:ext cx="12064621" cy="6741994"/>
            </a:xfrm>
            <a:prstGeom prst="rect">
              <a:avLst/>
            </a:prstGeom>
            <a:noFill/>
            <a:ln w="228600">
              <a:solidFill>
                <a:srgbClr val="7030A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59967" y="260503"/>
              <a:ext cx="11609634" cy="6283259"/>
            </a:xfrm>
            <a:prstGeom prst="rect">
              <a:avLst/>
            </a:prstGeom>
            <a:noFill/>
            <a:ln w="38100">
              <a:solidFill>
                <a:srgbClr val="FF0066"/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5656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056914" y="2040884"/>
            <a:ext cx="8479158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bn-BD" sz="38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জীববৈচিত্র্য কাকে বলে?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bn-BD" sz="38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সুন্দরবনের জীববৈচিত্র্য নষ্টের একটি কারণ বল?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bn-BD" sz="38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8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জীববৈচিত্র্য রক্ষার উপায় কী?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961308" y="522971"/>
            <a:ext cx="6237027" cy="1124846"/>
            <a:chOff x="2961308" y="522971"/>
            <a:chExt cx="6237027" cy="1124846"/>
          </a:xfrm>
        </p:grpSpPr>
        <p:grpSp>
          <p:nvGrpSpPr>
            <p:cNvPr id="11" name="Group 10"/>
            <p:cNvGrpSpPr/>
            <p:nvPr/>
          </p:nvGrpSpPr>
          <p:grpSpPr>
            <a:xfrm>
              <a:off x="2961308" y="522971"/>
              <a:ext cx="6237027" cy="1124846"/>
              <a:chOff x="3470206" y="559144"/>
              <a:chExt cx="5628022" cy="1010349"/>
            </a:xfrm>
          </p:grpSpPr>
          <p:sp>
            <p:nvSpPr>
              <p:cNvPr id="12" name="Down Arrow 11"/>
              <p:cNvSpPr/>
              <p:nvPr/>
            </p:nvSpPr>
            <p:spPr>
              <a:xfrm>
                <a:off x="3470206" y="641445"/>
                <a:ext cx="5628022" cy="928048"/>
              </a:xfrm>
              <a:prstGeom prst="downArrow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132704" y="559144"/>
                <a:ext cx="4244764" cy="995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6600" dirty="0"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4959196" y="545906"/>
              <a:ext cx="2260470" cy="1046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200" dirty="0" err="1">
                  <a:ln>
                    <a:solidFill>
                      <a:sysClr val="windowText" lastClr="00000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মূল্যায়ন</a:t>
              </a:r>
              <a:endParaRPr lang="en-US" sz="62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50125" y="150126"/>
            <a:ext cx="11873553" cy="6550925"/>
            <a:chOff x="54592" y="54592"/>
            <a:chExt cx="12064621" cy="6741994"/>
          </a:xfrm>
        </p:grpSpPr>
        <p:sp>
          <p:nvSpPr>
            <p:cNvPr id="15" name="Rectangle 14"/>
            <p:cNvSpPr/>
            <p:nvPr/>
          </p:nvSpPr>
          <p:spPr>
            <a:xfrm>
              <a:off x="54592" y="54592"/>
              <a:ext cx="12064621" cy="6741994"/>
            </a:xfrm>
            <a:prstGeom prst="rect">
              <a:avLst/>
            </a:prstGeom>
            <a:noFill/>
            <a:ln w="228600">
              <a:solidFill>
                <a:srgbClr val="7030A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59967" y="260503"/>
              <a:ext cx="11609634" cy="6283259"/>
            </a:xfrm>
            <a:prstGeom prst="rect">
              <a:avLst/>
            </a:prstGeom>
            <a:noFill/>
            <a:ln w="38100">
              <a:solidFill>
                <a:srgbClr val="FF0066"/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7792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51789" y="777521"/>
            <a:ext cx="4539295" cy="1978925"/>
            <a:chOff x="6133254" y="1665492"/>
            <a:chExt cx="5358146" cy="1880875"/>
          </a:xfrm>
        </p:grpSpPr>
        <p:grpSp>
          <p:nvGrpSpPr>
            <p:cNvPr id="17" name="Group 16"/>
            <p:cNvGrpSpPr/>
            <p:nvPr/>
          </p:nvGrpSpPr>
          <p:grpSpPr>
            <a:xfrm>
              <a:off x="6133254" y="1665492"/>
              <a:ext cx="3334852" cy="1445462"/>
              <a:chOff x="692331" y="470263"/>
              <a:chExt cx="11024302" cy="5264331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2024743" y="2286000"/>
                <a:ext cx="8059783" cy="304364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Isosceles Triangle 6"/>
              <p:cNvSpPr/>
              <p:nvPr/>
            </p:nvSpPr>
            <p:spPr>
              <a:xfrm>
                <a:off x="692331" y="470263"/>
                <a:ext cx="11024302" cy="1815737"/>
              </a:xfrm>
              <a:prstGeom prst="triangl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5728061" y="3807823"/>
                <a:ext cx="757647" cy="152182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7805062" y="3566161"/>
                <a:ext cx="750074" cy="96665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3526976" y="3566162"/>
                <a:ext cx="750074" cy="96665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" name="Straight Connector 11"/>
              <p:cNvCxnSpPr>
                <a:stCxn id="8" idx="0"/>
                <a:endCxn id="8" idx="2"/>
              </p:cNvCxnSpPr>
              <p:nvPr/>
            </p:nvCxnSpPr>
            <p:spPr>
              <a:xfrm>
                <a:off x="6106885" y="3807823"/>
                <a:ext cx="0" cy="152182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ctangle 12"/>
              <p:cNvSpPr/>
              <p:nvPr/>
            </p:nvSpPr>
            <p:spPr>
              <a:xfrm>
                <a:off x="4284617" y="5329646"/>
                <a:ext cx="3647563" cy="40494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>
                <a:off x="4284617" y="5597435"/>
                <a:ext cx="364756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4280261" y="5449386"/>
                <a:ext cx="364756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/>
            <p:cNvGrpSpPr/>
            <p:nvPr/>
          </p:nvGrpSpPr>
          <p:grpSpPr>
            <a:xfrm rot="21356449">
              <a:off x="7486131" y="1721264"/>
              <a:ext cx="4005269" cy="1825103"/>
              <a:chOff x="692331" y="470263"/>
              <a:chExt cx="11024302" cy="5264331"/>
            </a:xfrm>
            <a:scene3d>
              <a:camera prst="isometricOffAxis1Left"/>
              <a:lightRig rig="threePt" dir="t"/>
            </a:scene3d>
          </p:grpSpPr>
          <p:sp>
            <p:nvSpPr>
              <p:cNvPr id="22" name="Rectangle 21"/>
              <p:cNvSpPr/>
              <p:nvPr/>
            </p:nvSpPr>
            <p:spPr>
              <a:xfrm>
                <a:off x="2024743" y="2286000"/>
                <a:ext cx="8059783" cy="304364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Isosceles Triangle 22"/>
              <p:cNvSpPr/>
              <p:nvPr/>
            </p:nvSpPr>
            <p:spPr>
              <a:xfrm>
                <a:off x="692331" y="470263"/>
                <a:ext cx="11024302" cy="1815737"/>
              </a:xfrm>
              <a:prstGeom prst="triangl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5728061" y="3807823"/>
                <a:ext cx="757647" cy="152182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7805062" y="3566161"/>
                <a:ext cx="750074" cy="96665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3526976" y="3566162"/>
                <a:ext cx="750074" cy="96665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" name="Straight Connector 26"/>
              <p:cNvCxnSpPr>
                <a:stCxn id="24" idx="0"/>
                <a:endCxn id="24" idx="2"/>
              </p:cNvCxnSpPr>
              <p:nvPr/>
            </p:nvCxnSpPr>
            <p:spPr>
              <a:xfrm>
                <a:off x="6106885" y="3807823"/>
                <a:ext cx="0" cy="152182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Rectangle 27"/>
              <p:cNvSpPr/>
              <p:nvPr/>
            </p:nvSpPr>
            <p:spPr>
              <a:xfrm>
                <a:off x="4284617" y="5329646"/>
                <a:ext cx="3647563" cy="40494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9" name="Straight Connector 28"/>
              <p:cNvCxnSpPr/>
              <p:nvPr/>
            </p:nvCxnSpPr>
            <p:spPr>
              <a:xfrm>
                <a:off x="4284617" y="5597435"/>
                <a:ext cx="364756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4280261" y="5449386"/>
                <a:ext cx="364756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TextBox 4"/>
          <p:cNvSpPr txBox="1"/>
          <p:nvPr/>
        </p:nvSpPr>
        <p:spPr>
          <a:xfrm>
            <a:off x="538158" y="2992238"/>
            <a:ext cx="11097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n w="0"/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‘বৃক্ষরোপনের মাধ্যমে বাংলাদেশের জীববৈচিত্র্য রক্ষা করা সম্ভব’ -বর্ণনা কর। </a:t>
            </a:r>
            <a:endParaRPr lang="en-US" sz="3600" dirty="0">
              <a:ln w="0"/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650677" y="756513"/>
            <a:ext cx="4344793" cy="927094"/>
          </a:xfrm>
          <a:prstGeom prst="roundRect">
            <a:avLst/>
          </a:prstGeom>
          <a:solidFill>
            <a:srgbClr val="DCDC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6000" dirty="0">
              <a:solidFill>
                <a:srgbClr val="7030A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50125" y="150126"/>
            <a:ext cx="11873553" cy="6550925"/>
            <a:chOff x="54592" y="54592"/>
            <a:chExt cx="12064621" cy="6741994"/>
          </a:xfrm>
        </p:grpSpPr>
        <p:sp>
          <p:nvSpPr>
            <p:cNvPr id="20" name="Rectangle 19"/>
            <p:cNvSpPr/>
            <p:nvPr/>
          </p:nvSpPr>
          <p:spPr>
            <a:xfrm>
              <a:off x="54592" y="54592"/>
              <a:ext cx="12064621" cy="6741994"/>
            </a:xfrm>
            <a:prstGeom prst="rect">
              <a:avLst/>
            </a:prstGeom>
            <a:noFill/>
            <a:ln w="228600">
              <a:solidFill>
                <a:srgbClr val="7030A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59967" y="260503"/>
              <a:ext cx="11609634" cy="6283259"/>
            </a:xfrm>
            <a:prstGeom prst="rect">
              <a:avLst/>
            </a:prstGeom>
            <a:noFill/>
            <a:ln w="38100">
              <a:solidFill>
                <a:srgbClr val="FF0066"/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4187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79552" y="354840"/>
            <a:ext cx="11412116" cy="6153998"/>
            <a:chOff x="409419" y="122817"/>
            <a:chExt cx="11327650" cy="648772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9600" y="3302758"/>
              <a:ext cx="5677468" cy="330778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09419" y="3302757"/>
              <a:ext cx="5650167" cy="330778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6059601" y="122818"/>
              <a:ext cx="5677468" cy="330024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409419" y="122817"/>
              <a:ext cx="5650167" cy="330024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8686" y="1505720"/>
            <a:ext cx="8666328" cy="3382119"/>
          </a:xfr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prstTxWarp prst="textDeflate">
              <a:avLst/>
            </a:prstTxWarp>
            <a:normAutofit/>
            <a:scene3d>
              <a:camera prst="perspectiveRelaxedModerately"/>
              <a:lightRig rig="threePt" dir="t"/>
            </a:scene3d>
          </a:bodyPr>
          <a:lstStyle/>
          <a:p>
            <a:r>
              <a:rPr lang="en-US" sz="75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bn-BD" sz="7500" b="1" dirty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5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BD" sz="75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500" b="1" dirty="0">
              <a:ln w="12700">
                <a:solidFill>
                  <a:srgbClr val="7030A0"/>
                </a:solidFill>
                <a:prstDash val="solid"/>
              </a:ln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50125" y="150126"/>
            <a:ext cx="11873553" cy="6550925"/>
            <a:chOff x="54592" y="54592"/>
            <a:chExt cx="12064621" cy="6741994"/>
          </a:xfrm>
        </p:grpSpPr>
        <p:sp>
          <p:nvSpPr>
            <p:cNvPr id="17" name="Rectangle 16"/>
            <p:cNvSpPr/>
            <p:nvPr/>
          </p:nvSpPr>
          <p:spPr>
            <a:xfrm>
              <a:off x="54592" y="54592"/>
              <a:ext cx="12064621" cy="6741994"/>
            </a:xfrm>
            <a:prstGeom prst="rect">
              <a:avLst/>
            </a:prstGeom>
            <a:noFill/>
            <a:ln w="228600">
              <a:solidFill>
                <a:srgbClr val="7030A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59967" y="260503"/>
              <a:ext cx="11609634" cy="6283259"/>
            </a:xfrm>
            <a:prstGeom prst="rect">
              <a:avLst/>
            </a:prstGeom>
            <a:noFill/>
            <a:ln w="38100">
              <a:solidFill>
                <a:srgbClr val="FF0066"/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19478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34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-2.22222E-6 L 0.00013 -0.09375 " pathEditMode="relative" rAng="0" ptsTypes="AA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99"/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0125" y="150126"/>
            <a:ext cx="11873553" cy="6550925"/>
            <a:chOff x="54592" y="54592"/>
            <a:chExt cx="12064621" cy="6741994"/>
          </a:xfrm>
        </p:grpSpPr>
        <p:sp>
          <p:nvSpPr>
            <p:cNvPr id="3" name="Rectangle 2"/>
            <p:cNvSpPr/>
            <p:nvPr/>
          </p:nvSpPr>
          <p:spPr>
            <a:xfrm>
              <a:off x="54592" y="54592"/>
              <a:ext cx="12064621" cy="6741994"/>
            </a:xfrm>
            <a:prstGeom prst="rect">
              <a:avLst/>
            </a:prstGeom>
            <a:noFill/>
            <a:ln w="228600">
              <a:solidFill>
                <a:srgbClr val="7030A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59967" y="260503"/>
              <a:ext cx="11609634" cy="6283259"/>
            </a:xfrm>
            <a:prstGeom prst="rect">
              <a:avLst/>
            </a:prstGeom>
            <a:noFill/>
            <a:ln w="38100">
              <a:solidFill>
                <a:srgbClr val="FF0066"/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941342" y="477593"/>
            <a:ext cx="870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ভিডিওটি</a:t>
            </a:r>
            <a:r>
              <a:rPr lang="en-US" sz="36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মনোযোগ সহকারে </a:t>
            </a:r>
            <a:r>
              <a:rPr lang="en-US" sz="3600" dirty="0" err="1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6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 </a:t>
            </a:r>
            <a:endParaRPr lang="en-US" sz="36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847302" y="1304230"/>
            <a:ext cx="8435662" cy="4995069"/>
            <a:chOff x="1847302" y="1304230"/>
            <a:chExt cx="8435662" cy="4995069"/>
          </a:xfrm>
        </p:grpSpPr>
        <p:grpSp>
          <p:nvGrpSpPr>
            <p:cNvPr id="11" name="Group 10"/>
            <p:cNvGrpSpPr/>
            <p:nvPr/>
          </p:nvGrpSpPr>
          <p:grpSpPr>
            <a:xfrm>
              <a:off x="3108559" y="5355376"/>
              <a:ext cx="5842517" cy="943923"/>
              <a:chOff x="3310681" y="5346610"/>
              <a:chExt cx="5842517" cy="943923"/>
            </a:xfrm>
          </p:grpSpPr>
          <p:sp>
            <p:nvSpPr>
              <p:cNvPr id="9" name="Flowchart: Extract 8"/>
              <p:cNvSpPr/>
              <p:nvPr/>
            </p:nvSpPr>
            <p:spPr>
              <a:xfrm>
                <a:off x="8414592" y="5346610"/>
                <a:ext cx="738606" cy="943923"/>
              </a:xfrm>
              <a:prstGeom prst="flowChartExtract">
                <a:avLst/>
              </a:prstGeom>
              <a:noFill/>
              <a:ln w="16192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lowchart: Extract 9"/>
              <p:cNvSpPr/>
              <p:nvPr/>
            </p:nvSpPr>
            <p:spPr>
              <a:xfrm>
                <a:off x="3310681" y="5346610"/>
                <a:ext cx="738606" cy="943923"/>
              </a:xfrm>
              <a:prstGeom prst="flowChartExtract">
                <a:avLst/>
              </a:prstGeom>
              <a:noFill/>
              <a:ln w="16192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7" name="Biodiversity">
              <a:hlinkClick r:id="" action="ppaction://media"/>
            </p:cNvPr>
            <p:cNvPicPr>
              <a:picLocks noChangeAspect="1"/>
            </p:cNvPicPr>
            <p:nvPr>
              <a:vide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4"/>
            <a:stretch>
              <a:fillRect/>
            </a:stretch>
          </p:blipFill>
          <p:spPr>
            <a:xfrm>
              <a:off x="1847302" y="1304230"/>
              <a:ext cx="8435662" cy="4389392"/>
            </a:xfrm>
            <a:prstGeom prst="rect">
              <a:avLst/>
            </a:prstGeom>
            <a:ln w="76200">
              <a:solidFill>
                <a:srgbClr val="002060"/>
              </a:solidFill>
            </a:ln>
            <a:effectLst>
              <a:glow rad="228600">
                <a:srgbClr val="FFFFFF">
                  <a:alpha val="40000"/>
                </a:srgbClr>
              </a:glow>
            </a:effectLst>
            <a:scene3d>
              <a:camera prst="orthographicFront"/>
              <a:lightRig rig="threePt" dir="t">
                <a:rot lat="0" lon="0" rev="2100000"/>
              </a:lightRig>
            </a:scene3d>
            <a:sp3d>
              <a:bevelT w="152400" h="101600" prst="slope"/>
            </a:sp3d>
          </p:spPr>
        </p:pic>
      </p:grpSp>
    </p:spTree>
    <p:extLst>
      <p:ext uri="{BB962C8B-B14F-4D97-AF65-F5344CB8AC3E}">
        <p14:creationId xmlns:p14="http://schemas.microsoft.com/office/powerpoint/2010/main" val="398746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8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0125" y="150126"/>
            <a:ext cx="11873553" cy="6550925"/>
            <a:chOff x="54592" y="54592"/>
            <a:chExt cx="12064621" cy="6741994"/>
          </a:xfrm>
        </p:grpSpPr>
        <p:sp>
          <p:nvSpPr>
            <p:cNvPr id="3" name="Rectangle 2"/>
            <p:cNvSpPr/>
            <p:nvPr/>
          </p:nvSpPr>
          <p:spPr>
            <a:xfrm>
              <a:off x="54592" y="54592"/>
              <a:ext cx="12064621" cy="6741994"/>
            </a:xfrm>
            <a:prstGeom prst="rect">
              <a:avLst/>
            </a:prstGeom>
            <a:noFill/>
            <a:ln w="228600">
              <a:solidFill>
                <a:srgbClr val="7030A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59967" y="260503"/>
              <a:ext cx="11609634" cy="6283259"/>
            </a:xfrm>
            <a:prstGeom prst="rect">
              <a:avLst/>
            </a:prstGeom>
            <a:noFill/>
            <a:ln w="38100">
              <a:solidFill>
                <a:srgbClr val="FF0066"/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ounded Rectangular Callout 4"/>
          <p:cNvSpPr/>
          <p:nvPr/>
        </p:nvSpPr>
        <p:spPr>
          <a:xfrm>
            <a:off x="708338" y="811369"/>
            <a:ext cx="5692462" cy="965916"/>
          </a:xfrm>
          <a:prstGeom prst="wedgeRoundRectCallout">
            <a:avLst>
              <a:gd name="adj1" fmla="val 36577"/>
              <a:gd name="adj2" fmla="val 142416"/>
              <a:gd name="adj3" fmla="val 1666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500" dirty="0" smtClean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 উত্তর দেয়ার চেষ্টা করি... </a:t>
            </a:r>
            <a:endParaRPr lang="en-US" sz="3500" dirty="0"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00354" y="3013844"/>
            <a:ext cx="8343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ভিডিওটিতে আমরা কী দেখলাম? </a:t>
            </a:r>
            <a:endParaRPr lang="en-US" sz="44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00354" y="3000939"/>
            <a:ext cx="8343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 জীব জন্তু ও</a:t>
            </a:r>
            <a:r>
              <a:rPr lang="en-US" sz="44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পশু-পাখি</a:t>
            </a:r>
            <a:r>
              <a:rPr lang="bn-BD" sz="44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দেখতে পেলাম। </a:t>
            </a:r>
            <a:endParaRPr lang="en-US" sz="44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0686" y="3027355"/>
            <a:ext cx="10882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জীবজন্তু</a:t>
            </a:r>
            <a:r>
              <a:rPr lang="en-US" sz="44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4400" dirty="0" err="1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পশু-পাখি</a:t>
            </a:r>
            <a:r>
              <a:rPr lang="bn-BD" sz="44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এই </a:t>
            </a:r>
            <a:r>
              <a:rPr lang="en-US" sz="4400" dirty="0" err="1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বৈচিত্র্য</a:t>
            </a:r>
            <a:r>
              <a:rPr lang="en-US" sz="44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জীবনযাপনকে</a:t>
            </a:r>
            <a:r>
              <a:rPr lang="en-US" sz="44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4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BD" sz="44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4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93871" y="3040867"/>
            <a:ext cx="8343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bn-BD" sz="44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বৈচিত্র্য। </a:t>
            </a:r>
            <a:endParaRPr lang="en-US" sz="44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18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2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387434" y="3216597"/>
            <a:ext cx="11211815" cy="3084692"/>
            <a:chOff x="387434" y="3216597"/>
            <a:chExt cx="11211815" cy="308469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6727" y="3329452"/>
              <a:ext cx="2532522" cy="297183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434" y="3329452"/>
              <a:ext cx="2532522" cy="297183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4" name="Group 3"/>
            <p:cNvGrpSpPr/>
            <p:nvPr/>
          </p:nvGrpSpPr>
          <p:grpSpPr>
            <a:xfrm>
              <a:off x="1494576" y="3216597"/>
              <a:ext cx="9184649" cy="1486683"/>
              <a:chOff x="1856095" y="3168275"/>
              <a:chExt cx="9703560" cy="1486683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1856095" y="3208408"/>
                <a:ext cx="9703560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8800" b="1" spc="50" dirty="0">
                    <a:ln w="12700" cmpd="sng">
                      <a:solidFill>
                        <a:srgbClr val="B91796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effectLst>
                      <a:glow rad="228600">
                        <a:schemeClr val="accent1">
                          <a:satMod val="175000"/>
                          <a:alpha val="40000"/>
                        </a:schemeClr>
                      </a:glo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বাংলাদেশের জীববৈচিত্র্য</a:t>
                </a:r>
                <a:endParaRPr lang="en-US" sz="8800" dirty="0"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1927883" y="3168275"/>
                <a:ext cx="9471548" cy="1446550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8800" b="1" spc="50" dirty="0" smtClean="0">
                    <a:ln w="12700" cmpd="sng">
                      <a:solidFill>
                        <a:srgbClr val="B91796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glow rad="228600">
                        <a:schemeClr val="accent1">
                          <a:satMod val="175000"/>
                          <a:alpha val="40000"/>
                        </a:schemeClr>
                      </a:glo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বাংলাদেশের জীববৈচিত্র্য </a:t>
                </a:r>
                <a:endParaRPr lang="en-US" sz="8800" b="1" spc="50" dirty="0">
                  <a:ln w="12700" cmpd="sng">
                    <a:solidFill>
                      <a:srgbClr val="B91796"/>
                    </a:solidFill>
                    <a:prstDash val="solid"/>
                  </a:ln>
                  <a:solidFill>
                    <a:srgbClr val="002060"/>
                  </a:solidFill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sp>
        <p:nvSpPr>
          <p:cNvPr id="6" name="TextBox 5"/>
          <p:cNvSpPr txBox="1"/>
          <p:nvPr/>
        </p:nvSpPr>
        <p:spPr>
          <a:xfrm>
            <a:off x="3411029" y="1357349"/>
            <a:ext cx="52680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পাঠ... </a:t>
            </a:r>
            <a:endParaRPr lang="en-US" sz="60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50125" y="150126"/>
            <a:ext cx="11873553" cy="6550925"/>
            <a:chOff x="54592" y="54592"/>
            <a:chExt cx="12064621" cy="6741994"/>
          </a:xfrm>
        </p:grpSpPr>
        <p:sp>
          <p:nvSpPr>
            <p:cNvPr id="8" name="Rectangle 7"/>
            <p:cNvSpPr/>
            <p:nvPr/>
          </p:nvSpPr>
          <p:spPr>
            <a:xfrm>
              <a:off x="54592" y="54592"/>
              <a:ext cx="12064621" cy="6741994"/>
            </a:xfrm>
            <a:prstGeom prst="rect">
              <a:avLst/>
            </a:prstGeom>
            <a:noFill/>
            <a:ln w="228600">
              <a:solidFill>
                <a:srgbClr val="7030A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59967" y="260503"/>
              <a:ext cx="11609634" cy="6283259"/>
            </a:xfrm>
            <a:prstGeom prst="rect">
              <a:avLst/>
            </a:prstGeom>
            <a:noFill/>
            <a:ln w="38100">
              <a:solidFill>
                <a:srgbClr val="FF0066"/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169" y="777922"/>
            <a:ext cx="3791959" cy="2361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58" y="805218"/>
            <a:ext cx="3698245" cy="2361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983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472461" y="696036"/>
            <a:ext cx="11278262" cy="55136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05094" y="802821"/>
            <a:ext cx="11044463" cy="830997"/>
          </a:xfrm>
          <a:prstGeom prst="rect">
            <a:avLst/>
          </a:prstGeom>
          <a:solidFill>
            <a:srgbClr val="FFCC66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এই পাঠ শেষে শিক্ষার্থীরা... </a:t>
            </a:r>
            <a:endParaRPr lang="en-US" sz="4800" dirty="0">
              <a:solidFill>
                <a:srgbClr val="00206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50125" y="150126"/>
            <a:ext cx="11873553" cy="6550925"/>
            <a:chOff x="54592" y="54592"/>
            <a:chExt cx="12064621" cy="6741994"/>
          </a:xfrm>
        </p:grpSpPr>
        <p:sp>
          <p:nvSpPr>
            <p:cNvPr id="27" name="Rectangle 26"/>
            <p:cNvSpPr/>
            <p:nvPr/>
          </p:nvSpPr>
          <p:spPr>
            <a:xfrm>
              <a:off x="54592" y="54592"/>
              <a:ext cx="12064621" cy="6741994"/>
            </a:xfrm>
            <a:prstGeom prst="rect">
              <a:avLst/>
            </a:prstGeom>
            <a:noFill/>
            <a:ln w="228600">
              <a:solidFill>
                <a:srgbClr val="7030A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59967" y="260503"/>
              <a:ext cx="11609634" cy="6283259"/>
            </a:xfrm>
            <a:prstGeom prst="rect">
              <a:avLst/>
            </a:prstGeom>
            <a:noFill/>
            <a:ln w="38100">
              <a:solidFill>
                <a:srgbClr val="FF0066"/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423078" y="1733036"/>
            <a:ext cx="10226480" cy="4461704"/>
            <a:chOff x="1246263" y="1733036"/>
            <a:chExt cx="10351779" cy="4461704"/>
          </a:xfrm>
        </p:grpSpPr>
        <p:sp>
          <p:nvSpPr>
            <p:cNvPr id="18" name="Rectangle 17"/>
            <p:cNvSpPr/>
            <p:nvPr/>
          </p:nvSpPr>
          <p:spPr>
            <a:xfrm>
              <a:off x="1477798" y="1733229"/>
              <a:ext cx="10120244" cy="44599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1246263" y="1733036"/>
              <a:ext cx="1340802" cy="4461704"/>
              <a:chOff x="3512949" y="1571223"/>
              <a:chExt cx="1340802" cy="4417453"/>
            </a:xfrm>
          </p:grpSpPr>
          <p:sp>
            <p:nvSpPr>
              <p:cNvPr id="31" name="Flowchart: Delay 30"/>
              <p:cNvSpPr/>
              <p:nvPr/>
            </p:nvSpPr>
            <p:spPr>
              <a:xfrm>
                <a:off x="3546515" y="1751528"/>
                <a:ext cx="1307236" cy="4056844"/>
              </a:xfrm>
              <a:prstGeom prst="flowChartDelay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lowchart: Delay 31"/>
              <p:cNvSpPr/>
              <p:nvPr/>
            </p:nvSpPr>
            <p:spPr>
              <a:xfrm>
                <a:off x="3512949" y="1571223"/>
                <a:ext cx="1199141" cy="4417453"/>
              </a:xfrm>
              <a:prstGeom prst="flowChartDelay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3" name="Rectangle 22"/>
          <p:cNvSpPr/>
          <p:nvPr/>
        </p:nvSpPr>
        <p:spPr>
          <a:xfrm rot="16200000">
            <a:off x="-1151505" y="3489637"/>
            <a:ext cx="4459974" cy="946772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6600" b="1" dirty="0">
              <a:ln w="1270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883191" y="2467317"/>
            <a:ext cx="9753488" cy="2792266"/>
            <a:chOff x="2700931" y="2584266"/>
            <a:chExt cx="8472220" cy="2633853"/>
          </a:xfrm>
        </p:grpSpPr>
        <p:grpSp>
          <p:nvGrpSpPr>
            <p:cNvPr id="7" name="Group 6"/>
            <p:cNvGrpSpPr/>
            <p:nvPr/>
          </p:nvGrpSpPr>
          <p:grpSpPr>
            <a:xfrm>
              <a:off x="2700931" y="2584266"/>
              <a:ext cx="545912" cy="756132"/>
              <a:chOff x="2714579" y="1516903"/>
              <a:chExt cx="545912" cy="756132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2714579" y="1516903"/>
                <a:ext cx="545912" cy="756132"/>
              </a:xfrm>
              <a:prstGeom prst="ellipse">
                <a:avLst/>
              </a:prstGeom>
              <a:solidFill>
                <a:srgbClr val="AA067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2813246" y="1519084"/>
                <a:ext cx="334479" cy="624436"/>
              </a:xfrm>
              <a:prstGeom prst="ellipse">
                <a:avLst/>
              </a:prstGeom>
              <a:solidFill>
                <a:srgbClr val="002060"/>
              </a:solidFill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4400" dirty="0" smtClean="0">
                    <a:solidFill>
                      <a:srgbClr val="FFCC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endParaRPr lang="en-US" sz="4400" dirty="0">
                  <a:solidFill>
                    <a:srgbClr val="FFCC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2790427" y="3535275"/>
              <a:ext cx="545912" cy="756132"/>
              <a:chOff x="2804075" y="1529052"/>
              <a:chExt cx="545912" cy="756132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2804075" y="1529052"/>
                <a:ext cx="545912" cy="756132"/>
              </a:xfrm>
              <a:prstGeom prst="ellipse">
                <a:avLst/>
              </a:prstGeom>
              <a:solidFill>
                <a:srgbClr val="AA067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2902743" y="1531232"/>
                <a:ext cx="334479" cy="624436"/>
              </a:xfrm>
              <a:prstGeom prst="ellipse">
                <a:avLst/>
              </a:prstGeom>
              <a:solidFill>
                <a:srgbClr val="002060"/>
              </a:solidFill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4400" dirty="0" smtClean="0">
                    <a:solidFill>
                      <a:srgbClr val="FFCC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</a:t>
                </a:r>
                <a:endParaRPr lang="en-US" sz="2000" dirty="0">
                  <a:solidFill>
                    <a:srgbClr val="FFCC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2734492" y="4461987"/>
              <a:ext cx="545912" cy="756132"/>
              <a:chOff x="2748140" y="1516904"/>
              <a:chExt cx="545912" cy="756132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2748140" y="1516904"/>
                <a:ext cx="545912" cy="756132"/>
              </a:xfrm>
              <a:prstGeom prst="ellipse">
                <a:avLst/>
              </a:prstGeom>
              <a:solidFill>
                <a:srgbClr val="AA067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2846813" y="1519084"/>
                <a:ext cx="334479" cy="624436"/>
              </a:xfrm>
              <a:prstGeom prst="ellipse">
                <a:avLst/>
              </a:prstGeom>
              <a:solidFill>
                <a:srgbClr val="002060"/>
              </a:solidFill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4400" dirty="0" smtClean="0">
                    <a:solidFill>
                      <a:srgbClr val="FFCC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৩</a:t>
                </a:r>
                <a:endParaRPr lang="en-US" sz="1600" dirty="0">
                  <a:solidFill>
                    <a:srgbClr val="FFCC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3296801" y="2664413"/>
              <a:ext cx="7876350" cy="52517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BD" sz="3500" dirty="0" smtClean="0">
                  <a:ln w="0"/>
                  <a:solidFill>
                    <a:schemeClr val="tx1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জীববৈচিত্র্য কী তা বলতে পারবে। </a:t>
              </a:r>
              <a:endParaRPr lang="en-US" sz="3500" dirty="0">
                <a:ln w="0"/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355757" y="3596449"/>
              <a:ext cx="7817394" cy="52517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BD" sz="3500" dirty="0" smtClean="0">
                  <a:ln w="0"/>
                  <a:solidFill>
                    <a:schemeClr val="tx1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বাংলাদেশের জীববৈচিত্র্যের অবস্থা উল্লেখ করতে পারবে। </a:t>
              </a:r>
              <a:endParaRPr lang="en-US" sz="3500" dirty="0">
                <a:ln w="0"/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322197" y="4535309"/>
              <a:ext cx="7850954" cy="52517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BD" sz="3500" dirty="0" smtClean="0">
                  <a:ln w="0"/>
                  <a:solidFill>
                    <a:schemeClr val="tx1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বাংলাদেশের জীববৈচিত্র্য রক্ষায় করণীয়সমূহ বর্ণনা করতে পারবে। </a:t>
              </a:r>
              <a:endParaRPr lang="en-US" sz="3500" dirty="0">
                <a:ln w="0"/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0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50125" y="150126"/>
            <a:ext cx="11873553" cy="6550925"/>
            <a:chOff x="54592" y="54592"/>
            <a:chExt cx="12064621" cy="6741994"/>
          </a:xfrm>
        </p:grpSpPr>
        <p:sp>
          <p:nvSpPr>
            <p:cNvPr id="12" name="Rectangle 11"/>
            <p:cNvSpPr/>
            <p:nvPr/>
          </p:nvSpPr>
          <p:spPr>
            <a:xfrm>
              <a:off x="54592" y="54592"/>
              <a:ext cx="12064621" cy="6741994"/>
            </a:xfrm>
            <a:prstGeom prst="rect">
              <a:avLst/>
            </a:prstGeom>
            <a:noFill/>
            <a:ln w="228600">
              <a:solidFill>
                <a:srgbClr val="7030A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59967" y="260503"/>
              <a:ext cx="11609634" cy="6283259"/>
            </a:xfrm>
            <a:prstGeom prst="rect">
              <a:avLst/>
            </a:prstGeom>
            <a:noFill/>
            <a:ln w="38100">
              <a:solidFill>
                <a:srgbClr val="FF0066"/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82" y="735795"/>
            <a:ext cx="5189117" cy="3162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872" y="773101"/>
            <a:ext cx="5073953" cy="3131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818582" y="4327403"/>
            <a:ext cx="10493102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n w="9525">
                  <a:solidFill>
                    <a:srgbClr val="0070C0"/>
                  </a:solidFill>
                  <a:prstDash val="solid"/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প্রকৃতির</a:t>
            </a:r>
            <a:r>
              <a:rPr lang="en-US" sz="4000" dirty="0" smtClean="0">
                <a:ln w="9525">
                  <a:solidFill>
                    <a:srgbClr val="0070C0"/>
                  </a:solidFill>
                  <a:prstDash val="solid"/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9525">
                  <a:solidFill>
                    <a:srgbClr val="0070C0"/>
                  </a:solidFill>
                  <a:prstDash val="solid"/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dirty="0" smtClean="0">
                <a:ln w="9525">
                  <a:solidFill>
                    <a:srgbClr val="0070C0"/>
                  </a:solidFill>
                  <a:prstDash val="solid"/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9525">
                  <a:solidFill>
                    <a:srgbClr val="0070C0"/>
                  </a:solidFill>
                  <a:prstDash val="solid"/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4000" dirty="0" smtClean="0">
                <a:ln w="9525">
                  <a:solidFill>
                    <a:srgbClr val="0070C0"/>
                  </a:solidFill>
                  <a:prstDash val="solid"/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9525">
                  <a:solidFill>
                    <a:srgbClr val="0070C0"/>
                  </a:solidFill>
                  <a:prstDash val="solid"/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রকমের</a:t>
            </a:r>
            <a:r>
              <a:rPr lang="en-US" sz="4000" dirty="0" smtClean="0">
                <a:ln w="9525">
                  <a:solidFill>
                    <a:srgbClr val="0070C0"/>
                  </a:solidFill>
                  <a:prstDash val="solid"/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9525">
                  <a:solidFill>
                    <a:srgbClr val="0070C0"/>
                  </a:solidFill>
                  <a:prstDash val="solid"/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4000" dirty="0" smtClean="0">
                <a:ln w="9525">
                  <a:solidFill>
                    <a:srgbClr val="0070C0"/>
                  </a:solidFill>
                  <a:prstDash val="solid"/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9525">
                  <a:solidFill>
                    <a:srgbClr val="0070C0"/>
                  </a:solidFill>
                  <a:prstDash val="solid"/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 smtClean="0">
                <a:ln w="9525">
                  <a:solidFill>
                    <a:srgbClr val="0070C0"/>
                  </a:solidFill>
                  <a:prstDash val="solid"/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9525">
                  <a:solidFill>
                    <a:srgbClr val="0070C0"/>
                  </a:solidFill>
                  <a:prstDash val="solid"/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নিয়মে</a:t>
            </a:r>
            <a:r>
              <a:rPr lang="en-US" sz="4000" dirty="0" smtClean="0">
                <a:ln w="9525">
                  <a:solidFill>
                    <a:srgbClr val="0070C0"/>
                  </a:solidFill>
                  <a:prstDash val="solid"/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9525">
                  <a:solidFill>
                    <a:srgbClr val="0070C0"/>
                  </a:solidFill>
                  <a:prstDash val="solid"/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বেঁচে</a:t>
            </a:r>
            <a:r>
              <a:rPr lang="en-US" sz="4000" dirty="0" smtClean="0">
                <a:ln w="9525">
                  <a:solidFill>
                    <a:srgbClr val="0070C0"/>
                  </a:solidFill>
                  <a:prstDash val="solid"/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9525">
                  <a:solidFill>
                    <a:srgbClr val="0070C0"/>
                  </a:solidFill>
                  <a:prstDash val="solid"/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bn-BD" sz="4000" dirty="0">
                <a:ln w="9525">
                  <a:solidFill>
                    <a:srgbClr val="0070C0"/>
                  </a:solidFill>
                  <a:prstDash val="solid"/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9525">
                  <a:solidFill>
                    <a:srgbClr val="0070C0"/>
                  </a:solidFill>
                  <a:prstDash val="solid"/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তাকেই</a:t>
            </a:r>
            <a:r>
              <a:rPr lang="en-US" sz="4000" dirty="0" smtClean="0">
                <a:ln w="9525">
                  <a:solidFill>
                    <a:srgbClr val="0070C0"/>
                  </a:solidFill>
                  <a:prstDash val="solid"/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9525">
                  <a:solidFill>
                    <a:srgbClr val="0070C0"/>
                  </a:solidFill>
                  <a:prstDash val="solid"/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সংক্ষেপে</a:t>
            </a:r>
            <a:r>
              <a:rPr lang="en-US" sz="4000" dirty="0" smtClean="0">
                <a:ln w="9525">
                  <a:solidFill>
                    <a:srgbClr val="0070C0"/>
                  </a:solidFill>
                  <a:prstDash val="solid"/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9525">
                  <a:solidFill>
                    <a:srgbClr val="0070C0"/>
                  </a:solidFill>
                  <a:prstDash val="solid"/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জীববৈচি</a:t>
            </a:r>
            <a:r>
              <a:rPr lang="bn-BD" sz="4000" dirty="0" smtClean="0">
                <a:ln w="9525">
                  <a:solidFill>
                    <a:srgbClr val="0070C0"/>
                  </a:solidFill>
                  <a:prstDash val="solid"/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ত্র্য</a:t>
            </a:r>
            <a:r>
              <a:rPr lang="en-US" sz="4000" dirty="0" smtClean="0">
                <a:ln w="9525">
                  <a:solidFill>
                    <a:srgbClr val="0070C0"/>
                  </a:solidFill>
                  <a:prstDash val="solid"/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9525">
                  <a:solidFill>
                    <a:srgbClr val="0070C0"/>
                  </a:solidFill>
                  <a:prstDash val="solid"/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 smtClean="0">
                <a:ln w="9525">
                  <a:solidFill>
                    <a:srgbClr val="0070C0"/>
                  </a:solidFill>
                  <a:prstDash val="solid"/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n w="9525">
                <a:solidFill>
                  <a:srgbClr val="0070C0"/>
                </a:solidFill>
                <a:prstDash val="solid"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42393" y="4527176"/>
            <a:ext cx="48890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জীববৈচিত্র্য কী...? </a:t>
            </a:r>
            <a:endParaRPr lang="en-US" sz="4800" b="1" dirty="0">
              <a:ln w="1270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892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785" y="636986"/>
            <a:ext cx="9272457" cy="4945461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790" y="623338"/>
            <a:ext cx="9309045" cy="4959109"/>
          </a:xfrm>
          <a:prstGeom prst="rect">
            <a:avLst/>
          </a:prstGeom>
          <a:ln w="57150">
            <a:solidFill>
              <a:srgbClr val="AA0673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47" y="646735"/>
            <a:ext cx="9318336" cy="49357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225" y="626557"/>
            <a:ext cx="9234818" cy="493001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" name="Group 1"/>
          <p:cNvGrpSpPr/>
          <p:nvPr/>
        </p:nvGrpSpPr>
        <p:grpSpPr>
          <a:xfrm>
            <a:off x="150125" y="150126"/>
            <a:ext cx="11873553" cy="6550925"/>
            <a:chOff x="54592" y="54592"/>
            <a:chExt cx="12064621" cy="6741994"/>
          </a:xfrm>
        </p:grpSpPr>
        <p:sp>
          <p:nvSpPr>
            <p:cNvPr id="3" name="Rectangle 2"/>
            <p:cNvSpPr/>
            <p:nvPr/>
          </p:nvSpPr>
          <p:spPr>
            <a:xfrm>
              <a:off x="54592" y="54592"/>
              <a:ext cx="12064621" cy="6741994"/>
            </a:xfrm>
            <a:prstGeom prst="rect">
              <a:avLst/>
            </a:prstGeom>
            <a:noFill/>
            <a:ln w="228600">
              <a:solidFill>
                <a:srgbClr val="7030A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59967" y="260503"/>
              <a:ext cx="11609634" cy="6283259"/>
            </a:xfrm>
            <a:prstGeom prst="rect">
              <a:avLst/>
            </a:prstGeom>
            <a:noFill/>
            <a:ln w="38100">
              <a:solidFill>
                <a:srgbClr val="FF0066"/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224" y="626557"/>
            <a:ext cx="9249616" cy="492868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520" y="626557"/>
            <a:ext cx="9205441" cy="4930016"/>
          </a:xfrm>
          <a:prstGeom prst="rect">
            <a:avLst/>
          </a:prstGeom>
          <a:ln w="38100">
            <a:solidFill>
              <a:srgbClr val="FF0066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" t="3026" r="1031" b="2081"/>
          <a:stretch/>
        </p:blipFill>
        <p:spPr>
          <a:xfrm>
            <a:off x="1292994" y="640206"/>
            <a:ext cx="9297672" cy="4934703"/>
          </a:xfrm>
          <a:prstGeom prst="rect">
            <a:avLst/>
          </a:prstGeom>
          <a:ln w="38100">
            <a:solidFill>
              <a:srgbClr val="FF0066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611554" y="5677182"/>
            <a:ext cx="10907158" cy="63094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5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পৃথিবীর তাপমাত্রা ও জলবায়ুর পরিবর্তনের ফলে জীববৈচিত্রের পরিবর্তন ঘটছে। </a:t>
            </a:r>
            <a:endParaRPr lang="en-US" sz="35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59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0125" y="150126"/>
            <a:ext cx="11873553" cy="6550925"/>
            <a:chOff x="54592" y="54592"/>
            <a:chExt cx="12064621" cy="6741994"/>
          </a:xfrm>
        </p:grpSpPr>
        <p:sp>
          <p:nvSpPr>
            <p:cNvPr id="3" name="Rectangle 2"/>
            <p:cNvSpPr/>
            <p:nvPr/>
          </p:nvSpPr>
          <p:spPr>
            <a:xfrm>
              <a:off x="54592" y="54592"/>
              <a:ext cx="12064621" cy="6741994"/>
            </a:xfrm>
            <a:prstGeom prst="rect">
              <a:avLst/>
            </a:prstGeom>
            <a:noFill/>
            <a:ln w="228600">
              <a:solidFill>
                <a:srgbClr val="7030A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59967" y="260503"/>
              <a:ext cx="11609634" cy="6283259"/>
            </a:xfrm>
            <a:prstGeom prst="rect">
              <a:avLst/>
            </a:prstGeom>
            <a:noFill/>
            <a:ln w="38100">
              <a:solidFill>
                <a:srgbClr val="FF0066"/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"/>
          <a:stretch/>
        </p:blipFill>
        <p:spPr>
          <a:xfrm>
            <a:off x="1042103" y="692264"/>
            <a:ext cx="4348764" cy="2554013"/>
          </a:xfrm>
          <a:prstGeom prst="rect">
            <a:avLst/>
          </a:prstGeom>
          <a:ln w="38100">
            <a:solidFill>
              <a:schemeClr val="accent5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402" y="682386"/>
            <a:ext cx="4367122" cy="2597978"/>
          </a:xfrm>
          <a:prstGeom prst="rect">
            <a:avLst/>
          </a:prstGeom>
          <a:ln w="38100">
            <a:solidFill>
              <a:schemeClr val="accent5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059605" y="3716425"/>
            <a:ext cx="5008566" cy="2308324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ঘুর্ণিঝড়ে সুন্দরবনের প্রাণী ও গাছপালার ক্ষতি হয়, আবার প্রকৃতির নিয়মেই সুন্দরবন গাছপালা ও প্রাণীতে পূর্ণ হয়ে উঠে। </a:t>
            </a:r>
            <a:endParaRPr lang="en-US" sz="36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042103" y="3563236"/>
            <a:ext cx="4348764" cy="2560110"/>
            <a:chOff x="1042103" y="3563236"/>
            <a:chExt cx="4348764" cy="256011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2103" y="3563236"/>
              <a:ext cx="4348764" cy="2560110"/>
            </a:xfrm>
            <a:prstGeom prst="rect">
              <a:avLst/>
            </a:prstGeom>
            <a:ln w="38100">
              <a:solidFill>
                <a:schemeClr val="accent5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18" t="10167" r="8320" b="6537"/>
            <a:stretch/>
          </p:blipFill>
          <p:spPr>
            <a:xfrm>
              <a:off x="3248168" y="4870587"/>
              <a:ext cx="2129052" cy="11977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72130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863</TotalTime>
  <Words>407</Words>
  <Application>Microsoft Office PowerPoint</Application>
  <PresentationFormat>Widescreen</PresentationFormat>
  <Paragraphs>69</Paragraphs>
  <Slides>29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সবাইকে ধন্যবাদ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172</cp:revision>
  <dcterms:created xsi:type="dcterms:W3CDTF">2021-02-21T05:05:23Z</dcterms:created>
  <dcterms:modified xsi:type="dcterms:W3CDTF">2021-03-07T07:47:19Z</dcterms:modified>
</cp:coreProperties>
</file>