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7" autoAdjust="0"/>
    <p:restoredTop sz="86369" autoAdjust="0"/>
  </p:normalViewPr>
  <p:slideViewPr>
    <p:cSldViewPr snapToGrid="0">
      <p:cViewPr>
        <p:scale>
          <a:sx n="71" d="100"/>
          <a:sy n="71" d="100"/>
        </p:scale>
        <p:origin x="210" y="732"/>
      </p:cViewPr>
      <p:guideLst/>
    </p:cSldViewPr>
  </p:slideViewPr>
  <p:outlineViewPr>
    <p:cViewPr>
      <p:scale>
        <a:sx n="100" d="100"/>
        <a:sy n="100" d="100"/>
      </p:scale>
      <p:origin x="0" y="-1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811A4-B220-47FD-8F06-2EC5B236F087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FE6D1-34A2-4EFB-B09A-356F5327A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5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FE6D1-34A2-4EFB-B09A-356F5327AA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4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2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0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7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9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2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2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39F7A-5D75-488A-8129-CB462C74DC15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982B-0D9E-4474-80B9-F474F0418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7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29" y="11875"/>
            <a:ext cx="1242158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6359" y="960895"/>
            <a:ext cx="4463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</a:rPr>
              <a:t>আজকের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ক্লাসে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স্বাগতম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200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64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67187" y="402956"/>
            <a:ext cx="6741762" cy="76944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শর্করা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বা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শ্বেতসার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4881" y="1999281"/>
            <a:ext cx="104613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	</a:t>
            </a:r>
            <a:r>
              <a:rPr lang="en-US" sz="4000" dirty="0" err="1" smtClean="0"/>
              <a:t>আমরা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নাস্তায়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রুটি,মুড়ি</a:t>
            </a:r>
            <a:r>
              <a:rPr lang="en-US" sz="4000" dirty="0" smtClean="0"/>
              <a:t>, </a:t>
            </a:r>
            <a:r>
              <a:rPr lang="en-US" sz="4000" dirty="0" err="1" smtClean="0"/>
              <a:t>চিড়া</a:t>
            </a:r>
            <a:r>
              <a:rPr lang="en-US" sz="4000" dirty="0" smtClean="0"/>
              <a:t>, </a:t>
            </a:r>
            <a:r>
              <a:rPr lang="en-US" sz="4000" dirty="0" err="1" smtClean="0"/>
              <a:t>পাউরুটি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ইত্যাদি</a:t>
            </a:r>
            <a:r>
              <a:rPr lang="en-US" sz="4000" dirty="0" smtClean="0"/>
              <a:t> </a:t>
            </a:r>
            <a:r>
              <a:rPr lang="en-US" sz="4000" dirty="0" err="1" smtClean="0"/>
              <a:t>খেয়ে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থাকি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জাতীয়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খাদ্য</a:t>
            </a:r>
            <a:r>
              <a:rPr lang="en-US" sz="4000" dirty="0" smtClean="0"/>
              <a:t>।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শক্তি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উৎপাদনকারী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খাদ্য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আমাদের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দৈনন্দিন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খাদ্যে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পরিমাণ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সবচেয়ে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বেশি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ইহা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সহজপাচ্য</a:t>
            </a:r>
            <a:r>
              <a:rPr lang="en-US" sz="4000" dirty="0" smtClean="0"/>
              <a:t>। </a:t>
            </a:r>
            <a:r>
              <a:rPr lang="en-US" sz="4000" dirty="0" err="1" smtClean="0"/>
              <a:t>সব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কার্বন,হাইড্রোজেন</a:t>
            </a:r>
            <a:r>
              <a:rPr lang="en-US" sz="4000" dirty="0"/>
              <a:t> </a:t>
            </a:r>
            <a:r>
              <a:rPr lang="en-US" sz="4000" dirty="0" smtClean="0"/>
              <a:t>ও </a:t>
            </a:r>
            <a:r>
              <a:rPr lang="en-US" sz="4000" dirty="0" err="1" smtClean="0"/>
              <a:t>অক্সিজেন</a:t>
            </a:r>
            <a:r>
              <a:rPr lang="en-US" sz="4000" dirty="0" smtClean="0"/>
              <a:t> এ </a:t>
            </a:r>
            <a:r>
              <a:rPr lang="en-US" sz="4000" dirty="0" err="1" smtClean="0"/>
              <a:t>তিনটি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মৌলিক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উপাদানের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সমন্বয়ে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000" dirty="0" smtClean="0"/>
              <a:t>।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দেহে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কর্মক্ষমতা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যোগায়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গ্লুকোজ</a:t>
            </a:r>
            <a:r>
              <a:rPr lang="en-US" sz="4000" dirty="0" smtClean="0"/>
              <a:t> </a:t>
            </a:r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সরল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35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8251" y="495946"/>
            <a:ext cx="7609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1925" y="728420"/>
            <a:ext cx="11510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/>
              <a:t>	</a:t>
            </a:r>
            <a:r>
              <a:rPr lang="en-US" sz="4400" b="1" dirty="0" err="1" smtClean="0"/>
              <a:t>শর্করা,স্নেহ</a:t>
            </a:r>
            <a:r>
              <a:rPr lang="en-US" sz="4400" b="1" dirty="0" smtClean="0"/>
              <a:t> ও </a:t>
            </a:r>
            <a:r>
              <a:rPr lang="en-US" sz="4400" b="1" dirty="0" err="1" smtClean="0"/>
              <a:t>আমিষের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মধ্যে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শর্করা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সর্বাপেক্ষা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সহজপাচ্য</a:t>
            </a:r>
            <a:r>
              <a:rPr lang="en-US" sz="4400" b="1" dirty="0" smtClean="0"/>
              <a:t>। </a:t>
            </a:r>
            <a:r>
              <a:rPr lang="en-US" sz="4400" b="1" dirty="0" err="1" smtClean="0"/>
              <a:t>দেহে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শোষিত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হওয়ার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পর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শর্করা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খুব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কম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সময়ে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তাপ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উৎপন্ন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করে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দেহে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শক্তি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যোগায়</a:t>
            </a:r>
            <a:r>
              <a:rPr lang="en-US" sz="4400" b="1" dirty="0" smtClean="0"/>
              <a:t>। ১ </a:t>
            </a:r>
            <a:r>
              <a:rPr lang="en-US" sz="4400" b="1" dirty="0" err="1" smtClean="0"/>
              <a:t>গ্রাম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শর্করা</a:t>
            </a:r>
            <a:r>
              <a:rPr lang="en-US" sz="4400" b="1" dirty="0" smtClean="0"/>
              <a:t> ৪ </a:t>
            </a:r>
            <a:r>
              <a:rPr lang="en-US" sz="4400" b="1" dirty="0" err="1" smtClean="0"/>
              <a:t>কিলোক্যালরি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তাপ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উৎপন্ন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করে</a:t>
            </a:r>
            <a:r>
              <a:rPr lang="en-US" sz="4400" b="1" dirty="0" smtClean="0"/>
              <a:t>। </a:t>
            </a:r>
            <a:r>
              <a:rPr lang="en-US" sz="4400" b="1" dirty="0" err="1" smtClean="0"/>
              <a:t>মানব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দেহে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প্রায়</a:t>
            </a:r>
            <a:r>
              <a:rPr lang="en-US" sz="4400" b="1" dirty="0" smtClean="0"/>
              <a:t> ৩০০-৪০০ </a:t>
            </a:r>
            <a:r>
              <a:rPr lang="en-US" sz="4400" b="1" dirty="0" err="1" smtClean="0"/>
              <a:t>গ্রাম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শর্করা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জমা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থাকতে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পারে</a:t>
            </a:r>
            <a:r>
              <a:rPr lang="en-US" sz="4400" b="1" dirty="0" smtClean="0"/>
              <a:t>। এ </a:t>
            </a:r>
            <a:r>
              <a:rPr lang="en-US" sz="4400" b="1" dirty="0" err="1" smtClean="0"/>
              <a:t>পরিমান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শর্করা</a:t>
            </a:r>
            <a:r>
              <a:rPr lang="en-US" sz="4400" b="1" dirty="0" smtClean="0"/>
              <a:t>  ১২০০-১৬০০ </a:t>
            </a:r>
            <a:r>
              <a:rPr lang="en-US" sz="4400" b="1" dirty="0" err="1" smtClean="0"/>
              <a:t>কিলোক্যালরি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তাপ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উৎপন্ন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করে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দেহে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শক্তি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যোগায়</a:t>
            </a:r>
            <a:r>
              <a:rPr lang="en-US" sz="4400" b="1" dirty="0" smtClean="0"/>
              <a:t>।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459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959" y="1162373"/>
            <a:ext cx="10988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	</a:t>
            </a:r>
            <a:r>
              <a:rPr lang="en-US" sz="4000" b="1" dirty="0" err="1" smtClean="0"/>
              <a:t>বয়স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দেহের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ওজন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উচ্চতা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পরিশ্রমের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মাত্রার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উপর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শর্করার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চাহিদা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নির্ভর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করে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একজন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পূর্ণ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বয়স্ক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পূরুষের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দৈনিক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শর্করার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চাহিদা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তার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দেহের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প্রতি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কিলোগ্রাম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ওজনের</a:t>
            </a:r>
            <a:r>
              <a:rPr lang="en-US" sz="4000" b="1" dirty="0" smtClean="0"/>
              <a:t> ৪.৬গ্রাম </a:t>
            </a:r>
            <a:r>
              <a:rPr lang="en-US" sz="4000" b="1" dirty="0" err="1" smtClean="0"/>
              <a:t>হয়ে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থাকে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331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81207" y="836908"/>
            <a:ext cx="89890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অতিরিক্ত</a:t>
            </a:r>
            <a:r>
              <a:rPr lang="en-US" sz="4400" dirty="0" smtClean="0">
                <a:solidFill>
                  <a:srgbClr val="FF0000"/>
                </a:solidFill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</a:rPr>
              <a:t>মাত্রায়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শর্করা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গ্রহনের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পরিণাম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6" y="1698171"/>
            <a:ext cx="7030191" cy="382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3715" y="588936"/>
            <a:ext cx="60288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শর্করার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অভাব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জনিত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সমস্যা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268" y="1875295"/>
            <a:ext cx="83225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7030A0"/>
                </a:solidFill>
              </a:rPr>
              <a:t>	</a:t>
            </a:r>
            <a:r>
              <a:rPr lang="en-US" sz="4000" b="1" dirty="0" err="1" smtClean="0"/>
              <a:t>আহারে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কম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বেশি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শর্করা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গ্রহণ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উভয়ই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দেহের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জন্য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ক্ষতিকর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শর্করার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অভাবে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অপুষ্টি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দেখা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দেয়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রক্তে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শর্করার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পরিমাণ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কমে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গেলে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দেহে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বিপাক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প্রক্রিয়ায়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সমস্যা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দেখা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দেয়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রক্তে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শর্করার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মাত্রা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কমে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গেলে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হাইপোগ্লাইমিয়ার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লক্ষণ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দেখা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দেয়</a:t>
            </a:r>
            <a:r>
              <a:rPr lang="en-US" sz="4000" b="1" dirty="0" smtClean="0"/>
              <a:t>। </a:t>
            </a:r>
            <a:r>
              <a:rPr lang="en-US" sz="4000" b="1" dirty="0" err="1" smtClean="0"/>
              <a:t>যেমন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ক্ষুধা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অনুভব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করা,বমি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বমি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ভাব,অতিরিক্ত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ঘামানো,হৃদকম্পন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বেড়ে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যাওয়া</a:t>
            </a:r>
            <a:r>
              <a:rPr lang="en-US" sz="4000" b="1" dirty="0" smtClean="0"/>
              <a:t>।</a:t>
            </a:r>
          </a:p>
          <a:p>
            <a:pPr algn="just"/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15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0759" y="681925"/>
            <a:ext cx="8958021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দলগত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611824" y="2169763"/>
            <a:ext cx="9546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জাতীয়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খাদ্যের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তালিকা</a:t>
            </a:r>
            <a:r>
              <a:rPr lang="en-US" sz="4000" dirty="0" smtClean="0"/>
              <a:t> </a:t>
            </a:r>
            <a:r>
              <a:rPr lang="en-US" sz="4000" dirty="0" err="1" smtClean="0"/>
              <a:t>তৈরী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30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5261" y="480447"/>
            <a:ext cx="884953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মূল্যায়ন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85261" y="1368777"/>
            <a:ext cx="88495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১.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মৌলিক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উপাদান</a:t>
            </a:r>
            <a:r>
              <a:rPr lang="en-US" sz="4000" dirty="0" smtClean="0"/>
              <a:t>  </a:t>
            </a:r>
            <a:r>
              <a:rPr lang="en-US" sz="4000" dirty="0" err="1" smtClean="0"/>
              <a:t>দ্বারা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400" dirty="0" smtClean="0"/>
              <a:t>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10366" y="2061274"/>
            <a:ext cx="6199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কার্বন,হাইড্রোজেন,অক্সিজেন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244" y="2753771"/>
            <a:ext cx="8539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২. </a:t>
            </a:r>
            <a:r>
              <a:rPr lang="en-US" sz="4000" dirty="0" err="1" smtClean="0"/>
              <a:t>মানব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দেহে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জমা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পারে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626603" y="3461657"/>
            <a:ext cx="6230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৩০০-৪০০গ্রাম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340244" y="4014061"/>
            <a:ext cx="85395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৩. </a:t>
            </a:r>
            <a:r>
              <a:rPr lang="en-US" sz="4000" dirty="0" err="1" smtClean="0"/>
              <a:t>একজন</a:t>
            </a:r>
            <a:r>
              <a:rPr lang="en-US" sz="4000" dirty="0" smtClean="0"/>
              <a:t> ৬০ </a:t>
            </a:r>
            <a:r>
              <a:rPr lang="en-US" sz="4000" dirty="0" err="1" smtClean="0"/>
              <a:t>কেজি</a:t>
            </a:r>
            <a:r>
              <a:rPr lang="en-US" sz="4000" dirty="0" smtClean="0"/>
              <a:t> </a:t>
            </a:r>
            <a:r>
              <a:rPr lang="en-US" sz="4000" dirty="0" err="1" smtClean="0"/>
              <a:t>ওজনের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পূরুষের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প্রতিদিন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গড়ে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শর্করা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গ্রহণ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প্রয়োজন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119033" y="5337500"/>
            <a:ext cx="6981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=(৬০*৪.৬)</a:t>
            </a:r>
            <a:r>
              <a:rPr lang="en-US" sz="4000" dirty="0" err="1" smtClean="0">
                <a:solidFill>
                  <a:srgbClr val="FF0000"/>
                </a:solidFill>
              </a:rPr>
              <a:t>গ্রাম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=২৭৬ </a:t>
            </a:r>
            <a:r>
              <a:rPr lang="en-US" sz="4000" dirty="0" err="1" smtClean="0">
                <a:solidFill>
                  <a:srgbClr val="FF0000"/>
                </a:solidFill>
              </a:rPr>
              <a:t>গ্রাম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2135" y="681926"/>
            <a:ext cx="1983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বাড়ীর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48353" y="2169763"/>
            <a:ext cx="4819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১. </a:t>
            </a:r>
            <a:r>
              <a:rPr lang="en-US" sz="4000" dirty="0" err="1" smtClean="0">
                <a:solidFill>
                  <a:srgbClr val="FF0000"/>
                </a:solidFill>
              </a:rPr>
              <a:t>মানব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দেহে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শর্করার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প্রয়োজনীয়তা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সমূহ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লিখে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আনবে</a:t>
            </a:r>
            <a:r>
              <a:rPr lang="en-US" sz="4000" dirty="0">
                <a:solidFill>
                  <a:srgbClr val="FF0000"/>
                </a:solidFill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969" y="1389813"/>
            <a:ext cx="4227060" cy="35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2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42820" y="1287344"/>
            <a:ext cx="4045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</a:rPr>
              <a:t>সবাই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কে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7200" b="1" dirty="0" err="1" smtClean="0">
                <a:solidFill>
                  <a:schemeClr val="bg1"/>
                </a:solidFill>
              </a:rPr>
              <a:t>ধন্যবাদ</a:t>
            </a:r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77" y="0"/>
            <a:ext cx="1264722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7485" y="1841342"/>
            <a:ext cx="42962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5400" dirty="0" err="1" smtClean="0">
                <a:solidFill>
                  <a:schemeClr val="bg1"/>
                </a:solidFill>
              </a:rPr>
              <a:t>ধন্যবাদ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2745" y="768927"/>
            <a:ext cx="544483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শিক্ষক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640114" y="2701636"/>
            <a:ext cx="86352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মোঃ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খোরশেদ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আলম</a:t>
            </a:r>
            <a:endParaRPr lang="en-US" sz="3200" b="1" dirty="0" smtClean="0"/>
          </a:p>
          <a:p>
            <a:r>
              <a:rPr lang="en-US" sz="3200" b="1" dirty="0" err="1" smtClean="0"/>
              <a:t>সহ-শিক্ষক</a:t>
            </a:r>
            <a:endParaRPr lang="en-US" sz="3200" b="1" dirty="0" smtClean="0"/>
          </a:p>
          <a:p>
            <a:r>
              <a:rPr lang="en-US" sz="3200" b="1" dirty="0" err="1" smtClean="0"/>
              <a:t>ছিদ্দিক</a:t>
            </a:r>
            <a:r>
              <a:rPr lang="en-US" sz="3200" b="1" dirty="0" smtClean="0"/>
              <a:t>-ই-</a:t>
            </a:r>
            <a:r>
              <a:rPr lang="en-US" sz="3200" b="1" dirty="0" err="1" smtClean="0"/>
              <a:t>আকবর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রা</a:t>
            </a:r>
            <a:r>
              <a:rPr lang="en-US" sz="3200" b="1" dirty="0" smtClean="0"/>
              <a:t>.) </a:t>
            </a:r>
            <a:r>
              <a:rPr lang="en-US" sz="3200" b="1" dirty="0" err="1" smtClean="0"/>
              <a:t>দাখিল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মাদ্রাসা</a:t>
            </a:r>
            <a:endParaRPr lang="en-US" sz="3200" b="1" dirty="0" smtClean="0"/>
          </a:p>
          <a:p>
            <a:r>
              <a:rPr lang="en-US" sz="3200" b="1" dirty="0" err="1" smtClean="0"/>
              <a:t>কাউখালী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সদর,রাঙ্গামাটি</a:t>
            </a:r>
            <a:endParaRPr lang="en-US" sz="3200" b="1" dirty="0" smtClean="0"/>
          </a:p>
          <a:p>
            <a:r>
              <a:rPr lang="en-US" sz="3200" b="1" dirty="0" smtClean="0"/>
              <a:t>ই-মেইল</a:t>
            </a:r>
            <a:r>
              <a:rPr lang="en-US" sz="3200" b="1" dirty="0"/>
              <a:t>-</a:t>
            </a:r>
            <a:r>
              <a:rPr lang="en-US" sz="3200" b="1" dirty="0" smtClean="0"/>
              <a:t>khorshed.icmt@gmail.com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279" y="1934359"/>
            <a:ext cx="2888342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11956" y="2738005"/>
            <a:ext cx="2995612" cy="12573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খাদ্য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028" y="4157230"/>
            <a:ext cx="2905125" cy="1571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028" y="543667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523" y="3995305"/>
            <a:ext cx="2638425" cy="1733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3" y="880258"/>
            <a:ext cx="2452255" cy="16914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51017" y="2658769"/>
            <a:ext cx="1746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ভাত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59106" y="5728855"/>
            <a:ext cx="1627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ভূট্টা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59153" y="2460812"/>
            <a:ext cx="2050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পাউরুটি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0" y="5889812"/>
            <a:ext cx="240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চিনি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9661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 flipH="1">
            <a:off x="2828925" y="3076575"/>
            <a:ext cx="971549" cy="108585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38275" y="4267200"/>
            <a:ext cx="2781300" cy="78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সবল</a:t>
            </a:r>
            <a:endParaRPr lang="en-US" sz="40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291387" y="3167062"/>
            <a:ext cx="828675" cy="8286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43775" y="4076700"/>
            <a:ext cx="2276475" cy="72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দূর্বল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219575" y="5391150"/>
            <a:ext cx="3533775" cy="819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পু</a:t>
            </a:r>
            <a:r>
              <a:rPr lang="en-US" sz="5400" dirty="0" err="1" smtClean="0"/>
              <a:t>ষ্টি</a:t>
            </a:r>
            <a:endParaRPr lang="en-US" sz="5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31" y="476312"/>
            <a:ext cx="2323048" cy="26002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r="15882" b="44826"/>
          <a:stretch/>
        </p:blipFill>
        <p:spPr>
          <a:xfrm>
            <a:off x="6077876" y="476311"/>
            <a:ext cx="2042185" cy="269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4746" y="1115878"/>
            <a:ext cx="7020732" cy="120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আজকের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পাঠ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3032" y="2621181"/>
            <a:ext cx="7020732" cy="33631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</a:rPr>
              <a:t>শ্রেণীঃ</a:t>
            </a:r>
            <a:r>
              <a:rPr lang="en-US" sz="4800" dirty="0" smtClean="0">
                <a:solidFill>
                  <a:srgbClr val="7030A0"/>
                </a:solidFill>
              </a:rPr>
              <a:t> ৮ম</a:t>
            </a: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</a:rPr>
              <a:t>বিষয়ঃ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বিজ্ঞান</a:t>
            </a:r>
            <a:endParaRPr lang="en-US" sz="4800" dirty="0" smtClean="0">
              <a:solidFill>
                <a:srgbClr val="7030A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</a:rPr>
              <a:t>অধ্যায়ঃ</a:t>
            </a:r>
            <a:r>
              <a:rPr lang="en-US" sz="4800" dirty="0" smtClean="0">
                <a:solidFill>
                  <a:srgbClr val="7030A0"/>
                </a:solidFill>
              </a:rPr>
              <a:t> ১৩ (</a:t>
            </a:r>
            <a:r>
              <a:rPr lang="en-US" sz="4800" dirty="0" err="1" smtClean="0">
                <a:solidFill>
                  <a:srgbClr val="7030A0"/>
                </a:solidFill>
              </a:rPr>
              <a:t>খাদ্য</a:t>
            </a:r>
            <a:r>
              <a:rPr lang="en-US" sz="4800" dirty="0" smtClean="0">
                <a:solidFill>
                  <a:srgbClr val="7030A0"/>
                </a:solidFill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</a:rPr>
              <a:t>পুষ্টি</a:t>
            </a:r>
            <a:r>
              <a:rPr lang="en-US" sz="4800" dirty="0" smtClean="0">
                <a:solidFill>
                  <a:srgbClr val="7030A0"/>
                </a:solidFill>
              </a:rPr>
              <a:t>)</a:t>
            </a:r>
            <a:endParaRPr lang="en-US" sz="4800" dirty="0" smtClean="0">
              <a:solidFill>
                <a:srgbClr val="7030A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</a:rPr>
              <a:t>পাঠঃ</a:t>
            </a:r>
            <a:r>
              <a:rPr lang="en-US" sz="4800" dirty="0" smtClean="0">
                <a:solidFill>
                  <a:srgbClr val="7030A0"/>
                </a:solidFill>
              </a:rPr>
              <a:t> ১-৩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8000" y="2786743"/>
            <a:ext cx="3425371" cy="2308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সময়ঃ</a:t>
            </a:r>
            <a:r>
              <a:rPr lang="en-US" sz="4800" dirty="0" smtClean="0">
                <a:solidFill>
                  <a:schemeClr val="bg1"/>
                </a:solidFill>
              </a:rPr>
              <a:t> ৪০ </a:t>
            </a:r>
            <a:r>
              <a:rPr lang="en-US" sz="4800" dirty="0" err="1" smtClean="0">
                <a:solidFill>
                  <a:schemeClr val="bg1"/>
                </a:solidFill>
              </a:rPr>
              <a:t>মিনিট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dirty="0" err="1" smtClean="0">
                <a:solidFill>
                  <a:schemeClr val="bg1"/>
                </a:solidFill>
              </a:rPr>
              <a:t>উপস্থিতিঃ</a:t>
            </a:r>
            <a:r>
              <a:rPr lang="en-US" sz="4800" dirty="0" smtClean="0">
                <a:solidFill>
                  <a:schemeClr val="bg1"/>
                </a:solidFill>
              </a:rPr>
              <a:t> ২২ </a:t>
            </a:r>
            <a:r>
              <a:rPr lang="en-US" sz="4800" dirty="0" err="1" smtClean="0">
                <a:solidFill>
                  <a:schemeClr val="bg1"/>
                </a:solidFill>
              </a:rPr>
              <a:t>জন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9316" y="1534332"/>
            <a:ext cx="9221491" cy="5398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এই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শেষে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শিক্ষার্থীরা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300858" y="2359778"/>
            <a:ext cx="10294374" cy="397902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err="1" smtClean="0">
                <a:solidFill>
                  <a:schemeClr val="tx1"/>
                </a:solidFill>
              </a:rPr>
              <a:t>খাদ্য</a:t>
            </a:r>
            <a:r>
              <a:rPr lang="en-US" sz="5400" dirty="0" smtClean="0">
                <a:solidFill>
                  <a:schemeClr val="tx1"/>
                </a:solidFill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</a:rPr>
              <a:t>পুষ্টি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কি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তা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করতে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পারবে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err="1" smtClean="0">
                <a:solidFill>
                  <a:srgbClr val="7030A0"/>
                </a:solidFill>
              </a:rPr>
              <a:t>খ্যাদ্যের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উপাদান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গুলো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করতে</a:t>
            </a:r>
            <a:r>
              <a:rPr lang="en-US" sz="5400" dirty="0" smtClean="0">
                <a:solidFill>
                  <a:srgbClr val="7030A0"/>
                </a:solidFill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5400" dirty="0" smtClean="0">
                <a:solidFill>
                  <a:srgbClr val="7030A0"/>
                </a:solidFill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err="1" smtClean="0">
                <a:solidFill>
                  <a:srgbClr val="0070C0"/>
                </a:solidFill>
              </a:rPr>
              <a:t>শর্করা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জাতীয়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খাবার</a:t>
            </a:r>
            <a:r>
              <a:rPr lang="en-US" sz="5400" dirty="0" smtClean="0">
                <a:solidFill>
                  <a:srgbClr val="0070C0"/>
                </a:solidFill>
              </a:rPr>
              <a:t> ,</a:t>
            </a:r>
            <a:r>
              <a:rPr lang="en-US" sz="5400" dirty="0" err="1" smtClean="0">
                <a:solidFill>
                  <a:srgbClr val="0070C0"/>
                </a:solidFill>
              </a:rPr>
              <a:t>এর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উৎস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এবং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অভাবজনিত</a:t>
            </a:r>
            <a:endParaRPr lang="en-US" sz="5400" dirty="0" smtClean="0">
              <a:solidFill>
                <a:srgbClr val="0070C0"/>
              </a:solidFill>
            </a:endParaRPr>
          </a:p>
          <a:p>
            <a:r>
              <a:rPr lang="en-US" sz="5400" dirty="0">
                <a:solidFill>
                  <a:srgbClr val="0070C0"/>
                </a:solidFill>
              </a:rPr>
              <a:t> </a:t>
            </a:r>
            <a:r>
              <a:rPr lang="en-US" sz="5400" dirty="0" smtClean="0">
                <a:solidFill>
                  <a:srgbClr val="0070C0"/>
                </a:solidFill>
              </a:rPr>
              <a:t>    </a:t>
            </a:r>
            <a:r>
              <a:rPr lang="en-US" sz="5400" dirty="0" err="1" smtClean="0">
                <a:solidFill>
                  <a:srgbClr val="0070C0"/>
                </a:solidFill>
              </a:rPr>
              <a:t>রোগ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সম্পর্কে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বিশ্লেষণ</a:t>
            </a:r>
            <a:r>
              <a:rPr lang="en-US" sz="5400" smtClean="0">
                <a:solidFill>
                  <a:srgbClr val="0070C0"/>
                </a:solidFill>
              </a:rPr>
              <a:t> করতে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পারবে</a:t>
            </a:r>
            <a:r>
              <a:rPr lang="en-US" sz="5400" dirty="0" smtClean="0">
                <a:solidFill>
                  <a:srgbClr val="0070C0"/>
                </a:solidFill>
              </a:rPr>
              <a:t>।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87119" y="309966"/>
            <a:ext cx="5873857" cy="8059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শিখনফল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13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>
                <a:solidFill>
                  <a:srgbClr val="FF0000"/>
                </a:solidFill>
              </a:rPr>
              <a:t>খাদ্য</a:t>
            </a:r>
            <a:endParaRPr lang="en-US" sz="4800" b="1" u="sng" dirty="0" smtClean="0">
              <a:solidFill>
                <a:srgbClr val="FF0000"/>
              </a:solidFill>
            </a:endParaRPr>
          </a:p>
          <a:p>
            <a:pPr algn="just"/>
            <a:r>
              <a:rPr lang="en-US" sz="4800" dirty="0" smtClean="0">
                <a:solidFill>
                  <a:srgbClr val="FF0000"/>
                </a:solidFill>
              </a:rPr>
              <a:t>	</a:t>
            </a:r>
            <a:r>
              <a:rPr lang="en-US" sz="4800" dirty="0" err="1" smtClean="0">
                <a:solidFill>
                  <a:schemeClr val="tx1"/>
                </a:solidFill>
              </a:rPr>
              <a:t>জীবের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দেহে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শক্তি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সরবরাহ,দেহ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গঠন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জীবনকে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বজায়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রাখতে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যেসব</a:t>
            </a:r>
            <a:r>
              <a:rPr lang="en-US" sz="4800" dirty="0" smtClean="0">
                <a:solidFill>
                  <a:schemeClr val="tx1"/>
                </a:solidFill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</a:rPr>
              <a:t>জৈব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ঊপাদান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গ্রহণ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করে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তাকে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খাদ্য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4800" b="1" u="sng" dirty="0" err="1" smtClean="0">
                <a:solidFill>
                  <a:srgbClr val="FF0000"/>
                </a:solidFill>
              </a:rPr>
              <a:t>পুষ্টি</a:t>
            </a:r>
            <a:endParaRPr lang="en-US" sz="4800" b="1" u="sng" dirty="0" smtClean="0">
              <a:solidFill>
                <a:srgbClr val="FF0000"/>
              </a:solidFill>
            </a:endParaRPr>
          </a:p>
          <a:p>
            <a:pPr algn="just"/>
            <a:r>
              <a:rPr lang="en-US" sz="4800" dirty="0" smtClean="0">
                <a:solidFill>
                  <a:srgbClr val="FF0000"/>
                </a:solidFill>
              </a:rPr>
              <a:t>	</a:t>
            </a:r>
            <a:r>
              <a:rPr lang="en-US" sz="4800" dirty="0" err="1" smtClean="0">
                <a:solidFill>
                  <a:schemeClr val="tx1"/>
                </a:solidFill>
              </a:rPr>
              <a:t>পুষ্টি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এমন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একটি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প্রক্রিয়া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যার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মাধ্যমে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শরীরে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তাপ</a:t>
            </a:r>
            <a:r>
              <a:rPr lang="en-US" sz="4800" dirty="0" smtClean="0">
                <a:solidFill>
                  <a:schemeClr val="tx1"/>
                </a:solidFill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</a:rPr>
              <a:t>শক্তি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যোগায়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শরীরের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বৃদ্ধি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সাধন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করে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রোগ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থেকে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মুক্ত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রাখে,ক্ষয়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পূরণ</a:t>
            </a:r>
            <a:r>
              <a:rPr lang="en-US" sz="4800" dirty="0" smtClean="0">
                <a:solidFill>
                  <a:schemeClr val="tx1"/>
                </a:solidFill>
              </a:rPr>
              <a:t> ,</a:t>
            </a:r>
            <a:r>
              <a:rPr lang="en-US" sz="4800" dirty="0" err="1" smtClean="0">
                <a:solidFill>
                  <a:schemeClr val="tx1"/>
                </a:solidFill>
              </a:rPr>
              <a:t>বৃদ্ধি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সাধন</a:t>
            </a:r>
            <a:r>
              <a:rPr lang="en-US" sz="4800" dirty="0" smtClean="0">
                <a:solidFill>
                  <a:schemeClr val="tx1"/>
                </a:solidFill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</a:rPr>
              <a:t>শক্তি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উৎপাদিত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</a:rPr>
              <a:t>সেই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প্রক্রিয়া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কে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পুষ্টি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বলে</a:t>
            </a:r>
            <a:r>
              <a:rPr lang="en-US" sz="4800" dirty="0" smtClean="0">
                <a:solidFill>
                  <a:schemeClr val="tx1"/>
                </a:solidFill>
              </a:rPr>
              <a:t> ।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0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63133" y="418454"/>
            <a:ext cx="4417016" cy="68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খাদ্য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উপাদান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সমূহঃ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441098" y="1219201"/>
            <a:ext cx="9701939" cy="50654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খাদ্য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উপাদান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প্রধানত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তিন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প্রকারঃ</a:t>
            </a:r>
            <a:r>
              <a:rPr lang="en-US" sz="3600" dirty="0" smtClean="0">
                <a:solidFill>
                  <a:schemeClr val="tx1"/>
                </a:solidFill>
              </a:rPr>
              <a:t>-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১.শর্করা </a:t>
            </a:r>
            <a:r>
              <a:rPr lang="en-US" sz="3600" dirty="0" err="1" smtClean="0">
                <a:solidFill>
                  <a:schemeClr val="tx1"/>
                </a:solidFill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স্বেতসার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২. </a:t>
            </a:r>
            <a:r>
              <a:rPr lang="en-US" sz="3600" dirty="0" err="1" smtClean="0">
                <a:solidFill>
                  <a:schemeClr val="tx1"/>
                </a:solidFill>
              </a:rPr>
              <a:t>আমিষ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প্রোটিন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৩. </a:t>
            </a:r>
            <a:r>
              <a:rPr lang="en-US" sz="3600" dirty="0" err="1" smtClean="0">
                <a:solidFill>
                  <a:schemeClr val="tx1"/>
                </a:solidFill>
              </a:rPr>
              <a:t>স্নেহ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চর্বি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 smtClean="0">
                <a:solidFill>
                  <a:schemeClr val="tx1"/>
                </a:solidFill>
              </a:rPr>
              <a:t>এছাড়াও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অন্যান্য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তিন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প্রকার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উপাদান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বিশেষ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প্রয়োজন</a:t>
            </a:r>
            <a:r>
              <a:rPr lang="en-US" sz="3600" dirty="0" smtClean="0">
                <a:solidFill>
                  <a:schemeClr val="tx1"/>
                </a:solidFill>
              </a:rPr>
              <a:t>-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৪.খাদ্য </a:t>
            </a:r>
            <a:r>
              <a:rPr lang="en-US" sz="3600" dirty="0" err="1" smtClean="0">
                <a:solidFill>
                  <a:schemeClr val="tx1"/>
                </a:solidFill>
              </a:rPr>
              <a:t>প্রাণ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ভিটামিন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৫.খনিজ </a:t>
            </a:r>
            <a:r>
              <a:rPr lang="en-US" sz="3600" dirty="0" err="1" smtClean="0">
                <a:solidFill>
                  <a:schemeClr val="tx1"/>
                </a:solidFill>
              </a:rPr>
              <a:t>লবণ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৬</a:t>
            </a:r>
            <a:r>
              <a:rPr lang="en-US" sz="3600" dirty="0" smtClean="0">
                <a:solidFill>
                  <a:schemeClr val="tx1"/>
                </a:solidFill>
              </a:rPr>
              <a:t>.পানি </a:t>
            </a:r>
          </a:p>
        </p:txBody>
      </p:sp>
    </p:spTree>
    <p:extLst>
      <p:ext uri="{BB962C8B-B14F-4D97-AF65-F5344CB8AC3E}">
        <p14:creationId xmlns:p14="http://schemas.microsoft.com/office/powerpoint/2010/main" val="131580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8457" y="304800"/>
            <a:ext cx="8955314" cy="78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খাদ্য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উপাদান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সমুহের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04275"/>
              </p:ext>
            </p:extLst>
          </p:nvPr>
        </p:nvGraphicFramePr>
        <p:xfrm>
          <a:off x="471948" y="1503437"/>
          <a:ext cx="1135325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257"/>
                <a:gridCol w="8235002"/>
              </a:tblGrid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খাদ্য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উপাদান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কাজ</a:t>
                      </a:r>
                      <a:endParaRPr lang="en-US" sz="3600" dirty="0"/>
                    </a:p>
                  </a:txBody>
                  <a:tcPr/>
                </a:tc>
              </a:tr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শর্করা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বা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স্বেতসার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দেহে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শক্তি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উৎপাদন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করে</a:t>
                      </a:r>
                      <a:endParaRPr lang="en-US" sz="3600" dirty="0"/>
                    </a:p>
                  </a:txBody>
                  <a:tcPr/>
                </a:tc>
              </a:tr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আমিষ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বা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প্রোটিন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ক্ষয়পূরণ</a:t>
                      </a:r>
                      <a:r>
                        <a:rPr lang="en-US" sz="3600" baseline="0" dirty="0" smtClean="0"/>
                        <a:t> ও </a:t>
                      </a:r>
                      <a:r>
                        <a:rPr lang="en-US" sz="3600" baseline="0" dirty="0" err="1" smtClean="0"/>
                        <a:t>বৃদ্ধি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সাধন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করে</a:t>
                      </a:r>
                      <a:endParaRPr lang="en-US" sz="3600" dirty="0"/>
                    </a:p>
                  </a:txBody>
                  <a:tcPr/>
                </a:tc>
              </a:tr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স্নেহ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বা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চর্বি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তাপ</a:t>
                      </a:r>
                      <a:r>
                        <a:rPr lang="en-US" sz="3600" dirty="0" smtClean="0"/>
                        <a:t> ও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শক্তি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উৎপাদন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করে</a:t>
                      </a:r>
                      <a:endParaRPr lang="en-US" sz="3600" dirty="0"/>
                    </a:p>
                  </a:txBody>
                  <a:tcPr/>
                </a:tc>
              </a:tr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খাদ্যপ্রাণ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বা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ভিটামিন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রোগ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প্রতিরোধ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করে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এবং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রাসায়নিক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প্রক্রিয়ায়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উদ্দীপনা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যাগায়</a:t>
                      </a:r>
                      <a:r>
                        <a:rPr lang="en-US" sz="3600" baseline="0" dirty="0" smtClean="0"/>
                        <a:t>।</a:t>
                      </a:r>
                      <a:endParaRPr lang="en-US" sz="3600" dirty="0"/>
                    </a:p>
                  </a:txBody>
                  <a:tcPr/>
                </a:tc>
              </a:tr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খনিজ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লবণ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বিভিন্ন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জৈবিক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প্রক্রিয়ায়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অংশ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নেয়</a:t>
                      </a:r>
                      <a:r>
                        <a:rPr lang="en-US" sz="3600" baseline="0" dirty="0" smtClean="0"/>
                        <a:t>।</a:t>
                      </a:r>
                      <a:endParaRPr lang="en-US" sz="3600" dirty="0"/>
                    </a:p>
                  </a:txBody>
                  <a:tcPr/>
                </a:tc>
              </a:tr>
              <a:tr h="61668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পানি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দেহে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পানির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সমতা</a:t>
                      </a:r>
                      <a:r>
                        <a:rPr lang="en-US" sz="3600" dirty="0" smtClean="0"/>
                        <a:t> </a:t>
                      </a:r>
                      <a:r>
                        <a:rPr lang="en-US" sz="3600" dirty="0" err="1" smtClean="0"/>
                        <a:t>রক্ষা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করে</a:t>
                      </a:r>
                      <a:r>
                        <a:rPr lang="en-US" sz="3600" baseline="0" dirty="0" smtClean="0"/>
                        <a:t>।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3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262</Words>
  <Application>Microsoft Office PowerPoint</Application>
  <PresentationFormat>Widescreen</PresentationFormat>
  <Paragraphs>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49</cp:revision>
  <dcterms:created xsi:type="dcterms:W3CDTF">2021-03-04T03:45:15Z</dcterms:created>
  <dcterms:modified xsi:type="dcterms:W3CDTF">2021-03-07T03:40:28Z</dcterms:modified>
</cp:coreProperties>
</file>