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7"/>
  </p:notesMasterIdLst>
  <p:sldIdLst>
    <p:sldId id="395" r:id="rId2"/>
    <p:sldId id="349" r:id="rId3"/>
    <p:sldId id="321" r:id="rId4"/>
    <p:sldId id="410" r:id="rId5"/>
    <p:sldId id="411" r:id="rId6"/>
    <p:sldId id="412" r:id="rId7"/>
    <p:sldId id="413" r:id="rId8"/>
    <p:sldId id="419" r:id="rId9"/>
    <p:sldId id="420" r:id="rId10"/>
    <p:sldId id="421" r:id="rId11"/>
    <p:sldId id="422" r:id="rId12"/>
    <p:sldId id="423" r:id="rId13"/>
    <p:sldId id="424" r:id="rId14"/>
    <p:sldId id="273" r:id="rId15"/>
    <p:sldId id="274" r:id="rId16"/>
    <p:sldId id="315" r:id="rId17"/>
    <p:sldId id="355" r:id="rId18"/>
    <p:sldId id="386" r:id="rId19"/>
    <p:sldId id="389" r:id="rId20"/>
    <p:sldId id="330" r:id="rId21"/>
    <p:sldId id="341" r:id="rId22"/>
    <p:sldId id="342" r:id="rId23"/>
    <p:sldId id="425" r:id="rId24"/>
    <p:sldId id="333" r:id="rId25"/>
    <p:sldId id="3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9A67E"/>
    <a:srgbClr val="FFFF99"/>
    <a:srgbClr val="66FF33"/>
    <a:srgbClr val="99FF33"/>
    <a:srgbClr val="D60093"/>
    <a:srgbClr val="FF33CC"/>
    <a:srgbClr val="FF3399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E58E5-0B0D-4B4B-B389-4A667767A66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BBCA4-E474-42D9-996F-728D977D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2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2E12-0406-4CD9-9179-8498EDD0AE0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50365" r="58929" b="2206"/>
          <a:stretch/>
        </p:blipFill>
        <p:spPr>
          <a:xfrm rot="16200000" flipH="1" flipV="1">
            <a:off x="-2048262" y="3257193"/>
            <a:ext cx="5631993" cy="1057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50883" r="58928" b="3342"/>
          <a:stretch/>
        </p:blipFill>
        <p:spPr>
          <a:xfrm rot="16200000" flipH="1" flipV="1">
            <a:off x="8679220" y="3304967"/>
            <a:ext cx="5631990" cy="961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133038">
            <a:off x="390891" y="551765"/>
            <a:ext cx="385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কুণ্ডেশ্বরী</a:t>
            </a:r>
            <a:endParaRPr lang="en-US" sz="9600" b="1" dirty="0" smtClean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47" y="3240830"/>
            <a:ext cx="2836601" cy="33609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64" y="3240830"/>
            <a:ext cx="2836601" cy="33609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14" y="3240830"/>
            <a:ext cx="3699164" cy="33609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01719" y="0"/>
            <a:ext cx="3707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গার্লস</a:t>
            </a:r>
            <a:endParaRPr lang="en-US" sz="9600" b="1" dirty="0" smtClean="0">
              <a:blipFill>
                <a:blip r:embed="rId6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425875">
            <a:off x="8118943" y="326213"/>
            <a:ext cx="3366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কলেজে</a:t>
            </a:r>
            <a:endParaRPr lang="en-US" sz="9600" b="1" dirty="0" smtClean="0">
              <a:blipFill>
                <a:blip r:embed="rId7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607" y="2013792"/>
            <a:ext cx="10515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endParaRPr lang="en-US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581302"/>
            <a:ext cx="12191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6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b="1" dirty="0" err="1" smtClean="0">
                <a:solidFill>
                  <a:srgbClr val="0BFB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err="1" smtClean="0">
                <a:solidFill>
                  <a:srgbClr val="3B0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1910" y="256855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6" y="529389"/>
            <a:ext cx="10265145" cy="56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85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1910" y="256855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3" y="465221"/>
            <a:ext cx="10515388" cy="5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1910" y="256855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3" y="497305"/>
            <a:ext cx="10552082" cy="595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1910" y="256855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6" y="625643"/>
            <a:ext cx="10265145" cy="55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2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00FF"/>
          </a:fgClr>
          <a:bgClr>
            <a:srgbClr val="CCFF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31977" y="336327"/>
            <a:ext cx="4572000" cy="84082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028" y="1317850"/>
            <a:ext cx="9805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en-US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endParaRPr lang="en-US" sz="88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3985" y="2636064"/>
            <a:ext cx="656647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9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দুর্নীতি</a:t>
            </a:r>
            <a:endParaRPr lang="en-US" sz="23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9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5766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4499164" y="287180"/>
            <a:ext cx="3170904" cy="756212"/>
          </a:xfrm>
          <a:prstGeom prst="hexagon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853702" y="1294917"/>
            <a:ext cx="10357945" cy="3608159"/>
          </a:xfrm>
          <a:prstGeom prst="frame">
            <a:avLst/>
          </a:prstGeom>
          <a:solidFill>
            <a:srgbClr val="E719AC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9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Flowchart: Off-page Connector 8"/>
          <p:cNvSpPr/>
          <p:nvPr/>
        </p:nvSpPr>
        <p:spPr>
          <a:xfrm>
            <a:off x="4342336" y="233243"/>
            <a:ext cx="3453759" cy="770595"/>
          </a:xfrm>
          <a:prstGeom prst="flowChartOffpageConnector">
            <a:avLst/>
          </a:prstGeom>
          <a:solidFill>
            <a:srgbClr val="0A00D6"/>
          </a:solidFill>
          <a:ln w="5715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438" y="1197472"/>
            <a:ext cx="11363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মারাত্মক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ব্যাধি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ঘুষ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লেন্দেন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প্রতারণা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স্বজনপ্রীতি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অপব্যবহার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ইত্যাদিকে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438" y="2562983"/>
            <a:ext cx="11363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সাম্প্রতিককালে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আলোচিত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70" y="4365790"/>
            <a:ext cx="11269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অতীতেও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কৌটিল্য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দু’হাজার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অর্থশাস্ত্রে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198" y="1311000"/>
            <a:ext cx="11193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শেকসপীয়ার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নাটকে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ধরেছেন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ভাবিয়ে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তুলেছে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794" y="3236896"/>
            <a:ext cx="11067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ট্রান্সপারেন্সি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ইন্টারন্যাশনাল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সমকালীন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চ্যালেঞ্জ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সুশাসনকে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নীতিসমূহকে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কলুষিত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অসম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খাতকে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দুর্ভোগ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5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2" name="Flowchart: Off-page Connector 11"/>
          <p:cNvSpPr/>
          <p:nvPr/>
        </p:nvSpPr>
        <p:spPr>
          <a:xfrm>
            <a:off x="3077454" y="233990"/>
            <a:ext cx="5983522" cy="830040"/>
          </a:xfrm>
          <a:prstGeom prst="flowChartOffpageConnector">
            <a:avLst/>
          </a:prstGeom>
          <a:solidFill>
            <a:srgbClr val="FF0000"/>
          </a:solidFill>
          <a:ln w="57150">
            <a:solidFill>
              <a:srgbClr val="0033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164998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Corruption.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Corruptus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ক্ষতিসাধন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অভিধানিক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বিরুদ্ধ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Oxford Dictionary-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অস্বাভাবিক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838" y="1238831"/>
            <a:ext cx="113308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Social work Dictionary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প্রশাসনে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ঘুষ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ব্যক্তিবিশেষকে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অপব্যবহার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এসবের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গ্রহণকেই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976" y="4285447"/>
            <a:ext cx="11308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প্রনীত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Manual on Anti-Corruption Policy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উদ্ধারের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অপব্যবহারই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6976" y="1109997"/>
            <a:ext cx="11308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রোজ-আকারম্যান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(Rose Ackerman)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ঘুষের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যেরূপ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যেতনা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।”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510" y="2363418"/>
            <a:ext cx="11308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কলিন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(Colin Nye)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পালনকারীর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মনোনীত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আনুষ্ঠানিক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।”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510" y="4690981"/>
            <a:ext cx="11308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সমাজবিজ্ঞানী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রামনাথ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শর্মার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অবৈধ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পালনে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স্বেচ্ছাকৃত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অবহেলাই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849" y="1028230"/>
            <a:ext cx="11227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Asian Development Bank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অধিষ্ঠিত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অপব্যবহারের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ব্যক্তিগতভাবে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লাভবান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।’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711" y="2810506"/>
            <a:ext cx="112565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(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দুদক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দুদক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ব্রুশিয়ারে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প্রসঙ্গে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অর্পিত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অপব্যবহারই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ব্রুশিয়ারে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দুদক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সংজ্ঞাটিতে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কর্মকাণ্ড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বিবেকের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গ্রহণযোগ্য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728" y="3332501"/>
            <a:ext cx="11308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ঘুষ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গ্রহণকেই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অপব্যবহার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ব্যক্তিগতভাবে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লাভবান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স্বজনপ্রীতি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পৃষ্টপোষকতা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ইত্যাদিও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622" y="1451956"/>
            <a:ext cx="11308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উইকিপিডিয়াতে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সত্যশীলতা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সদগুণ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নীতির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ক্ষতিসাধন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নষ্টকরণ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অপকর্মে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বে-আইনী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কর্মে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অনুচিত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কর্মে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উৎসাহ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প্রদানই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।’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1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 build="allAtOnce"/>
      <p:bldP spid="11" grpId="0" build="allAtOnce"/>
      <p:bldP spid="13" grpId="0" build="allAtOnce"/>
      <p:bldP spid="14" grpId="0" build="allAtOnce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400" y="714323"/>
            <a:ext cx="113087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সংজ্ঞাগুলো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নিম্নলিখিত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কাজগুলোকে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হয়ঃ</a:t>
            </a:r>
            <a:endParaRPr lang="en-US" sz="40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	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ঘুষ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আত্মসা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ৎ</a:t>
            </a:r>
          </a:p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অবস্থানের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ৎ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অসাধু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অপব্যবহার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অর্থ-সম্পদ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প্রতারণা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স্বজনপ্রীতি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অপব্যবহার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0771" y="1262053"/>
            <a:ext cx="105553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ক্রয়-বিক্রয়ে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অসচ্ছতা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পালনে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অবহেলা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১১.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ব্যক্তিস্বার্থ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উদ্ধারের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চালানো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0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126" y="1085168"/>
            <a:ext cx="109212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দুর্ভোগ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বাড়ায়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অন্তরায়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দারিদ্রের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বিশৃঙ্খলা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সংহতি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বিপন্ন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রাষ্ট্রযন্ত্র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স্বার্থ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উদ্ধারের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হাতিয়ারে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Off-page Connector 10"/>
          <p:cNvSpPr/>
          <p:nvPr/>
        </p:nvSpPr>
        <p:spPr>
          <a:xfrm>
            <a:off x="1893841" y="270517"/>
            <a:ext cx="8350748" cy="855602"/>
          </a:xfrm>
          <a:prstGeom prst="flowChartOffpageConnector">
            <a:avLst/>
          </a:prstGeom>
          <a:solidFill>
            <a:srgbClr val="C00000"/>
          </a:solidFill>
          <a:ln w="57150">
            <a:solidFill>
              <a:srgbClr val="0033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500" y="1065707"/>
            <a:ext cx="111509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জীবনযাত্রার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বাড়ে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একশ্রেণির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রাতারাতি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তোলাইয়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বৈষম্যের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অন্তরায়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১১.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নীতিসমূহকে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কলুষিত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অসম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2115" y="1441344"/>
            <a:ext cx="716615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6600" b="1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6600" b="1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6600" b="1" dirty="0" smtClean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গার্লস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7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44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44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 smtClean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3958535" y="286310"/>
            <a:ext cx="5358885" cy="645067"/>
          </a:xfrm>
          <a:prstGeom prst="flowChartPreparation">
            <a:avLst/>
          </a:prstGeom>
          <a:solidFill>
            <a:srgbClr val="D024BC"/>
          </a:solidFill>
          <a:ln w="57150">
            <a:solidFill>
              <a:srgbClr val="3B0EF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9" y="727788"/>
            <a:ext cx="4863542" cy="5822302"/>
          </a:xfrm>
          <a:prstGeom prst="ellipse">
            <a:avLst/>
          </a:prstGeom>
          <a:ln w="190500" cap="rnd">
            <a:solidFill>
              <a:srgbClr val="66FF33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2855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04896" y="266343"/>
            <a:ext cx="464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D6009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651572" y="4906897"/>
            <a:ext cx="5959843" cy="983376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2651572" y="5802282"/>
            <a:ext cx="6681739" cy="748143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104543"/>
            <a:ext cx="9393382" cy="36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9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62400" y="301580"/>
            <a:ext cx="464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D6009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057843" y="5361947"/>
            <a:ext cx="10076262" cy="9906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1308539"/>
            <a:ext cx="10925503" cy="39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6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801" y="6045078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7952" y="256855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57700" y="342246"/>
            <a:ext cx="32766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D600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সারাংশ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745" y="1907628"/>
            <a:ext cx="110143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থেকে আমরা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 </a:t>
            </a:r>
            <a:r>
              <a:rPr lang="bn-BD" sz="6600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পারলাম।</a:t>
            </a:r>
            <a:endParaRPr lang="en-US" sz="6600" dirty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32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801" y="6045078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7952" y="256855"/>
            <a:ext cx="632409" cy="58285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457700" y="342246"/>
            <a:ext cx="32766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D600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4154" y="1281844"/>
            <a:ext cx="7439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6045" y="1933003"/>
            <a:ext cx="4682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Corruption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6439" y="2611869"/>
            <a:ext cx="8298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Corruptus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326" y="3304594"/>
            <a:ext cx="5223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ক্ষতিসাধন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2589" y="3955762"/>
            <a:ext cx="9725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Oxford Dictionary-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দুর্নীতি’র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2191" y="5216537"/>
            <a:ext cx="7966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অস্বাভাবিক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942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30812" y="5070926"/>
            <a:ext cx="1026621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দুর্নীতি’র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আয়ত্ত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226671"/>
            <a:ext cx="7329054" cy="459832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rot="2474566">
            <a:off x="8938353" y="901470"/>
            <a:ext cx="3477680" cy="83602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 rot="19095705">
            <a:off x="-294076" y="994341"/>
            <a:ext cx="3477680" cy="762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55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0" y="217884"/>
            <a:ext cx="11713780" cy="6400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95" y="965099"/>
            <a:ext cx="1171378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endParaRPr lang="en-US" sz="3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78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1634" y="256303"/>
            <a:ext cx="632409" cy="582854"/>
          </a:xfrm>
          <a:prstGeom prst="rect">
            <a:avLst/>
          </a:prstGeom>
        </p:spPr>
      </p:pic>
      <p:sp>
        <p:nvSpPr>
          <p:cNvPr id="10" name="Flowchart: Preparation 9"/>
          <p:cNvSpPr/>
          <p:nvPr/>
        </p:nvSpPr>
        <p:spPr>
          <a:xfrm>
            <a:off x="3895472" y="300165"/>
            <a:ext cx="4512604" cy="645067"/>
          </a:xfrm>
          <a:prstGeom prst="flowChartPreparation">
            <a:avLst/>
          </a:prstGeom>
          <a:solidFill>
            <a:srgbClr val="0070C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9433" y="1294003"/>
            <a:ext cx="1149313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BD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96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7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১০ম</a:t>
            </a: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করণীয়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3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8" name="Flowchart: Manual Operation 7"/>
          <p:cNvSpPr/>
          <p:nvPr/>
        </p:nvSpPr>
        <p:spPr>
          <a:xfrm>
            <a:off x="3392449" y="284960"/>
            <a:ext cx="5578127" cy="540331"/>
          </a:xfrm>
          <a:prstGeom prst="flowChartManualOperation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0" y="1036195"/>
            <a:ext cx="10568124" cy="51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5" y="497305"/>
            <a:ext cx="10288977" cy="553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1" y="593558"/>
            <a:ext cx="10531430" cy="546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1910" y="256855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45" y="685800"/>
            <a:ext cx="1034747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1910" y="256855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2" y="481263"/>
            <a:ext cx="10552082" cy="57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7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33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1910" y="256855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2" y="545432"/>
            <a:ext cx="10290729" cy="58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6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6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6|7.4|3.6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4333</TotalTime>
  <Words>791</Words>
  <Application>Microsoft Office PowerPoint</Application>
  <PresentationFormat>Widescreen</PresentationFormat>
  <Paragraphs>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Farman Ullah</dc:creator>
  <cp:lastModifiedBy>Hp</cp:lastModifiedBy>
  <cp:revision>1138</cp:revision>
  <dcterms:created xsi:type="dcterms:W3CDTF">2020-04-27T04:23:09Z</dcterms:created>
  <dcterms:modified xsi:type="dcterms:W3CDTF">2021-03-08T16:49:30Z</dcterms:modified>
</cp:coreProperties>
</file>