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14" r:id="rId4"/>
    <p:sldMasterId id="2147483732" r:id="rId5"/>
    <p:sldMasterId id="214748375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71" r:id="rId13"/>
    <p:sldId id="272" r:id="rId14"/>
    <p:sldId id="268" r:id="rId15"/>
    <p:sldId id="273" r:id="rId16"/>
    <p:sldId id="262" r:id="rId17"/>
    <p:sldId id="263" r:id="rId18"/>
    <p:sldId id="270" r:id="rId19"/>
    <p:sldId id="264" r:id="rId20"/>
    <p:sldId id="274" r:id="rId21"/>
    <p:sldId id="275" r:id="rId22"/>
    <p:sldId id="265" r:id="rId23"/>
    <p:sldId id="266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145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9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0743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46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75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78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42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73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4294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9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77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78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76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71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90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23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65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22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86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59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461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47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16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450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87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002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37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9337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564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493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04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7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454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86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88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61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41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313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738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9155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238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788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0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13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632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934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39079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55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23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488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744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42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39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043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012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792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550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37614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132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45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042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748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484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22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943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14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36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412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210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183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820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693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470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649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3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233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13843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89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177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496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298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484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1441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975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0599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2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638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971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462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989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12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572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067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7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3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3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5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7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2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72EBB78-FDD9-4FF1-9C61-56F244D8E8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54537E2-8344-43C4-B61B-55CCF94E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2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4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facebook.com/dhakaiya007/photos/a.1661021123912256/2597039986977027/?__cft__%5b0%5d=AZXWpb1WO7vjYySH2HKmqRWB5t7EguAH7lVup-TrYeohGQIwJzcJu_qO9kEHm-KcwYkEepErtAYHJjKZLunu1WMp-38hYYsobv1oqH4CfN4GXP4Jffiu_ELJ01fRU9SWQkExwkagWSqEIaYLpzsuyPs9&amp;__tn__=EH-R" TargetMode="External"/><Relationship Id="rId1" Type="http://schemas.openxmlformats.org/officeDocument/2006/relationships/slideLayout" Target="../slideLayouts/slideLayout9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%E0%A6%AA%E0%A6%B2%E0%A6%BE%E0%A6%B6%E0%A7%80%E0%A6%B0+%E0%A6%AF%E0%A7%81%E0%A6%A6%E0%A7%8D%E0%A6%A7&amp;sxsrf=ALeKk01ZAUao912so4UvEuSGfD21REjivA:1615180422699&amp;tbm=isch&amp;source=iu&amp;ictx=1&amp;fir=w9TR0NJnV4OW4M,pwPBwAWv_QmfZM,_&amp;vet=1&amp;usg=AI4_-kSpxzzm6aSLDhGAebVpz81sMGUrqA&amp;sa=X&amp;ved=2ahUKEwia497695_vAhWOzDgGHcwQApEQ_h16BAgHEAE&amp;cshid=1615180429559955#imgrc=w9TR0NJnV4OW4M" TargetMode="External"/><Relationship Id="rId2" Type="http://schemas.openxmlformats.org/officeDocument/2006/relationships/hyperlink" Target="https://www.google.com/search?q=%E0%A6%AA%E0%A6%B2%E0%A6%BE%E0%A6%B6%E0%A7%80%E0%A6%B0+%E0%A6%AF%E0%A7%81%E0%A6%A6%E0%A7%8D%E0%A6%A7&amp;sxsrf=ALeKk01ZAUao912so4UvEuSGfD21REjivA:1615180422699&amp;tbm=isch&amp;source=iu&amp;ictx=1&amp;fir=_raf0_dD-INvpM,GDkZMEPYpxvkyM,_&amp;vet=1&amp;usg=AI4_-kQI71eJmteny20s1vBpo-XF_G5kTQ&amp;sa=X&amp;ved=2ahUKEwia497695_vAhWOzDgGHcwQApEQ_h16BAgKEAE&amp;cshid=1615180429559955#imgrc=_raf0_dD-INvpM" TargetMode="External"/><Relationship Id="rId1" Type="http://schemas.openxmlformats.org/officeDocument/2006/relationships/slideLayout" Target="../slideLayouts/slideLayout92.xml"/><Relationship Id="rId5" Type="http://schemas.openxmlformats.org/officeDocument/2006/relationships/hyperlink" Target="https://www.google.com/search?q=%E0%A6%AA%E0%A6%B2%E0%A6%BE%E0%A6%B6%E0%A7%80%E0%A6%B0+%E0%A6%AF%E0%A7%81%E0%A6%A6%E0%A7%8D%E0%A6%A7&amp;sxsrf=ALeKk01ZAUao912so4UvEuSGfD21REjivA:1615180422699&amp;tbm=isch&amp;source=iu&amp;ictx=1&amp;fir=89gioPHNJGMF1M,NMaeWT8ytwsjpM,_&amp;vet=1&amp;usg=AI4_-kSsUTRpiTbEMW2j6rygdMsDqEAgKw&amp;sa=X&amp;ved=2ahUKEwia497695_vAhWOzDgGHcwQApEQ_h16BAgLEAE&amp;cshid=1615180429559955#imgrc=89gioPHNJGMF1M" TargetMode="External"/><Relationship Id="rId4" Type="http://schemas.openxmlformats.org/officeDocument/2006/relationships/hyperlink" Target="https://www.google.com/search?q=%E0%A6%AA%E0%A6%B2%E0%A6%BE%E0%A6%B6%E0%A7%80%E0%A6%B0+%E0%A6%AF%E0%A7%81%E0%A6%A6%E0%A7%8D%E0%A6%A7&amp;sxsrf=ALeKk01ZAUao912so4UvEuSGfD21REjivA:1615180422699&amp;tbm=isch&amp;source=iu&amp;ictx=1&amp;fir=TUV4qo3lVaLsqM,NMaeWT8ytwsjpM,_&amp;vet=1&amp;usg=AI4_-kT15Q_pmAg7g1hFzgkunylvHL55Bg&amp;sa=X&amp;ved=2ahUKEwia497695_vAhWOzDgGHcwQApEQ_h16BAgJEAE&amp;cshid=1615180429559955#imgrc=TUV4qo3lVaLsq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4482" y="566678"/>
            <a:ext cx="89347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rgbClr val="B3116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</a:rPr>
              <a:t>মাল্টিমিডিয়া </a:t>
            </a:r>
            <a:r>
              <a:rPr kumimoji="0" lang="en-US" sz="9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B3116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</a:rPr>
              <a:t>ক্লাসরুমে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Flowchart: Multidocument 3"/>
          <p:cNvSpPr/>
          <p:nvPr/>
        </p:nvSpPr>
        <p:spPr>
          <a:xfrm>
            <a:off x="1719616" y="2238010"/>
            <a:ext cx="5663821" cy="1774209"/>
          </a:xfrm>
          <a:prstGeom prst="flowChartMultidocument">
            <a:avLst/>
          </a:prstGeom>
          <a:solidFill>
            <a:srgbClr val="D53DD0">
              <a:lumMod val="20000"/>
              <a:lumOff val="80000"/>
            </a:srgbClr>
          </a:solidFill>
          <a:ln w="19050" cap="rnd" cmpd="sng" algn="ctr">
            <a:solidFill>
              <a:srgbClr val="B311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1" i="0" u="none" strike="noStrike" kern="0" cap="none" spc="0" normalizeH="0" baseline="0" noProof="0" dirty="0" smtClean="0">
                <a:ln w="12700">
                  <a:solidFill>
                    <a:srgbClr val="B31166"/>
                  </a:solidFill>
                  <a:prstDash val="solid"/>
                </a:ln>
                <a:solidFill>
                  <a:srgbClr val="E33D6F">
                    <a:lumMod val="40000"/>
                    <a:lumOff val="60000"/>
                  </a:srgbClr>
                </a:solidFill>
                <a:effectLst>
                  <a:outerShdw dist="38100" dir="2640000" algn="bl" rotWithShape="0">
                    <a:srgbClr val="B31166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স্বাগতম</a:t>
            </a:r>
            <a:endParaRPr kumimoji="0" lang="en-US" sz="7200" b="1" i="0" u="none" strike="noStrike" kern="0" cap="none" spc="0" normalizeH="0" baseline="0" noProof="0" dirty="0" smtClean="0">
              <a:ln w="12700">
                <a:solidFill>
                  <a:srgbClr val="B31166"/>
                </a:solidFill>
                <a:prstDash val="solid"/>
              </a:ln>
              <a:solidFill>
                <a:srgbClr val="E33D6F">
                  <a:lumMod val="40000"/>
                  <a:lumOff val="60000"/>
                </a:srgbClr>
              </a:solidFill>
              <a:effectLst>
                <a:outerShdw dist="38100" dir="2640000" algn="bl" rotWithShape="0">
                  <a:srgbClr val="B31166"/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33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46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7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41696" y="150125"/>
            <a:ext cx="4080680" cy="1214651"/>
          </a:xfrm>
          <a:prstGeom prst="horizontalScroll">
            <a:avLst/>
          </a:prstGeom>
          <a:solidFill>
            <a:srgbClr val="44546A"/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একক কাজ</a:t>
            </a:r>
            <a:endParaRPr kumimoji="0" lang="en-US" sz="4000" b="0" i="0" u="none" strike="noStrike" kern="0" cap="none" spc="0" normalizeH="0" baseline="0" noProof="0" dirty="0" smtClean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41946" y="2333768"/>
            <a:ext cx="9812740" cy="2333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পলাশি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8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605" y="3480179"/>
            <a:ext cx="5433231" cy="2691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0179"/>
            <a:ext cx="6032310" cy="2691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667"/>
            <a:ext cx="4311978" cy="2986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592" y="302667"/>
            <a:ext cx="3489065" cy="2986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302667"/>
            <a:ext cx="3248736" cy="298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3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ay be an image of 1 pers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t="3093" r="6718" b="19574"/>
          <a:stretch/>
        </p:blipFill>
        <p:spPr bwMode="auto">
          <a:xfrm>
            <a:off x="318447" y="-354842"/>
            <a:ext cx="11873553" cy="721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37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911" y="137307"/>
            <a:ext cx="27350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44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Calibri" panose="020F0502020204030204"/>
              </a:rPr>
              <a:t>দলীয় কাজ</a:t>
            </a:r>
            <a:endParaRPr lang="en-US" sz="44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36979" y="1746913"/>
            <a:ext cx="10235821" cy="22109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পলাশি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2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280" y="0"/>
            <a:ext cx="12058650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1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32" y="327685"/>
            <a:ext cx="5199797" cy="47356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493" y="327685"/>
            <a:ext cx="5199797" cy="473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7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178" y="0"/>
            <a:ext cx="19559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মূল্যায়ন</a:t>
            </a:r>
            <a:endParaRPr lang="en-US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3178" y="928048"/>
            <a:ext cx="11081885" cy="52816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kern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3600" kern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600" kern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ফরাসী</a:t>
            </a:r>
            <a:r>
              <a:rPr lang="en-US" sz="3600" kern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সেনাপতির</a:t>
            </a:r>
            <a:r>
              <a:rPr lang="en-US" sz="3600" kern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kern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kern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kern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kern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</a:t>
            </a:r>
            <a:r>
              <a:rPr lang="en-US" sz="3600" kern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ফ্রে</a:t>
            </a:r>
            <a:r>
              <a:rPr lang="en-US" sz="3600" kern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kern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পলাশির </a:t>
            </a:r>
            <a:r>
              <a:rPr lang="en-US" sz="3600" kern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600" kern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600" kern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kern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সেনাপতির</a:t>
            </a:r>
            <a:r>
              <a:rPr lang="en-US" sz="3600" kern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kern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kern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kern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kern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600" kern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endParaRPr lang="en-US" sz="3600" kern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kern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kern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kern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kern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600" kern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600" kern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kern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3600" kern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অবসান</a:t>
            </a:r>
            <a:r>
              <a:rPr lang="en-US" sz="3600" kern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kern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kern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kern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পলাশির </a:t>
            </a:r>
            <a:r>
              <a:rPr lang="en-US" sz="3600" kern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3600" kern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87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1441" y="571131"/>
            <a:ext cx="3837904" cy="18193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বাড়ীর</a:t>
            </a:r>
            <a:r>
              <a:rPr kumimoji="0" lang="en-US" sz="60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0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কাজ</a:t>
            </a:r>
            <a:endParaRPr kumimoji="0" lang="en-US" sz="6000" b="1" i="1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1441" y="3706386"/>
            <a:ext cx="11529118" cy="1651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184"/>
          <a:stretch/>
        </p:blipFill>
        <p:spPr>
          <a:xfrm>
            <a:off x="4169345" y="235264"/>
            <a:ext cx="6974006" cy="32891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1441" y="4070411"/>
            <a:ext cx="11529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পলাশির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সুদূরপ্রসারী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পরিণতি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37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262" y="1547967"/>
            <a:ext cx="445609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err="1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ধন্যবাদ</a:t>
            </a:r>
            <a:endParaRPr lang="en-US" sz="115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03" y="191069"/>
            <a:ext cx="7037132" cy="533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4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3302758" y="0"/>
            <a:ext cx="4872250" cy="1201003"/>
          </a:xfrm>
          <a:prstGeom prst="flowChartMultidocumen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পরিচিতি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ame 2"/>
          <p:cNvSpPr/>
          <p:nvPr/>
        </p:nvSpPr>
        <p:spPr>
          <a:xfrm>
            <a:off x="2265528" y="1201003"/>
            <a:ext cx="7342496" cy="4600099"/>
          </a:xfrm>
          <a:prstGeom prst="frame">
            <a:avLst>
              <a:gd name="adj1" fmla="val 7213"/>
            </a:avLst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153617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IN" sz="4000" dirty="0" smtClean="0">
                <a:solidFill>
                  <a:prstClr val="black"/>
                </a:solidFill>
                <a:latin typeface="Calibri" panose="020F0502020204030204"/>
              </a:rPr>
              <a:t>কানিজ তানজিলা</a:t>
            </a:r>
          </a:p>
          <a:p>
            <a:pPr lvl="0" algn="ctr"/>
            <a:r>
              <a:rPr lang="bn-IN" sz="4000" dirty="0" smtClean="0">
                <a:solidFill>
                  <a:prstClr val="black"/>
                </a:solidFill>
                <a:latin typeface="Calibri" panose="020F0502020204030204"/>
              </a:rPr>
              <a:t>সহকারী শিক্ষক</a:t>
            </a:r>
          </a:p>
          <a:p>
            <a:pPr lvl="0" algn="ctr"/>
            <a:r>
              <a:rPr lang="bn-IN" sz="4000" dirty="0" smtClean="0">
                <a:solidFill>
                  <a:prstClr val="black"/>
                </a:solidFill>
                <a:latin typeface="Calibri" panose="020F0502020204030204"/>
              </a:rPr>
              <a:t>মঙ্গলবাড়ী সিরাজিয়া উচ্চ বিদ্যালয়</a:t>
            </a:r>
          </a:p>
          <a:p>
            <a:pPr lvl="0" algn="ctr"/>
            <a:r>
              <a:rPr lang="bn-IN" sz="4000" dirty="0" smtClean="0">
                <a:solidFill>
                  <a:prstClr val="black"/>
                </a:solidFill>
                <a:latin typeface="Calibri" panose="020F0502020204030204"/>
              </a:rPr>
              <a:t>ধামুইরহাট,</a:t>
            </a:r>
          </a:p>
          <a:p>
            <a:pPr lvl="0" algn="ctr"/>
            <a:r>
              <a:rPr lang="bn-IN" sz="4000" dirty="0" smtClean="0">
                <a:solidFill>
                  <a:prstClr val="black"/>
                </a:solidFill>
                <a:latin typeface="Calibri" panose="020F0502020204030204"/>
              </a:rPr>
              <a:t> নওগাঁ</a:t>
            </a:r>
            <a:endParaRPr lang="en-US" sz="4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417928" y="1353403"/>
            <a:ext cx="7342496" cy="4600099"/>
          </a:xfrm>
          <a:prstGeom prst="frame">
            <a:avLst>
              <a:gd name="adj1" fmla="val 7213"/>
            </a:avLst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95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717" y="357413"/>
            <a:ext cx="115323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>
                <a:solidFill>
                  <a:srgbClr val="44546A"/>
                </a:solidFill>
                <a:latin typeface="Calibri" panose="020F0502020204030204"/>
              </a:rPr>
              <a:t>শ্রেণিঃ </a:t>
            </a:r>
            <a:r>
              <a:rPr lang="en-US" sz="4800" dirty="0" err="1">
                <a:solidFill>
                  <a:srgbClr val="44546A"/>
                </a:solidFill>
                <a:latin typeface="Calibri" panose="020F0502020204030204"/>
              </a:rPr>
              <a:t>নবম-দশম</a:t>
            </a:r>
            <a:endParaRPr lang="en-US" sz="4800" dirty="0">
              <a:solidFill>
                <a:srgbClr val="44546A"/>
              </a:solidFill>
              <a:latin typeface="Calibri" panose="020F0502020204030204"/>
            </a:endParaRPr>
          </a:p>
          <a:p>
            <a:pPr lvl="0" algn="ctr"/>
            <a:r>
              <a:rPr lang="en-US" sz="4800" dirty="0" err="1">
                <a:solidFill>
                  <a:srgbClr val="44546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srgbClr val="44546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dirty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srgbClr val="44546A"/>
                </a:solidFill>
                <a:latin typeface="Calibri" panose="020F0502020204030204"/>
              </a:rPr>
              <a:t>ইতিহাস</a:t>
            </a:r>
            <a:r>
              <a:rPr lang="en-US" sz="4800" dirty="0">
                <a:solidFill>
                  <a:srgbClr val="44546A"/>
                </a:solidFill>
                <a:latin typeface="Calibri" panose="020F0502020204030204"/>
              </a:rPr>
              <a:t> ও </a:t>
            </a:r>
            <a:r>
              <a:rPr lang="en-US" sz="4800" dirty="0" err="1">
                <a:solidFill>
                  <a:srgbClr val="44546A"/>
                </a:solidFill>
                <a:latin typeface="Calibri" panose="020F0502020204030204"/>
              </a:rPr>
              <a:t>বিশ্বসভ্যতা</a:t>
            </a:r>
            <a:r>
              <a:rPr lang="en-US" sz="4800" dirty="0">
                <a:solidFill>
                  <a:srgbClr val="44546A"/>
                </a:solidFill>
                <a:latin typeface="Calibri" panose="020F0502020204030204"/>
              </a:rPr>
              <a:t> </a:t>
            </a:r>
          </a:p>
          <a:p>
            <a:pPr lvl="0" algn="ctr"/>
            <a:r>
              <a:rPr lang="en-US" sz="4800" dirty="0" err="1">
                <a:solidFill>
                  <a:srgbClr val="44546A"/>
                </a:solidFill>
                <a:latin typeface="Calibri" panose="020F0502020204030204"/>
              </a:rPr>
              <a:t>অধ্যায়ঃ</a:t>
            </a:r>
            <a:r>
              <a:rPr lang="en-US" sz="4800" dirty="0">
                <a:solidFill>
                  <a:srgbClr val="44546A"/>
                </a:solidFill>
                <a:latin typeface="Calibri" panose="020F0502020204030204"/>
              </a:rPr>
              <a:t> ৮</a:t>
            </a:r>
            <a:r>
              <a:rPr lang="en-US" sz="4800" dirty="0" smtClean="0">
                <a:solidFill>
                  <a:srgbClr val="44546A"/>
                </a:solidFill>
                <a:latin typeface="Calibri" panose="020F0502020204030204"/>
              </a:rPr>
              <a:t>ম</a:t>
            </a:r>
            <a:endParaRPr lang="en-US" sz="4800" dirty="0">
              <a:solidFill>
                <a:srgbClr val="44546A"/>
              </a:solidFill>
              <a:latin typeface="Calibri" panose="020F0502020204030204"/>
            </a:endParaRPr>
          </a:p>
          <a:p>
            <a:pPr lvl="0" algn="ctr"/>
            <a:r>
              <a:rPr lang="en-US" sz="4800" dirty="0" err="1">
                <a:solidFill>
                  <a:srgbClr val="44546A"/>
                </a:solidFill>
                <a:latin typeface="Calibri" panose="020F0502020204030204"/>
              </a:rPr>
              <a:t>পাঠঃ</a:t>
            </a:r>
            <a:r>
              <a:rPr lang="en-US" sz="4800" dirty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en-US" sz="4800" dirty="0" err="1" smtClean="0">
                <a:solidFill>
                  <a:srgbClr val="44546A"/>
                </a:solidFill>
                <a:latin typeface="Calibri" panose="020F0502020204030204"/>
              </a:rPr>
              <a:t>বাংলায়</a:t>
            </a:r>
            <a:r>
              <a:rPr lang="en-US" sz="4800" dirty="0" smtClean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en-US" sz="4800" dirty="0" err="1" smtClean="0">
                <a:solidFill>
                  <a:srgbClr val="44546A"/>
                </a:solidFill>
                <a:latin typeface="Calibri" panose="020F0502020204030204"/>
              </a:rPr>
              <a:t>ইংরেজ</a:t>
            </a:r>
            <a:r>
              <a:rPr lang="en-US" sz="4800" dirty="0" smtClean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en-US" sz="4800" dirty="0" err="1" smtClean="0">
                <a:solidFill>
                  <a:srgbClr val="44546A"/>
                </a:solidFill>
                <a:latin typeface="Calibri" panose="020F0502020204030204"/>
              </a:rPr>
              <a:t>শাসনের</a:t>
            </a:r>
            <a:r>
              <a:rPr lang="en-US" sz="4800" dirty="0" smtClean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en-US" sz="4800" dirty="0" err="1" smtClean="0">
                <a:solidFill>
                  <a:srgbClr val="44546A"/>
                </a:solidFill>
                <a:latin typeface="Calibri" panose="020F0502020204030204"/>
              </a:rPr>
              <a:t>সূচনাপর্ব</a:t>
            </a:r>
            <a:r>
              <a:rPr lang="en-US" sz="4800" dirty="0" smtClean="0">
                <a:solidFill>
                  <a:srgbClr val="44546A"/>
                </a:solidFill>
                <a:latin typeface="Calibri" panose="020F0502020204030204"/>
              </a:rPr>
              <a:t> </a:t>
            </a:r>
            <a:endParaRPr lang="en-US" sz="4800" dirty="0">
              <a:solidFill>
                <a:srgbClr val="44546A"/>
              </a:solidFill>
              <a:latin typeface="Calibri" panose="020F0502020204030204"/>
            </a:endParaRPr>
          </a:p>
          <a:p>
            <a:pPr lvl="0" algn="ctr"/>
            <a:r>
              <a:rPr lang="en-US" sz="4800" dirty="0" err="1">
                <a:solidFill>
                  <a:srgbClr val="44546A"/>
                </a:solidFill>
                <a:latin typeface="Calibri" panose="020F0502020204030204"/>
              </a:rPr>
              <a:t>আজকের</a:t>
            </a:r>
            <a:r>
              <a:rPr lang="en-US" sz="4800" dirty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srgbClr val="44546A"/>
                </a:solidFill>
                <a:latin typeface="Calibri" panose="020F0502020204030204"/>
              </a:rPr>
              <a:t>পাঠঃ</a:t>
            </a:r>
            <a:r>
              <a:rPr lang="en-US" sz="4800" dirty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en-US" sz="4800" dirty="0" err="1" smtClean="0">
                <a:solidFill>
                  <a:srgbClr val="44546A"/>
                </a:solidFill>
                <a:latin typeface="Calibri" panose="020F0502020204030204"/>
              </a:rPr>
              <a:t>পলাশীর</a:t>
            </a:r>
            <a:r>
              <a:rPr lang="en-US" sz="4800" dirty="0" smtClean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en-US" sz="4800" dirty="0" err="1" smtClean="0">
                <a:solidFill>
                  <a:srgbClr val="44546A"/>
                </a:solidFill>
                <a:latin typeface="Calibri" panose="020F0502020204030204"/>
              </a:rPr>
              <a:t>যুদ্ধ</a:t>
            </a:r>
            <a:r>
              <a:rPr lang="en-US" sz="4800" dirty="0" smtClean="0">
                <a:solidFill>
                  <a:srgbClr val="44546A"/>
                </a:solidFill>
                <a:latin typeface="Calibri" panose="020F0502020204030204"/>
              </a:rPr>
              <a:t>                                                    </a:t>
            </a:r>
            <a:endParaRPr lang="en-US" sz="4800" dirty="0">
              <a:solidFill>
                <a:srgbClr val="44546A"/>
              </a:solidFill>
              <a:latin typeface="Calibri" panose="020F0502020204030204"/>
            </a:endParaRPr>
          </a:p>
          <a:p>
            <a:pPr lvl="0" algn="ctr"/>
            <a:r>
              <a:rPr lang="en-US" sz="4800" dirty="0" err="1">
                <a:solidFill>
                  <a:srgbClr val="44546A"/>
                </a:solidFill>
                <a:latin typeface="Calibri" panose="020F0502020204030204"/>
              </a:rPr>
              <a:t>সময়ঃ</a:t>
            </a:r>
            <a:r>
              <a:rPr lang="en-US" sz="4800" dirty="0">
                <a:solidFill>
                  <a:srgbClr val="44546A"/>
                </a:solidFill>
                <a:latin typeface="Calibri" panose="020F0502020204030204"/>
              </a:rPr>
              <a:t> ৪০মিনিট</a:t>
            </a:r>
          </a:p>
          <a:p>
            <a:pPr lvl="0" algn="ctr"/>
            <a:r>
              <a:rPr lang="en-US" sz="4800" dirty="0" err="1">
                <a:solidFill>
                  <a:srgbClr val="44546A"/>
                </a:solidFill>
                <a:latin typeface="Calibri" panose="020F0502020204030204"/>
              </a:rPr>
              <a:t>তারিখঃ</a:t>
            </a:r>
            <a:r>
              <a:rPr lang="en-US" sz="4800" dirty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en-US" sz="4800" dirty="0">
                <a:solidFill>
                  <a:srgbClr val="44546A"/>
                </a:solidFill>
                <a:latin typeface="Calibri" panose="020F0502020204030204"/>
              </a:rPr>
              <a:t>৯</a:t>
            </a:r>
            <a:r>
              <a:rPr lang="en-US" sz="4800" dirty="0" smtClean="0">
                <a:solidFill>
                  <a:srgbClr val="44546A"/>
                </a:solidFill>
                <a:latin typeface="Calibri" panose="020F0502020204030204"/>
              </a:rPr>
              <a:t>.০৩.২০২১ইং</a:t>
            </a:r>
            <a:endParaRPr lang="en-US" sz="4800" dirty="0">
              <a:solidFill>
                <a:srgbClr val="44546A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0563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0858" y="181731"/>
            <a:ext cx="43172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4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Calibri" panose="020F0502020204030204"/>
              </a:rPr>
              <a:t>ছবিগুলো লক্ষ করো</a:t>
            </a:r>
            <a:endParaRPr lang="en-US" sz="40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858" y="1698933"/>
            <a:ext cx="4763179" cy="296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7290" y="313898"/>
            <a:ext cx="54591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4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  <a:t>আজকের পাঠ</a:t>
            </a:r>
            <a:endParaRPr lang="en-US" sz="4400" b="1" dirty="0">
              <a:ln w="13462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Calibri" panose="020F0502020204030204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87605" y="1733267"/>
            <a:ext cx="6878472" cy="15012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0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320118" y="395785"/>
            <a:ext cx="2947917" cy="914400"/>
          </a:xfrm>
          <a:prstGeom prst="bevel">
            <a:avLst/>
          </a:prstGeom>
          <a:solidFill>
            <a:srgbClr val="E7E6E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শিখনফল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78674" y="1323832"/>
            <a:ext cx="5363571" cy="559558"/>
          </a:xfrm>
          <a:prstGeom prst="roundRect">
            <a:avLst/>
          </a:prstGeom>
          <a:solidFill>
            <a:srgbClr val="E7E6E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এই পাঠ শেষে শিক্ষার্থীরা---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42197" y="2279176"/>
            <a:ext cx="9840036" cy="3575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পলাশি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পটভূমি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বর্ণণা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67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" y="272955"/>
            <a:ext cx="5624533" cy="6332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5" y="272955"/>
            <a:ext cx="5868536" cy="32754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5" y="3661012"/>
            <a:ext cx="5868537" cy="294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4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50" y="3712258"/>
            <a:ext cx="3893252" cy="2299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682" y="3712258"/>
            <a:ext cx="4106270" cy="2299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52" y="3712258"/>
            <a:ext cx="2839217" cy="2299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53" y="559842"/>
            <a:ext cx="4536181" cy="2415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34" y="559842"/>
            <a:ext cx="3303605" cy="2415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45" y="559842"/>
            <a:ext cx="2861907" cy="241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0876" y="2396391"/>
            <a:ext cx="109182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202124"/>
                </a:solidFill>
                <a:latin typeface="arial" panose="020B0604020202020204" pitchFamily="34" charset="0"/>
              </a:rPr>
              <a:t>বাংলার শেষ স্বাধীন নবাব সিরাজউদ্দৌলার সাথে ব্রিটিশ ইস্ট ইন্ডিয়া কোম্পানির </a:t>
            </a:r>
            <a:r>
              <a:rPr lang="as-IN" sz="2800" b="1" dirty="0">
                <a:solidFill>
                  <a:srgbClr val="202124"/>
                </a:solidFill>
                <a:latin typeface="arial" panose="020B0604020202020204" pitchFamily="34" charset="0"/>
              </a:rPr>
              <a:t>পলাশী</a:t>
            </a:r>
            <a:r>
              <a:rPr lang="as-IN" sz="2800" dirty="0">
                <a:solidFill>
                  <a:srgbClr val="202124"/>
                </a:solidFill>
                <a:latin typeface="arial" panose="020B0604020202020204" pitchFamily="34" charset="0"/>
              </a:rPr>
              <a:t> নামক স্থানে যে </a:t>
            </a:r>
            <a:r>
              <a:rPr lang="as-IN" sz="2800" b="1" dirty="0">
                <a:solidFill>
                  <a:srgbClr val="202124"/>
                </a:solidFill>
                <a:latin typeface="arial" panose="020B0604020202020204" pitchFamily="34" charset="0"/>
              </a:rPr>
              <a:t>যুদ্ধ</a:t>
            </a:r>
            <a:r>
              <a:rPr lang="as-IN" sz="2800" dirty="0">
                <a:solidFill>
                  <a:srgbClr val="202124"/>
                </a:solidFill>
                <a:latin typeface="arial" panose="020B0604020202020204" pitchFamily="34" charset="0"/>
              </a:rPr>
              <a:t> সংঘটিত হয়েছিল তাই </a:t>
            </a:r>
            <a:r>
              <a:rPr lang="as-IN" sz="2800" b="1" dirty="0">
                <a:solidFill>
                  <a:srgbClr val="202124"/>
                </a:solidFill>
                <a:latin typeface="arial" panose="020B0604020202020204" pitchFamily="34" charset="0"/>
              </a:rPr>
              <a:t>পলাশীর যুদ্ধ</a:t>
            </a:r>
            <a:r>
              <a:rPr lang="as-IN" sz="2800" dirty="0">
                <a:solidFill>
                  <a:srgbClr val="202124"/>
                </a:solidFill>
                <a:latin typeface="arial" panose="020B0604020202020204" pitchFamily="34" charset="0"/>
              </a:rPr>
              <a:t> নামে পরিচিত। ১৭৫৭ সালের জুন ২৩ তারিখে এই </a:t>
            </a:r>
            <a:r>
              <a:rPr lang="as-IN" sz="2800" b="1" dirty="0">
                <a:solidFill>
                  <a:srgbClr val="202124"/>
                </a:solidFill>
                <a:latin typeface="arial" panose="020B0604020202020204" pitchFamily="34" charset="0"/>
              </a:rPr>
              <a:t>যুদ্ধ</a:t>
            </a:r>
            <a:r>
              <a:rPr lang="as-IN" sz="2800" dirty="0">
                <a:solidFill>
                  <a:srgbClr val="202124"/>
                </a:solidFill>
                <a:latin typeface="arial" panose="020B0604020202020204" pitchFamily="34" charset="0"/>
              </a:rPr>
              <a:t> সংঘটিত হয়েছিল। এই </a:t>
            </a:r>
            <a:r>
              <a:rPr lang="as-IN" sz="2800" b="1" dirty="0">
                <a:solidFill>
                  <a:srgbClr val="202124"/>
                </a:solidFill>
                <a:latin typeface="arial" panose="020B0604020202020204" pitchFamily="34" charset="0"/>
              </a:rPr>
              <a:t>যুদ্ধে</a:t>
            </a:r>
            <a:r>
              <a:rPr lang="as-IN" sz="2800" dirty="0">
                <a:solidFill>
                  <a:srgbClr val="202124"/>
                </a:solidFill>
                <a:latin typeface="arial" panose="020B0604020202020204" pitchFamily="34" charset="0"/>
              </a:rPr>
              <a:t> সিরাজউদ্দৌলা পরাজিত হন এবং ভারতবর্ষে ইংরেজ শাসন প্রতিষ্ঠার পথ সূচিত হয়।</a:t>
            </a:r>
            <a:endParaRPr lang="en-US" sz="2800" dirty="0"/>
          </a:p>
        </p:txBody>
      </p:sp>
      <p:sp>
        <p:nvSpPr>
          <p:cNvPr id="3" name="AutoShape 3" descr="পলাশীর যুদ্ধ এর ছবির ফলাফল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301750" y="873457"/>
            <a:ext cx="1809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পলাশীর যুদ্ধ এর ছবির ফলাফল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01750" y="873457"/>
            <a:ext cx="22098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পলাশীর যুদ্ধ এর ছবির ফলাফল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301750" y="873457"/>
            <a:ext cx="1619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পলাশীর যুদ্ধ এর ছবির ফলাফল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457325" y="873457"/>
            <a:ext cx="15906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859808" y="2111707"/>
            <a:ext cx="10931858" cy="3033498"/>
          </a:xfrm>
          <a:prstGeom prst="frame">
            <a:avLst>
              <a:gd name="adj1" fmla="val 14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1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1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ppt/theme/theme3.xml><?xml version="1.0" encoding="utf-8"?>
<a:theme xmlns:a="http://schemas.openxmlformats.org/drawingml/2006/main" name="2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4.xml><?xml version="1.0" encoding="utf-8"?>
<a:theme xmlns:a="http://schemas.openxmlformats.org/drawingml/2006/main" name="3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5.xml><?xml version="1.0" encoding="utf-8"?>
<a:theme xmlns:a="http://schemas.openxmlformats.org/drawingml/2006/main" name="4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6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418</TotalTime>
  <Words>150</Words>
  <Application>Microsoft Office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arial</vt:lpstr>
      <vt:lpstr>arial</vt:lpstr>
      <vt:lpstr>Calibri</vt:lpstr>
      <vt:lpstr>Century Gothic</vt:lpstr>
      <vt:lpstr>Corbel</vt:lpstr>
      <vt:lpstr>Impact</vt:lpstr>
      <vt:lpstr>NikoshBAN</vt:lpstr>
      <vt:lpstr>Vrinda</vt:lpstr>
      <vt:lpstr>Wingdings</vt:lpstr>
      <vt:lpstr>Main Event</vt:lpstr>
      <vt:lpstr>1_Main Event</vt:lpstr>
      <vt:lpstr>2_Main Event</vt:lpstr>
      <vt:lpstr>3_Main Event</vt:lpstr>
      <vt:lpstr>4_Main Event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38</cp:revision>
  <dcterms:created xsi:type="dcterms:W3CDTF">2021-02-09T03:57:22Z</dcterms:created>
  <dcterms:modified xsi:type="dcterms:W3CDTF">2021-03-09T07:46:16Z</dcterms:modified>
</cp:coreProperties>
</file>