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73AAB-8437-48E2-BA69-AE691255CB2D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34B53-1B47-4EB7-8CE3-1289C5B9C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142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73AAB-8437-48E2-BA69-AE691255CB2D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34B53-1B47-4EB7-8CE3-1289C5B9C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449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73AAB-8437-48E2-BA69-AE691255CB2D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34B53-1B47-4EB7-8CE3-1289C5B9C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194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73AAB-8437-48E2-BA69-AE691255CB2D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34B53-1B47-4EB7-8CE3-1289C5B9C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828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73AAB-8437-48E2-BA69-AE691255CB2D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34B53-1B47-4EB7-8CE3-1289C5B9C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202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73AAB-8437-48E2-BA69-AE691255CB2D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34B53-1B47-4EB7-8CE3-1289C5B9C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904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73AAB-8437-48E2-BA69-AE691255CB2D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34B53-1B47-4EB7-8CE3-1289C5B9C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293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73AAB-8437-48E2-BA69-AE691255CB2D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34B53-1B47-4EB7-8CE3-1289C5B9C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461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73AAB-8437-48E2-BA69-AE691255CB2D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34B53-1B47-4EB7-8CE3-1289C5B9C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944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73AAB-8437-48E2-BA69-AE691255CB2D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34B53-1B47-4EB7-8CE3-1289C5B9C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909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73AAB-8437-48E2-BA69-AE691255CB2D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34B53-1B47-4EB7-8CE3-1289C5B9C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782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73AAB-8437-48E2-BA69-AE691255CB2D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34B53-1B47-4EB7-8CE3-1289C5B9C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206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>
                <a:latin typeface="Arial" panose="020B0604020202020204" pitchFamily="34" charset="0"/>
                <a:cs typeface="Arial" panose="020B0604020202020204" pitchFamily="34" charset="0"/>
              </a:rPr>
              <a:t>بسم الله الرحمن الرحيم</a:t>
            </a:r>
            <a:br>
              <a:rPr lang="ar-SA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SA" dirty="0" smtClean="0">
                <a:latin typeface="Arial" panose="020B0604020202020204" pitchFamily="34" charset="0"/>
                <a:cs typeface="Arial" panose="020B0604020202020204" pitchFamily="34" charset="0"/>
              </a:rPr>
              <a:t>اهلا سهلا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1766" y="3918919"/>
            <a:ext cx="3418769" cy="246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5474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15377" y="880532"/>
            <a:ext cx="3702756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600" dirty="0">
                <a:cs typeface="Akhbar MT" pitchFamily="2" charset="-78"/>
              </a:rPr>
              <a:t>تعريف الأستاذ</a:t>
            </a:r>
            <a:br>
              <a:rPr lang="ar-SA" sz="3600" dirty="0">
                <a:cs typeface="Akhbar MT" pitchFamily="2" charset="-78"/>
              </a:rPr>
            </a:br>
            <a:r>
              <a:rPr lang="ar-SA" sz="4800" dirty="0">
                <a:cs typeface="Akhbar MT" pitchFamily="2" charset="-78"/>
              </a:rPr>
              <a:t>محمد مجيب الرحمن</a:t>
            </a:r>
            <a:r>
              <a:rPr lang="ar-SA" sz="3600" dirty="0">
                <a:cs typeface="Akhbar MT" pitchFamily="2" charset="-78"/>
              </a:rPr>
              <a:t/>
            </a:r>
            <a:br>
              <a:rPr lang="ar-SA" sz="3600" dirty="0">
                <a:cs typeface="Akhbar MT" pitchFamily="2" charset="-78"/>
              </a:rPr>
            </a:br>
            <a:r>
              <a:rPr lang="ar-SA" sz="4000" dirty="0">
                <a:cs typeface="Akhbar MT" pitchFamily="2" charset="-78"/>
              </a:rPr>
              <a:t>أستاذ مساعد</a:t>
            </a:r>
            <a:r>
              <a:rPr lang="ar-SA" sz="3600" dirty="0">
                <a:cs typeface="Akhbar MT" pitchFamily="2" charset="-78"/>
              </a:rPr>
              <a:t/>
            </a:r>
            <a:br>
              <a:rPr lang="ar-SA" sz="3600" dirty="0">
                <a:cs typeface="Akhbar MT" pitchFamily="2" charset="-78"/>
              </a:rPr>
            </a:br>
            <a:r>
              <a:rPr lang="ar-SA" sz="3600" dirty="0">
                <a:cs typeface="Akhbar MT" pitchFamily="2" charset="-78"/>
              </a:rPr>
              <a:t>المدرسة </a:t>
            </a:r>
            <a:r>
              <a:rPr lang="ar-SA" sz="3600" dirty="0" err="1">
                <a:cs typeface="Akhbar MT" pitchFamily="2" charset="-78"/>
              </a:rPr>
              <a:t>المجددية</a:t>
            </a:r>
            <a:r>
              <a:rPr lang="ar-SA" sz="3600" dirty="0">
                <a:cs typeface="Akhbar MT" pitchFamily="2" charset="-78"/>
              </a:rPr>
              <a:t> الإسلامية(العالم)</a:t>
            </a:r>
            <a:br>
              <a:rPr lang="ar-SA" sz="3600" dirty="0">
                <a:cs typeface="Akhbar MT" pitchFamily="2" charset="-78"/>
              </a:rPr>
            </a:br>
            <a:r>
              <a:rPr lang="ar-SA" sz="3600" dirty="0">
                <a:cs typeface="Akhbar MT" pitchFamily="2" charset="-78"/>
              </a:rPr>
              <a:t>برى بارى-</a:t>
            </a:r>
            <a:r>
              <a:rPr lang="ar-SA" sz="3600" dirty="0" err="1">
                <a:cs typeface="Akhbar MT" pitchFamily="2" charset="-78"/>
              </a:rPr>
              <a:t>كالياكوير</a:t>
            </a:r>
            <a:r>
              <a:rPr lang="ar-SA" sz="3600" dirty="0">
                <a:cs typeface="Akhbar MT" pitchFamily="2" charset="-78"/>
              </a:rPr>
              <a:t>-</a:t>
            </a:r>
            <a:r>
              <a:rPr lang="ar-SA" sz="3600" dirty="0" err="1">
                <a:cs typeface="Akhbar MT" pitchFamily="2" charset="-78"/>
              </a:rPr>
              <a:t>غازيفور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5373511" y="3025422"/>
            <a:ext cx="3206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ar-S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1329" y="1173480"/>
            <a:ext cx="1508760" cy="1874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0481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50844" y="1106311"/>
            <a:ext cx="353342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6000" dirty="0" smtClean="0"/>
              <a:t>عنوان الدرس</a:t>
            </a:r>
            <a:r>
              <a:rPr lang="ar-SA" dirty="0" smtClean="0"/>
              <a:t>-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50844" y="2054578"/>
            <a:ext cx="3431823" cy="2167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50844" y="2359378"/>
            <a:ext cx="32737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4000" dirty="0" smtClean="0"/>
              <a:t>الصف العالم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5757334" y="3307645"/>
            <a:ext cx="322862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5400" dirty="0" smtClean="0"/>
              <a:t>الورقة الاولي للأدب العربي</a:t>
            </a:r>
            <a:endParaRPr lang="en-US" sz="5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3571" y="2181048"/>
            <a:ext cx="2390775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081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33066" y="812800"/>
            <a:ext cx="30931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4800" dirty="0" smtClean="0"/>
              <a:t>اعلان الدرس</a:t>
            </a:r>
            <a:endParaRPr lang="en-US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6942667" y="2439296"/>
            <a:ext cx="310444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8000" dirty="0" smtClean="0"/>
              <a:t>ا</a:t>
            </a:r>
            <a:r>
              <a:rPr lang="ar-SA" sz="8800" dirty="0" smtClean="0"/>
              <a:t>لحال</a:t>
            </a:r>
            <a:endParaRPr lang="en-US" sz="8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3675" y="2095771"/>
            <a:ext cx="2143125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610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42845" y="982133"/>
            <a:ext cx="3793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600" dirty="0"/>
              <a:t>النتائج من الدرس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6175022" y="1810911"/>
            <a:ext cx="316088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200" dirty="0">
                <a:solidFill>
                  <a:srgbClr val="00B0F0"/>
                </a:solidFill>
              </a:rPr>
              <a:t>يستطيع الطلاب بعد انتهاء هذا الدرس</a:t>
            </a:r>
            <a:endParaRPr lang="en-US" sz="3200" dirty="0">
              <a:solidFill>
                <a:srgbClr val="00B0F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8021" y="1103243"/>
            <a:ext cx="2390775" cy="270599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676403" y="3435474"/>
            <a:ext cx="572346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200" dirty="0">
                <a:solidFill>
                  <a:schemeClr val="tx2"/>
                </a:solidFill>
              </a:rPr>
              <a:t>ان يبينوا ما هو </a:t>
            </a:r>
            <a:r>
              <a:rPr lang="ar-SA" sz="3200" dirty="0" smtClean="0">
                <a:solidFill>
                  <a:schemeClr val="tx2"/>
                </a:solidFill>
              </a:rPr>
              <a:t>الحال</a:t>
            </a:r>
            <a:endParaRPr lang="ar-SA" sz="3200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ar-SA" sz="3200" dirty="0">
              <a:solidFill>
                <a:schemeClr val="tx2"/>
              </a:solidFill>
            </a:endParaRPr>
          </a:p>
          <a:p>
            <a:r>
              <a:rPr lang="ar-SA" sz="3200" dirty="0">
                <a:solidFill>
                  <a:schemeClr val="tx2"/>
                </a:solidFill>
              </a:rPr>
              <a:t>ان يفهموا   اعراب </a:t>
            </a:r>
            <a:r>
              <a:rPr lang="ar-SA" sz="3200" dirty="0" smtClean="0">
                <a:solidFill>
                  <a:schemeClr val="tx2"/>
                </a:solidFill>
              </a:rPr>
              <a:t>الحال</a:t>
            </a:r>
            <a:endParaRPr lang="ar-SA" sz="3200" dirty="0">
              <a:solidFill>
                <a:schemeClr val="tx2"/>
              </a:solidFill>
            </a:endParaRPr>
          </a:p>
          <a:p>
            <a:r>
              <a:rPr lang="ar-SA" sz="3200" dirty="0">
                <a:solidFill>
                  <a:schemeClr val="tx2"/>
                </a:solidFill>
              </a:rPr>
              <a:t> </a:t>
            </a:r>
          </a:p>
          <a:p>
            <a:r>
              <a:rPr lang="ar-SA" sz="3200" dirty="0">
                <a:solidFill>
                  <a:schemeClr val="tx2"/>
                </a:solidFill>
              </a:rPr>
              <a:t> ان </a:t>
            </a:r>
            <a:r>
              <a:rPr lang="ar-SA" sz="3200" dirty="0" smtClean="0">
                <a:solidFill>
                  <a:schemeClr val="tx2"/>
                </a:solidFill>
              </a:rPr>
              <a:t>يقولون امثلة الحال</a:t>
            </a:r>
            <a:endParaRPr lang="ar-SA" sz="3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1574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  <p:sndAc>
          <p:stSnd>
            <p:snd r:embed="rId2" name="explode.wav"/>
          </p:stSnd>
        </p:sndAc>
      </p:transition>
    </mc:Choice>
    <mc:Fallback>
      <p:transition spd="slow">
        <p:fade/>
        <p:sndAc>
          <p:stSnd>
            <p:snd r:embed="rId2" name="explod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72200" y="964096"/>
            <a:ext cx="329979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200" dirty="0" smtClean="0"/>
              <a:t>الحال لفظ يدل علي بيان هيئة الفاعل </a:t>
            </a:r>
            <a:r>
              <a:rPr lang="ar-SA" sz="3200" dirty="0" smtClean="0"/>
              <a:t>المفعول </a:t>
            </a:r>
            <a:r>
              <a:rPr lang="ar-SA" sz="3200" dirty="0" smtClean="0"/>
              <a:t>به او كليهما</a:t>
            </a:r>
          </a:p>
          <a:p>
            <a:endParaRPr lang="ar-SA" sz="3200" dirty="0" smtClean="0"/>
          </a:p>
          <a:p>
            <a:r>
              <a:rPr lang="ar-SA" sz="3200" dirty="0" smtClean="0"/>
              <a:t> مثلا:  جاءني زيد راكبا</a:t>
            </a:r>
          </a:p>
          <a:p>
            <a:endParaRPr lang="ar-SA" sz="3200" dirty="0"/>
          </a:p>
          <a:p>
            <a:r>
              <a:rPr lang="ar-SA" sz="3200" dirty="0" smtClean="0"/>
              <a:t>ضربت بكرا مشدودا</a:t>
            </a:r>
          </a:p>
          <a:p>
            <a:endParaRPr lang="ar-SA" sz="3200" dirty="0"/>
          </a:p>
          <a:p>
            <a:r>
              <a:rPr lang="ar-SA" sz="3200" dirty="0" smtClean="0"/>
              <a:t>لقيت عمرا راكبين</a:t>
            </a:r>
            <a:endParaRPr lang="en-US" sz="3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9647" y="1221194"/>
            <a:ext cx="2812153" cy="3265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0932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  <p:sndAc>
          <p:stSnd>
            <p:snd r:embed="rId2" name="explode.wav"/>
          </p:stSnd>
        </p:sndAc>
      </p:transition>
    </mc:Choice>
    <mc:Fallback>
      <p:transition spd="slow">
        <p:fade/>
        <p:sndAc>
          <p:stSnd>
            <p:snd r:embed="rId2" name="explod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75007" y="1254907"/>
            <a:ext cx="352839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800" dirty="0" smtClean="0"/>
              <a:t>قد يكون الحال معنويا-</a:t>
            </a:r>
          </a:p>
          <a:p>
            <a:r>
              <a:rPr lang="ar-SA" sz="2800" dirty="0" smtClean="0"/>
              <a:t>نحو : زيد </a:t>
            </a:r>
            <a:r>
              <a:rPr lang="ar-SA" sz="2800" dirty="0" err="1" smtClean="0"/>
              <a:t>فى</a:t>
            </a:r>
            <a:r>
              <a:rPr lang="ar-SA" sz="2800" dirty="0" smtClean="0"/>
              <a:t> الدار قائما –لان معناه زيد ن استقر </a:t>
            </a:r>
            <a:r>
              <a:rPr lang="ar-SA" sz="2800" dirty="0" smtClean="0"/>
              <a:t>في </a:t>
            </a:r>
            <a:r>
              <a:rPr lang="ar-SA" sz="2800" dirty="0" smtClean="0"/>
              <a:t>الدار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6264474" y="3273994"/>
            <a:ext cx="398559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400" dirty="0" smtClean="0"/>
              <a:t>العامل في الحال فعل او معنى فعل </a:t>
            </a:r>
          </a:p>
          <a:p>
            <a:endParaRPr lang="ar-SA" sz="2400" dirty="0"/>
          </a:p>
          <a:p>
            <a:r>
              <a:rPr lang="ar-SA" sz="2400" dirty="0" smtClean="0"/>
              <a:t>الحال نكرة ابدا وذو الحال معرفة غالبا</a:t>
            </a:r>
          </a:p>
          <a:p>
            <a:r>
              <a:rPr lang="ar-SA" sz="2400" dirty="0" smtClean="0"/>
              <a:t>فان كان والحال نكرة يجب تقديم الحال عليه </a:t>
            </a:r>
          </a:p>
          <a:p>
            <a:r>
              <a:rPr lang="ar-SA" sz="2400" dirty="0" smtClean="0"/>
              <a:t>نحو: جاءني راكبا رجل لئلا تلتبس باللصة في حالة النصب مثل : راءيت رجلا  راكبا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2322" y="1143001"/>
            <a:ext cx="2619375" cy="3180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8631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  <p:sndAc>
          <p:stSnd>
            <p:snd r:embed="rId2" name="drumroll.wav"/>
          </p:stSnd>
        </p:sndAc>
      </p:transition>
    </mc:Choice>
    <mc:Fallback>
      <p:transition spd="slow">
        <p:fade/>
        <p:sndAc>
          <p:stSnd>
            <p:snd r:embed="rId2" name="drumroll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83357" y="1093952"/>
            <a:ext cx="32004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400" dirty="0" smtClean="0"/>
              <a:t>قد تكون الحال جملة خبرية- نحو </a:t>
            </a:r>
          </a:p>
          <a:p>
            <a:r>
              <a:rPr lang="ar-SA" sz="2400" dirty="0"/>
              <a:t> </a:t>
            </a:r>
            <a:r>
              <a:rPr lang="ar-SA" sz="2400" dirty="0" smtClean="0"/>
              <a:t>جاءني زيد وغلامه راكب او يركب غلامه-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983357" y="2688210"/>
            <a:ext cx="32600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400" dirty="0" smtClean="0"/>
              <a:t>ومثال ما كان عاملها معني الفعل  نحو :</a:t>
            </a:r>
          </a:p>
          <a:p>
            <a:r>
              <a:rPr lang="ar-SA" sz="2400" dirty="0"/>
              <a:t> </a:t>
            </a:r>
            <a:r>
              <a:rPr lang="ar-SA" sz="2400" dirty="0" smtClean="0"/>
              <a:t>هذا زيد قائما معناه انبه واشير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658261" y="4016759"/>
            <a:ext cx="44427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200" dirty="0" smtClean="0">
                <a:solidFill>
                  <a:schemeClr val="tx2"/>
                </a:solidFill>
              </a:rPr>
              <a:t>وقد يحذف العامل لقيام قرينة كما تقول  للمسافر  سالما غانما أي ترجع سالما غانما</a:t>
            </a:r>
            <a:endParaRPr lang="en-US" sz="3200" dirty="0">
              <a:solidFill>
                <a:schemeClr val="tx2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8168" y="1673533"/>
            <a:ext cx="2390775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7600197"/>
      </p:ext>
    </p:extLst>
  </p:cSld>
  <p:clrMapOvr>
    <a:masterClrMapping/>
  </p:clrMapOvr>
  <p:transition spd="med">
    <p:pull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54149" y="1898375"/>
            <a:ext cx="26239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4400" dirty="0" smtClean="0">
                <a:solidFill>
                  <a:srgbClr val="00B0F0"/>
                </a:solidFill>
              </a:rPr>
              <a:t>الى اللقاء</a:t>
            </a:r>
            <a:endParaRPr lang="en-US" sz="4400" dirty="0">
              <a:solidFill>
                <a:srgbClr val="00B0F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5699" y="2749827"/>
            <a:ext cx="2143125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5937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</TotalTime>
  <Words>165</Words>
  <Application>Microsoft Office PowerPoint</Application>
  <PresentationFormat>Widescreen</PresentationFormat>
  <Paragraphs>34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Akhbar MT</vt:lpstr>
      <vt:lpstr>Arial</vt:lpstr>
      <vt:lpstr>Calibri</vt:lpstr>
      <vt:lpstr>Calibri Light</vt:lpstr>
      <vt:lpstr>Office Theme</vt:lpstr>
      <vt:lpstr>بسم الله الرحمن الرحيم اهلا سهلا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الرحيم اهلا سهلا</dc:title>
  <dc:creator>Microsoft account</dc:creator>
  <cp:lastModifiedBy>Microsoft account</cp:lastModifiedBy>
  <cp:revision>42</cp:revision>
  <dcterms:created xsi:type="dcterms:W3CDTF">2020-09-05T01:52:22Z</dcterms:created>
  <dcterms:modified xsi:type="dcterms:W3CDTF">2020-09-28T00:07:51Z</dcterms:modified>
</cp:coreProperties>
</file>