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22" r:id="rId1"/>
  </p:sldMasterIdLst>
  <p:sldIdLst>
    <p:sldId id="256" r:id="rId2"/>
    <p:sldId id="277" r:id="rId3"/>
    <p:sldId id="261" r:id="rId4"/>
    <p:sldId id="273" r:id="rId5"/>
    <p:sldId id="262" r:id="rId6"/>
    <p:sldId id="263" r:id="rId7"/>
    <p:sldId id="265" r:id="rId8"/>
    <p:sldId id="266" r:id="rId9"/>
    <p:sldId id="267" r:id="rId10"/>
    <p:sldId id="268" r:id="rId11"/>
    <p:sldId id="260" r:id="rId12"/>
    <p:sldId id="258" r:id="rId13"/>
    <p:sldId id="270" r:id="rId14"/>
    <p:sldId id="264" r:id="rId15"/>
    <p:sldId id="274" r:id="rId16"/>
    <p:sldId id="259" r:id="rId17"/>
    <p:sldId id="271" r:id="rId18"/>
    <p:sldId id="27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27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250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248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27342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2889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22005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9272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4926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314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020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726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72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327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264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419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272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858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8838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5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8C57B83-EBA8-4F45-8B99-3F7E38D963BA}"/>
              </a:ext>
            </a:extLst>
          </p:cNvPr>
          <p:cNvSpPr txBox="1"/>
          <p:nvPr/>
        </p:nvSpPr>
        <p:spPr>
          <a:xfrm>
            <a:off x="2386739" y="315298"/>
            <a:ext cx="7234665" cy="10156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bn-IN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ক্লাসে স্বাগতম</a:t>
            </a:r>
            <a:endParaRPr lang="en-US" sz="6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BB9570-AB49-4004-8139-8468E4CA82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500" y="1507434"/>
            <a:ext cx="9170503" cy="45852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11401544"/>
      </p:ext>
    </p:extLst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20717" y="1930743"/>
            <a:ext cx="9661619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লার্নিং</a:t>
            </a:r>
            <a:r>
              <a:rPr lang="en-US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b="1" kern="110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ই-</a:t>
            </a:r>
            <a:r>
              <a:rPr lang="en-US" sz="4400" b="1" kern="1100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লার্নিংএর</a:t>
            </a:r>
            <a:r>
              <a:rPr lang="en-US" sz="4400" b="1" kern="110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400" b="1" kern="1100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মাধ্যমে</a:t>
            </a:r>
            <a:r>
              <a:rPr lang="en-US" sz="4400" b="1" kern="110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400" b="1" kern="1100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শিক্ষা</a:t>
            </a:r>
            <a:r>
              <a:rPr lang="en-US" sz="4400" b="1" kern="110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400" b="1" kern="1100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গ্রহণ</a:t>
            </a:r>
            <a:r>
              <a:rPr lang="en-US" sz="4400" b="1" kern="110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400" b="1" kern="1100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করতে</a:t>
            </a:r>
            <a:r>
              <a:rPr lang="en-US" sz="4400" b="1" kern="110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400" b="1" kern="1100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হলে</a:t>
            </a:r>
            <a:r>
              <a:rPr lang="en-US" sz="4400" b="1" kern="110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400" b="1" kern="1100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কী</a:t>
            </a:r>
            <a:r>
              <a:rPr lang="en-US" sz="4400" b="1" kern="110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400" b="1" kern="1100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কী</a:t>
            </a:r>
            <a:r>
              <a:rPr lang="en-US" sz="4400" b="1" kern="110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endParaRPr lang="bn-IN" sz="4400" b="1" kern="110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ea typeface="NikoshBAN" pitchFamily="2" charset="0"/>
              <a:cs typeface="NikoshBAN" panose="02000000000000000000" pitchFamily="2" charset="0"/>
              <a:sym typeface="Wingdings"/>
            </a:endParaRPr>
          </a:p>
          <a:p>
            <a:pPr marL="742950" indent="-742950"/>
            <a:r>
              <a:rPr lang="bn-IN" sz="4400" b="1" kern="110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      </a:t>
            </a:r>
            <a:r>
              <a:rPr lang="en-US" sz="4400" b="1" kern="1100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মাধ্যম</a:t>
            </a:r>
            <a:r>
              <a:rPr lang="en-US" sz="4400" b="1" kern="110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400" b="1" kern="1100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ব্যবহার</a:t>
            </a:r>
            <a:r>
              <a:rPr lang="en-US" sz="4400" b="1" kern="110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400" b="1" kern="1100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করবে</a:t>
            </a:r>
            <a:r>
              <a:rPr lang="bn-IN" sz="4400" b="1" kern="1100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?</a:t>
            </a:r>
            <a:endParaRPr lang="bn-BD" sz="4400" spc="150" dirty="0">
              <a:ln w="11430"/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826005" y="528789"/>
            <a:ext cx="5093630" cy="11408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6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r>
              <a:rPr lang="bn-IN" sz="8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bn-IN" dirty="0"/>
            </a:br>
            <a:endParaRPr lang="en-US" dirty="0"/>
          </a:p>
        </p:txBody>
      </p:sp>
      <p:pic>
        <p:nvPicPr>
          <p:cNvPr id="3" name="Picture 2" descr="http://www.9mmenergy.com/2014/files/fileicons/pptx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7355" y="1815477"/>
            <a:ext cx="4461164" cy="2394660"/>
          </a:xfrm>
          <a:prstGeom prst="rect">
            <a:avLst/>
          </a:prstGeom>
          <a:noFill/>
        </p:spPr>
      </p:pic>
      <p:pic>
        <p:nvPicPr>
          <p:cNvPr id="5" name="Picture 4" descr="http://icons.iconarchive.com/icons/marcus-roberto/google-play/512/YouTube-ico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1683" y="1791911"/>
            <a:ext cx="4641272" cy="2461433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>
          <a:xfrm>
            <a:off x="1468582" y="193964"/>
            <a:ext cx="8091054" cy="113844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শিক্ষায়</a:t>
            </a:r>
            <a:r>
              <a:rPr lang="en-US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লার্নিং</a:t>
            </a:r>
            <a:r>
              <a:rPr lang="en-US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bn-IN" sz="8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121" y="4507349"/>
            <a:ext cx="48467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পাওয়ার পয়েন্ট প্রেজেন্টেশন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02335" y="4559333"/>
            <a:ext cx="2522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ইউটিউব</a:t>
            </a:r>
            <a:endParaRPr lang="en-US" sz="4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07009" y="5845392"/>
            <a:ext cx="66127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বাংলাদেশেও</a:t>
            </a:r>
            <a:r>
              <a: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পোর্টাল</a:t>
            </a:r>
            <a:r>
              <a: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83424" y="2094802"/>
            <a:ext cx="18473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6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187337" y="217717"/>
            <a:ext cx="6387736" cy="8795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লার্নিং</a:t>
            </a:r>
            <a:endParaRPr lang="en-US" sz="5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Captu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891" y="1672048"/>
            <a:ext cx="5238206" cy="374904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12" descr="hh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7554" y="1645920"/>
            <a:ext cx="5172892" cy="373597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834639" y="235132"/>
            <a:ext cx="6374675" cy="10972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বিশ্বজুড়ে</a:t>
            </a:r>
            <a:r>
              <a:rPr lang="en-US" sz="6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6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লার্নিং</a:t>
            </a:r>
            <a:endParaRPr lang="en-US" sz="6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Captu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301" y="912684"/>
            <a:ext cx="2666349" cy="2515945"/>
          </a:xfrm>
          <a:prstGeom prst="rect">
            <a:avLst/>
          </a:prstGeom>
        </p:spPr>
      </p:pic>
      <p:pic>
        <p:nvPicPr>
          <p:cNvPr id="8" name="Picture 7" descr="unnamed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719" y="3771428"/>
            <a:ext cx="3022810" cy="286042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896279" y="1762878"/>
            <a:ext cx="5793574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4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অনলাইনে</a:t>
            </a:r>
            <a:r>
              <a:rPr lang="en-US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উ</a:t>
            </a:r>
            <a:r>
              <a:rPr lang="bn-IN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ন্মু</a:t>
            </a:r>
            <a:r>
              <a:rPr lang="en-US" sz="4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ক্ত</a:t>
            </a:r>
            <a:r>
              <a:rPr lang="en-US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কোর্</a:t>
            </a:r>
            <a:r>
              <a:rPr lang="bn-IN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</a:t>
            </a:r>
          </a:p>
          <a:p>
            <a:pPr>
              <a:buFont typeface="Wingdings" pitchFamily="2" charset="2"/>
              <a:buChar char="v"/>
            </a:pPr>
            <a:r>
              <a:rPr lang="en-US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হোমওয়ার্ক</a:t>
            </a:r>
            <a:r>
              <a:rPr lang="en-US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জমাদান</a:t>
            </a:r>
            <a:endParaRPr lang="bn-IN" sz="4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অনলাইনে</a:t>
            </a:r>
            <a:r>
              <a:rPr lang="en-US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পরীক্ষা</a:t>
            </a:r>
            <a:endParaRPr lang="en-US" sz="4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bn-IN" dirty="0">
              <a:latin typeface="NikoshBAN" pitchFamily="2" charset="0"/>
              <a:cs typeface="NikoshBAN" pitchFamily="2" charset="0"/>
            </a:endParaRPr>
          </a:p>
          <a:p>
            <a:endParaRPr lang="bn-IN" dirty="0">
              <a:latin typeface="NikoshBAN" pitchFamily="2" charset="0"/>
              <a:cs typeface="NikoshBAN" pitchFamily="2" charset="0"/>
            </a:endParaRPr>
          </a:p>
          <a:p>
            <a:endParaRPr lang="bn-IN" dirty="0">
              <a:latin typeface="NikoshBAN" pitchFamily="2" charset="0"/>
              <a:cs typeface="NikoshBAN" pitchFamily="2" charset="0"/>
            </a:endParaRPr>
          </a:p>
          <a:p>
            <a:endParaRPr lang="bn-IN" dirty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9006" y="900556"/>
            <a:ext cx="1198299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ই-লার্নিং সনাতন পাঠদানের বিকল্প নয়, পরিপূরক।</a:t>
            </a:r>
          </a:p>
          <a:p>
            <a:r>
              <a:rPr lang="bn-IN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ই-লার্নিং পদ্ধতিতে সিডি রম, ইন্টারনেট, ব্যক্তিগত নেটওয়ার্ক কিংবা টেলিভিশন চ্যানেল ব্যবহার হয়।</a:t>
            </a:r>
          </a:p>
          <a:p>
            <a:r>
              <a:rPr lang="bn-IN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আমাদের দেশের বিদ্যালয়ে দক্ষ শিক্ষক ও প্রয়োজনীয় উপকরণের অভাব এবং ল্যাবরেটরি অপ্রতুল।</a:t>
            </a:r>
          </a:p>
          <a:p>
            <a:r>
              <a:rPr lang="bn-IN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ই-লার্নিংয়ের জন্য ইন্টারনেট স্পিড, প্রয়োজনীয় অবকাঠামো এবং ই-লার্নিংয়ের শিখন সামগ্রীগুলো প্রয়োজন।</a:t>
            </a:r>
          </a:p>
          <a:p>
            <a:r>
              <a:rPr lang="bn-IN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ই-লার্নিং পদ্ধতিতে শিক্ষার্থীরা এখন ক্লাসে উপস্থিত না থেকেও পৃথিবীর নানা বিশ্ববিদ্যালয় থেকে বিভিন্ন ডিগ্রি অর্জন করতে পারে।</a:t>
            </a:r>
          </a:p>
          <a:p>
            <a:r>
              <a:rPr lang="bn-IN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ই-লার্নিংয়ে মানবিক বিষয় অনুপস্থিত থাকায় এটিকে যান্ত্রিক মনে হয়।</a:t>
            </a:r>
          </a:p>
          <a:p>
            <a:r>
              <a:rPr lang="bn-IN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বাংলায় কোর্স করার জন্য রয়েছে ওয়েবসাইট পোর্টাল।</a:t>
            </a:r>
          </a:p>
          <a:p>
            <a:r>
              <a:rPr lang="bn-IN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খুব সংক্ষেপে বলতে গেলে ইলেকট্রনিকস প্রযুক্তি নির্ভর শিক্ষাই হচ্ছে ই-লার্নিং। এটি একটি অনলাইন প্লাটফরম যা অতি সহজেই ভিজিটরকে জানতে ও জানাতে এবং দক্ষতাকে ফুটিয়ে তুলতে সহায়তা করে। তবে সহজভাবে যে কোনো কম্পিউটিং ডিভাইস যেমন ডেস্কটপ কম্পিউটার, ল্যাপটপ, নোটবুক</a:t>
            </a:r>
            <a:r>
              <a:rPr lang="bn-IN" sz="2800" dirty="0">
                <a:solidFill>
                  <a:schemeClr val="bg1"/>
                </a:solidFill>
              </a:rPr>
              <a:t>, </a:t>
            </a:r>
            <a:r>
              <a:rPr lang="bn-IN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ট্যাব এমনকি স্মার্টফোন ব্যবহার করে আমরা শিক্ষার উপকরণ ছড়িয়ে দিতে পারি।</a:t>
            </a:r>
            <a:endParaRPr lang="en-US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bn-IN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 </a:t>
            </a:r>
          </a:p>
        </p:txBody>
      </p:sp>
      <p:sp>
        <p:nvSpPr>
          <p:cNvPr id="5" name="Oval 4"/>
          <p:cNvSpPr/>
          <p:nvPr/>
        </p:nvSpPr>
        <p:spPr>
          <a:xfrm>
            <a:off x="4833842" y="165658"/>
            <a:ext cx="2542902" cy="73587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লার্নিং</a:t>
            </a:r>
            <a:r>
              <a:rPr lang="bn-IN" sz="6600" b="1" u="sng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9228" y="3995344"/>
            <a:ext cx="106125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শিক্ষার মান বৃদ্ধিতে ই-লার্নিং কী ভুমিকা রাখতে পারে </a:t>
            </a:r>
            <a:r>
              <a:rPr lang="bn-IN" sz="4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bn-BD" sz="4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কর । </a:t>
            </a:r>
            <a:endParaRPr lang="en-US" sz="48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699165" y="217717"/>
            <a:ext cx="4724400" cy="8795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6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982" y="1439574"/>
            <a:ext cx="3918672" cy="2134899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</p:spTree>
  </p:cSld>
  <p:clrMapOvr>
    <a:masterClrMapping/>
  </p:clrMapOvr>
  <p:transition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33276" y="317213"/>
            <a:ext cx="11103428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n-IN" dirty="0"/>
          </a:p>
          <a:p>
            <a:endParaRPr lang="bn-IN" dirty="0"/>
          </a:p>
          <a:p>
            <a:endParaRPr lang="bn-IN" dirty="0"/>
          </a:p>
          <a:p>
            <a:r>
              <a:rPr lang="bn-IN" sz="2800" b="1" dirty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১। ই-লার্নিং শব্দটির পূর্ণরূপ কী?</a:t>
            </a:r>
          </a:p>
          <a:p>
            <a:r>
              <a:rPr lang="bn-IN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IN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 ইলেকট্রনিক লার্নিং 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IN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খ) জি-লার্নিং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IN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গ) ইমার্জেন্সি লার্নিং 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IN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ঘ) ইন্টারনেট লার্নিং</a:t>
            </a:r>
            <a:endParaRPr lang="bn-IN" sz="2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bn-IN" sz="2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IN" sz="2800" b="1" dirty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। পাঠদান করার জন্য সিডি রম,ইন্টারনেট,ব্যক্তিগত নেটওয়ার্ক কিংবা টিভি চ্যানেল ব্যবহার </a:t>
            </a:r>
            <a:endParaRPr lang="en-US" sz="2800" b="1" dirty="0">
              <a:solidFill>
                <a:schemeClr val="accent6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IN" sz="2800" b="1" dirty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করার </a:t>
            </a:r>
            <a:r>
              <a:rPr lang="en-US" sz="2800" b="1" dirty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পদ্ধতিকে কী বলে?</a:t>
            </a:r>
          </a:p>
          <a:p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IN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ক) ডি-লার্নিং   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খ) ই-লার্নিং  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IN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গ) আই-লার্নিং   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ঘ) জি-লার্নিং </a:t>
            </a:r>
          </a:p>
          <a:p>
            <a:endParaRPr lang="bn-IN" sz="2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IN" sz="2800" b="1" dirty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। নিচের কোনটি সনাতন পদ্ধতিতে পাঠদানের পরিপূরক?</a:t>
            </a:r>
          </a:p>
          <a:p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bn-IN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ক) ডি-লার্নিং 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IN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খ) জি-লার্নিং   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গ) ই-লার্নিং    ঘ) আই-লার্নিং</a:t>
            </a:r>
          </a:p>
          <a:p>
            <a:endParaRPr lang="bn-IN" sz="2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IN" sz="2400" b="1" dirty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। শ্রেণিকক্ষে এবং পাশাপাশি ঘরে বসে কীভাবে সহজ উপায়ে শিক্ষা লাভ করা যায়?</a:t>
            </a:r>
          </a:p>
          <a:p>
            <a:r>
              <a:rPr lang="en-US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IN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IN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 পাঠ্যবই, রেফারেন্স বইয়ের সাহায্যে    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IN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খ) শ্রেণি শিক্ষক ও গৃহ শিক্ষকের সহায়তায়</a:t>
            </a:r>
          </a:p>
          <a:p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IN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গ) শিক্ষমূলক মল্টিমিডিয়া সিডির সাহায্যে </a:t>
            </a:r>
            <a:r>
              <a:rPr lang="en-US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ঘ) লাইব্রেরিতে গিয়ে</a:t>
            </a:r>
            <a:endParaRPr lang="bn-IN" sz="2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4323806" y="217717"/>
            <a:ext cx="2899954" cy="8795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75" y="4526521"/>
            <a:ext cx="8534400" cy="1507067"/>
          </a:xfrm>
        </p:spPr>
        <p:txBody>
          <a:bodyPr>
            <a:normAutofit fontScale="90000"/>
          </a:bodyPr>
          <a:lstStyle/>
          <a:p>
            <a:br>
              <a:rPr lang="bn-IN" dirty="0"/>
            </a:br>
            <a:br>
              <a:rPr lang="bn-IN" dirty="0"/>
            </a:b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211077" y="1848996"/>
            <a:ext cx="4364182" cy="83127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3706423"/>
            <a:ext cx="116547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বাংলাদেশে বর্তমান শিক্ষা ব্যবস্থায় ই-লার্নিং এর গুরুত্ব ব্যাখ্যা কর।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41CD184-CF69-41F7-A850-7FAF764BE24C}"/>
              </a:ext>
            </a:extLst>
          </p:cNvPr>
          <p:cNvGrpSpPr/>
          <p:nvPr/>
        </p:nvGrpSpPr>
        <p:grpSpPr>
          <a:xfrm>
            <a:off x="1132427" y="540023"/>
            <a:ext cx="3059525" cy="2578056"/>
            <a:chOff x="3352800" y="762000"/>
            <a:chExt cx="3581400" cy="3017520"/>
          </a:xfrm>
        </p:grpSpPr>
        <p:pic>
          <p:nvPicPr>
            <p:cNvPr id="12" name="Picture 11" descr="home-icon.jpg">
              <a:extLst>
                <a:ext uri="{FF2B5EF4-FFF2-40B4-BE49-F238E27FC236}">
                  <a16:creationId xmlns:a16="http://schemas.microsoft.com/office/drawing/2014/main" id="{13090515-BE68-4881-8B94-1E2350068D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lum bright="40000" contrast="-4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352800" y="762000"/>
              <a:ext cx="3581400" cy="2865120"/>
            </a:xfrm>
            <a:prstGeom prst="ellipse">
              <a:avLst/>
            </a:prstGeom>
            <a:ln w="34925">
              <a:solidFill>
                <a:schemeClr val="tx1"/>
              </a:solidFill>
            </a:ln>
            <a:effectLst>
              <a:softEdge rad="112500"/>
            </a:effectLst>
          </p:spPr>
        </p:pic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0F3F1F1-0E39-4937-826F-7DF57C784575}"/>
                </a:ext>
              </a:extLst>
            </p:cNvPr>
            <p:cNvSpPr/>
            <p:nvPr/>
          </p:nvSpPr>
          <p:spPr>
            <a:xfrm>
              <a:off x="3581400" y="762000"/>
              <a:ext cx="3352800" cy="3017520"/>
            </a:xfrm>
            <a:prstGeom prst="ellipse">
              <a:avLst/>
            </a:prstGeom>
            <a:noFill/>
            <a:ln w="412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D7E9505-516A-4EF1-8CFF-AD469DE0C0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850" y="1095790"/>
            <a:ext cx="8981702" cy="505220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310B42-17AD-4081-91FE-F641245A020E}"/>
              </a:ext>
            </a:extLst>
          </p:cNvPr>
          <p:cNvSpPr txBox="1"/>
          <p:nvPr/>
        </p:nvSpPr>
        <p:spPr>
          <a:xfrm>
            <a:off x="4417018" y="123987"/>
            <a:ext cx="44170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B2A2A52D-2BD8-411D-979A-30399240067E}"/>
              </a:ext>
            </a:extLst>
          </p:cNvPr>
          <p:cNvSpPr txBox="1"/>
          <p:nvPr/>
        </p:nvSpPr>
        <p:spPr>
          <a:xfrm>
            <a:off x="6844615" y="3892561"/>
            <a:ext cx="3733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বিষয়: তথ্য ও যোগাযোগ প্রযুক্তি</a:t>
            </a: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শ্রেণি: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নবম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অধ্যায়: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সময়: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4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০ মিনিট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>
                <a:latin typeface="NikoshBAN" pitchFamily="2" charset="0"/>
                <a:cs typeface="NikoshBAN" pitchFamily="2" charset="0"/>
              </a:rPr>
              <a:t>তারিখঃ01/01/২০২1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ইং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A282D33-4D6A-4FEF-9B04-73A293917DE6}"/>
              </a:ext>
            </a:extLst>
          </p:cNvPr>
          <p:cNvCxnSpPr/>
          <p:nvPr/>
        </p:nvCxnSpPr>
        <p:spPr>
          <a:xfrm>
            <a:off x="6129812" y="1840831"/>
            <a:ext cx="0" cy="44196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8E740E7-A9D5-480B-BC05-9A8E6C9C4ACB}"/>
              </a:ext>
            </a:extLst>
          </p:cNvPr>
          <p:cNvCxnSpPr/>
          <p:nvPr/>
        </p:nvCxnSpPr>
        <p:spPr>
          <a:xfrm>
            <a:off x="6282212" y="2755231"/>
            <a:ext cx="0" cy="28956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0017B33-ADD2-4DE9-8095-B8BD96749225}"/>
              </a:ext>
            </a:extLst>
          </p:cNvPr>
          <p:cNvCxnSpPr/>
          <p:nvPr/>
        </p:nvCxnSpPr>
        <p:spPr>
          <a:xfrm>
            <a:off x="5977412" y="2755231"/>
            <a:ext cx="0" cy="28956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5214CC70-8175-4BA2-991D-FE61AAD158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483" y="823030"/>
            <a:ext cx="2241129" cy="28147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05F0A77-141D-483F-9B8A-8BCBAC9D2740}"/>
              </a:ext>
            </a:extLst>
          </p:cNvPr>
          <p:cNvSpPr txBox="1"/>
          <p:nvPr/>
        </p:nvSpPr>
        <p:spPr>
          <a:xfrm>
            <a:off x="5178509" y="439821"/>
            <a:ext cx="22648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19CB3C8-580E-4054-9785-59EA6A1162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758" y="939407"/>
            <a:ext cx="2484245" cy="2928249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1DEA53E9-C98F-404E-AC39-C0456959768F}"/>
              </a:ext>
            </a:extLst>
          </p:cNvPr>
          <p:cNvSpPr txBox="1"/>
          <p:nvPr/>
        </p:nvSpPr>
        <p:spPr>
          <a:xfrm>
            <a:off x="1" y="4847598"/>
            <a:ext cx="5842860" cy="95410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ধান গবেষণা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ইনস্টিটিউট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বিআরআরআই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উচ্চ বিদ্যালয়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গাজীপুর।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9111564-A384-49E6-A7F0-B1C32B0B5981}"/>
              </a:ext>
            </a:extLst>
          </p:cNvPr>
          <p:cNvSpPr txBox="1"/>
          <p:nvPr/>
        </p:nvSpPr>
        <p:spPr>
          <a:xfrm>
            <a:off x="7074507" y="4075957"/>
            <a:ext cx="3733800" cy="224676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বিষয়: তথ্য ও যোগাযোগ প্রযুক্তি</a:t>
            </a:r>
          </a:p>
          <a:p>
            <a:pPr algn="ctr"/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শ্রেণি: </a:t>
            </a:r>
            <a:r>
              <a:rPr lang="bn-IN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নবম</a:t>
            </a:r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অধ্যায়: </a:t>
            </a:r>
            <a:r>
              <a:rPr lang="bn-IN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সময়: 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4</a:t>
            </a:r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০ মিনিট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তারিখঃ08/03/২০২1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ইং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DCEE71B-8AF9-4456-AC36-1D2129530E79}"/>
              </a:ext>
            </a:extLst>
          </p:cNvPr>
          <p:cNvSpPr txBox="1"/>
          <p:nvPr/>
        </p:nvSpPr>
        <p:spPr>
          <a:xfrm>
            <a:off x="898902" y="3890074"/>
            <a:ext cx="280519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রেজিয়া আক্তার</a:t>
            </a:r>
            <a:endParaRPr lang="bn-BD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2830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452" y="222069"/>
            <a:ext cx="11453246" cy="107115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</a:t>
            </a:r>
            <a:r>
              <a:rPr lang="en-US" sz="5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খেয়াল</a:t>
            </a:r>
            <a:r>
              <a:rPr lang="en-US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 </a:t>
            </a:r>
            <a:endParaRPr lang="en-US" sz="5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images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849" y="1690255"/>
            <a:ext cx="5317375" cy="357447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images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1" y="1524000"/>
            <a:ext cx="5278582" cy="3893127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-Learning-boom-in-Ind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3927" y="1607127"/>
            <a:ext cx="5237017" cy="3921899"/>
          </a:xfrm>
          <a:prstGeom prst="rect">
            <a:avLst/>
          </a:prstGeom>
        </p:spPr>
      </p:pic>
      <p:pic>
        <p:nvPicPr>
          <p:cNvPr id="8" name="Picture 7" descr="online-classroom-routin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495" y="1607127"/>
            <a:ext cx="5444836" cy="3879273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42293494-619B-487A-A9AF-33A7F3C8B166}"/>
              </a:ext>
            </a:extLst>
          </p:cNvPr>
          <p:cNvSpPr/>
          <p:nvPr/>
        </p:nvSpPr>
        <p:spPr>
          <a:xfrm>
            <a:off x="330182" y="275078"/>
            <a:ext cx="11453246" cy="107115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</a:t>
            </a:r>
            <a:r>
              <a:rPr lang="en-US" sz="5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খেয়াল</a:t>
            </a:r>
            <a:r>
              <a:rPr lang="en-US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 </a:t>
            </a:r>
            <a:endParaRPr lang="en-US" sz="5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ADF5EE2-4F52-44BB-82C3-A6C4A6345319}"/>
              </a:ext>
            </a:extLst>
          </p:cNvPr>
          <p:cNvSpPr/>
          <p:nvPr/>
        </p:nvSpPr>
        <p:spPr>
          <a:xfrm>
            <a:off x="874644" y="5666508"/>
            <a:ext cx="10029676" cy="90054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bn-BD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ছবিগুলো দে</a:t>
            </a:r>
            <a:r>
              <a:rPr lang="bn-IN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 কী বুঝ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631474" y="339635"/>
            <a:ext cx="4820195" cy="107115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r>
              <a:rPr lang="bn-BD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7757" y="3044745"/>
            <a:ext cx="6282735" cy="301149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3239592" y="1567543"/>
            <a:ext cx="60872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ই-লার্নিং ও বাংলাদেশ</a:t>
            </a:r>
            <a:endParaRPr lang="en-US" sz="6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412645" y="496167"/>
            <a:ext cx="3788228" cy="107115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BD" sz="6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25700" y="1367393"/>
            <a:ext cx="8582297" cy="4036423"/>
          </a:xfrm>
          <a:prstGeom prst="rect">
            <a:avLst/>
          </a:prstGeom>
          <a:solidFill>
            <a:schemeClr val="tx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…</a:t>
            </a:r>
          </a:p>
          <a:p>
            <a:endParaRPr lang="bn-IN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bn-BD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লার্নিং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শিক্ষায়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লার্নিং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লার্নিং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72454" y="1046356"/>
            <a:ext cx="616566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u="sng" dirty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ই-লার্নিং  কী?- </a:t>
            </a:r>
            <a:r>
              <a:rPr lang="en-US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লার্নিং</a:t>
            </a:r>
            <a:r>
              <a:rPr lang="bn-IN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শব্দটি ইলেকট্রনিক লার্নিং কথাটির সংক্ষিপ্ত রূপ। এটি প্রযুক্তি </a:t>
            </a:r>
            <a:r>
              <a:rPr lang="en-US" sz="4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নির্ভর</a:t>
            </a:r>
            <a:r>
              <a:rPr lang="bn-IN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লার্নিং </a:t>
            </a:r>
            <a:r>
              <a:rPr lang="en-US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Distance-Learning-Online-Education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495946" y="1193371"/>
            <a:ext cx="4916683" cy="3147042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7404" y="1476324"/>
            <a:ext cx="2622505" cy="245581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Oval 7"/>
          <p:cNvSpPr/>
          <p:nvPr/>
        </p:nvSpPr>
        <p:spPr>
          <a:xfrm>
            <a:off x="3564388" y="4831266"/>
            <a:ext cx="5538652" cy="107115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লার্নিং</a:t>
            </a:r>
            <a:r>
              <a:rPr lang="en-US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bn-IN" sz="6600" b="1" u="sng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 descr="cd_drive_3709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183" y="1411010"/>
            <a:ext cx="2662646" cy="253419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2" name="Group 11"/>
          <p:cNvGrpSpPr/>
          <p:nvPr/>
        </p:nvGrpSpPr>
        <p:grpSpPr>
          <a:xfrm>
            <a:off x="9222377" y="1463261"/>
            <a:ext cx="2797814" cy="2403566"/>
            <a:chOff x="7863841" y="1218962"/>
            <a:chExt cx="3673024" cy="1648823"/>
          </a:xfrm>
        </p:grpSpPr>
        <p:pic>
          <p:nvPicPr>
            <p:cNvPr id="10" name="Picture 9" descr="download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93740" y="1218962"/>
              <a:ext cx="2143125" cy="1648823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11" name="Picture 10" descr="images (3)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63841" y="1224628"/>
              <a:ext cx="1528355" cy="1623074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pic>
        <p:nvPicPr>
          <p:cNvPr id="13" name="Picture 12" descr="Step 14-compressed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8581" y="1476324"/>
            <a:ext cx="2706595" cy="23643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Rectangle 13"/>
          <p:cNvSpPr/>
          <p:nvPr/>
        </p:nvSpPr>
        <p:spPr>
          <a:xfrm>
            <a:off x="651053" y="4028328"/>
            <a:ext cx="155042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সিডিরম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75421" y="4052018"/>
            <a:ext cx="29610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400" b="1" dirty="0">
                <a:solidFill>
                  <a:schemeClr val="bg1"/>
                </a:solidFill>
              </a:rPr>
              <a:t>ব্যক্তিগত </a:t>
            </a:r>
            <a:r>
              <a:rPr lang="en-US" sz="2400" b="1" dirty="0" err="1">
                <a:solidFill>
                  <a:schemeClr val="bg1"/>
                </a:solidFill>
              </a:rPr>
              <a:t>নেটওয়ার্ক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328950" y="4028327"/>
            <a:ext cx="22621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</a:rPr>
              <a:t>টিভি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চ্যানেল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10800000" flipV="1">
            <a:off x="3410590" y="4066977"/>
            <a:ext cx="22848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ইন্টারনেট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789472" y="5032742"/>
            <a:ext cx="6805749" cy="107115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লার্নিং</a:t>
            </a:r>
            <a:r>
              <a: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মাধ্য</a:t>
            </a:r>
            <a:r>
              <a:rPr lang="bn-IN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মে পাঠ দান</a:t>
            </a:r>
            <a:r>
              <a:rPr lang="bn-IN" sz="5400" b="1" u="sng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11951956_848735635233368_2506737597692358878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7183" y="1293444"/>
            <a:ext cx="5133703" cy="3474719"/>
          </a:xfrm>
          <a:prstGeom prst="rect">
            <a:avLst/>
          </a:prstGeom>
        </p:spPr>
      </p:pic>
      <p:pic>
        <p:nvPicPr>
          <p:cNvPr id="7" name="Picture 6" descr="FB_IMG_154877914922034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327" y="1273075"/>
            <a:ext cx="5486400" cy="3474720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615</TotalTime>
  <Words>488</Words>
  <Application>Microsoft Office PowerPoint</Application>
  <PresentationFormat>Widescreen</PresentationFormat>
  <Paragraphs>85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Century Gothic</vt:lpstr>
      <vt:lpstr>NikoshBAN</vt:lpstr>
      <vt:lpstr>NikoshLightBAN</vt:lpstr>
      <vt:lpstr>Wingdings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akterrazia10@gmail.com</cp:lastModifiedBy>
  <cp:revision>235</cp:revision>
  <dcterms:created xsi:type="dcterms:W3CDTF">2020-10-09T21:34:14Z</dcterms:created>
  <dcterms:modified xsi:type="dcterms:W3CDTF">2021-03-08T04:14:59Z</dcterms:modified>
</cp:coreProperties>
</file>