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c11b6a55d61bd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36c11b6a55d61bd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53408a14bf4b97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453408a14bf4b97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32661f3cbfdbc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32661f3cbfdbc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32661f3cbfdbc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32661f3cbfdbc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32661f3cbfdbc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f32661f3cbfdbc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32661f3cbfdbc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f32661f3cbfdbc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32661f3cbfdbc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32661f3cbfdbc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32661f3cbfdbc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32661f3cbfdbc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712e5f1e9e96ca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7712e5f1e9e96ca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939589ae5b5022c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939589ae5b5022c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32661f3cbfdbc3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2f32661f3cbfdbc3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712e5f1e9e96ca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7712e5f1e9e96ca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939589ae5b5022c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939589ae5b5022c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939589ae5b5022c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939589ae5b5022c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32661f3cbfdbc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f32661f3cbfdbc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c11b6a55d61bd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6c11b6a55d61bd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32661f3cbfdbc3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f32661f3cbfdbc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c11b6a55d61bd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6c11b6a55d61bd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15f58eb253e6e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115f58eb253e6e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3408a14bf4b97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53408a14bf4b97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15f58eb253e6e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115f58eb253e6e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oyhiralal@gmail.com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22088"/>
          <a:stretch/>
        </p:blipFill>
        <p:spPr>
          <a:xfrm>
            <a:off x="7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7199" y="0"/>
            <a:ext cx="1513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981" y="1358977"/>
            <a:ext cx="62865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-251">
            <a:off x="3096225" y="1567060"/>
            <a:ext cx="4113600" cy="1566600"/>
          </a:xfrm>
          <a:prstGeom prst="bevel">
            <a:avLst>
              <a:gd fmla="val 0" name="adj"/>
            </a:avLst>
          </a:prstGeom>
          <a:solidFill>
            <a:srgbClr val="F9CB9C"/>
          </a:solidFill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300">
                <a:solidFill>
                  <a:srgbClr val="FF00FF"/>
                </a:solidFill>
                <a:latin typeface="Verdana"/>
                <a:ea typeface="Verdana"/>
                <a:cs typeface="Verdana"/>
                <a:sym typeface="Verdana"/>
              </a:rPr>
              <a:t>স্বাগতম</a:t>
            </a:r>
            <a:endParaRPr b="1" sz="7300">
              <a:solidFill>
                <a:srgbClr val="FF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38345" l="0" r="0" t="38943"/>
          <a:stretch/>
        </p:blipFill>
        <p:spPr>
          <a:xfrm>
            <a:off x="1640475" y="0"/>
            <a:ext cx="7503600" cy="15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438600" y="771225"/>
            <a:ext cx="55473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আমরা সাধারণত ভূমি বলতে আবাদি কি</a:t>
            </a:r>
            <a:r>
              <a:rPr lang="en" sz="2800"/>
              <a:t>ংবা অনাবাদি জমিকেই বুঝি। কিন্তু ভূমি বা জমি কথাটির অর্থ অত্যন্ত ব্যাপক। সাধারণভাবে সকল আবাদি ও অনাবাদি ভূমি এবং নদ-নদী, খাল-বিল, নালা-ডোবা, পুকুর, বাড়ি-ঘর, দালান কোঠা সহ স্থলভূমির সাথে স্থায়ীভাবে যুক্ত রয়েছে, তাকেই ভূমি বলে গণ্য হবে।</a:t>
            </a:r>
            <a:endParaRPr sz="280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 amt="97000"/>
          </a:blip>
          <a:srcRect b="7054" l="0" r="9165" t="39384"/>
          <a:stretch/>
        </p:blipFill>
        <p:spPr>
          <a:xfrm>
            <a:off x="5985900" y="577400"/>
            <a:ext cx="3158100" cy="4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/>
          <p:nvPr/>
        </p:nvSpPr>
        <p:spPr>
          <a:xfrm>
            <a:off x="2805871" y="193800"/>
            <a:ext cx="3829572" cy="57742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ভূমি(Lan</a:t>
            </a:r>
            <a:r>
              <a:rPr b="1" lang="en" sz="3700">
                <a:solidFill>
                  <a:srgbClr val="FF0000"/>
                </a:solidFill>
              </a:rPr>
              <a:t>d)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Slide-১০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426900" y="752925"/>
            <a:ext cx="55473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যুক্তরাষ্ট্র কৃষি বিভাগ (USDA)  এর মতে-“মাটি হচ্ছে প্রাকৃতিক বস্তুর সমষ্টি যা ভূ-পৃষ্ঠকে স্তরাকারে আবরিত করেছে, যা শিলা থেকে জলবায়ু ও জীবকার্যের সমন্বিত প্রক্রিয়ায় তৈরি হয়েছে, তা সময়ের ব্যবধানে পরিবর্তিত হয়ে অবস্থাভেদে বর্তমান রূপ  লাভ করেছে এবং যেখানে গাছ জন্মায়, তাই হচ্ছে মাটি।</a:t>
            </a:r>
            <a:endParaRPr sz="250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200" y="145056"/>
            <a:ext cx="3169799" cy="49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/>
          <p:nvPr/>
        </p:nvSpPr>
        <p:spPr>
          <a:xfrm>
            <a:off x="426900" y="0"/>
            <a:ext cx="5547312" cy="853524"/>
          </a:xfrm>
          <a:prstGeom prst="flowChartTermina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মাটি (Soil)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Slide-১১</a:t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598175" y="949800"/>
            <a:ext cx="79020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★"/>
            </a:pPr>
            <a:r>
              <a:rPr lang="en" sz="3000"/>
              <a:t>মাটির বিক্রিয়া মাটির একটি রাসায়নিক ধর্ম। </a:t>
            </a:r>
            <a:endParaRPr sz="3000"/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★"/>
            </a:pPr>
            <a:r>
              <a:rPr lang="en" sz="3000"/>
              <a:t>মাটির বিক্রিয়ার কারণে মাটি অম্লীয় ও ক্ষারীয় হয়ে থাকে। </a:t>
            </a:r>
            <a:endParaRPr sz="3000"/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★"/>
            </a:pPr>
            <a:r>
              <a:rPr lang="en" sz="3000"/>
              <a:t>মাটির বিক্রিয়ার একক হচ্ছে মাটির পিএইচ (PH)।</a:t>
            </a:r>
            <a:endParaRPr sz="3000"/>
          </a:p>
          <a:p>
            <a:pPr indent="-4191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★"/>
            </a:pPr>
            <a:r>
              <a:rPr lang="en" sz="3000"/>
              <a:t>মাটির PH এর কারণে মাটির উর্বরতা শক্তি কম বা বেশি হয় এবং ফসল উৎপাদন হের-</a:t>
            </a:r>
            <a:r>
              <a:rPr lang="en" sz="3000"/>
              <a:t>ফের হয়।</a:t>
            </a:r>
            <a:endParaRPr sz="3000"/>
          </a:p>
        </p:txBody>
      </p:sp>
      <p:sp>
        <p:nvSpPr>
          <p:cNvPr id="143" name="Google Shape;143;p24"/>
          <p:cNvSpPr/>
          <p:nvPr/>
        </p:nvSpPr>
        <p:spPr>
          <a:xfrm>
            <a:off x="598173" y="171000"/>
            <a:ext cx="7312950" cy="853524"/>
          </a:xfrm>
          <a:prstGeom prst="flowChartTerminator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মাটির বিক্রিয়া (Soil Reaction)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Slide-১২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598175" y="949800"/>
            <a:ext cx="8124300" cy="48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★"/>
            </a:pPr>
            <a:r>
              <a:rPr lang="en" sz="2900"/>
              <a:t>মাটির বিক্রিয়ার একক হচ্ছে মাটির পিএইচ (PH)। </a:t>
            </a:r>
            <a:endParaRPr sz="2900"/>
          </a:p>
          <a:p>
            <a:pPr indent="-4127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★"/>
            </a:pPr>
            <a:r>
              <a:rPr lang="en" sz="2900"/>
              <a:t>মাটিতে হাইড্রোজেন আয়তনের ঘনত্বের (গ্রাম/লিটার) ঋণাত্মক লগারিদমকে মাটির অম্লমান বলে। </a:t>
            </a:r>
            <a:endParaRPr sz="2900"/>
          </a:p>
          <a:p>
            <a:pPr indent="-4127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900"/>
              <a:buChar char="★"/>
            </a:pPr>
            <a:r>
              <a:rPr lang="en" sz="2900"/>
              <a:t>অর্থাৎ, PH=- log[H+]।  P এর মূল শব্দ Pondus তার অর্থ ওজন। ১-১৪ সংখ্যা দ্বারা অম্লমান উল্লেখ করা হয়।</a:t>
            </a:r>
            <a:endParaRPr sz="29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150" name="Google Shape;150;p25"/>
          <p:cNvSpPr/>
          <p:nvPr/>
        </p:nvSpPr>
        <p:spPr>
          <a:xfrm>
            <a:off x="1258136" y="-8"/>
            <a:ext cx="5547312" cy="85352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মাটি পিএইচ (Soil PH)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51" name="Google Shape;151;p25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Slide-১৩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>
            <a:off x="1434138" y="0"/>
            <a:ext cx="6275718" cy="85352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পিএইচ স্কেল</a:t>
            </a:r>
            <a:r>
              <a:rPr b="1" lang="en" sz="3700">
                <a:solidFill>
                  <a:srgbClr val="FF0000"/>
                </a:solidFill>
              </a:rPr>
              <a:t> (PH Scale)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58" name="Google Shape;158;p26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Slide-১৪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/>
        </p:nvSpPr>
        <p:spPr>
          <a:xfrm>
            <a:off x="760375" y="1489700"/>
            <a:ext cx="8036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মাটির অম্লমান অনুসারে মাটি ৩ ভাগে ভাগ করা যায়: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১) অম্লীয় মাটি: অম্লমান ৭ এর কম।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(২) নিরপেক্ষ মাটি: অম্লমান ৭(+-০.২)</a:t>
            </a:r>
            <a:endParaRPr sz="3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(৩) ক্ষারীয় মাটি: অম্লমান ৭ এর বেশি।</a:t>
            </a:r>
            <a:endParaRPr sz="3500"/>
          </a:p>
        </p:txBody>
      </p:sp>
      <p:sp>
        <p:nvSpPr>
          <p:cNvPr id="164" name="Google Shape;164;p27"/>
          <p:cNvSpPr/>
          <p:nvPr/>
        </p:nvSpPr>
        <p:spPr>
          <a:xfrm>
            <a:off x="133925" y="4"/>
            <a:ext cx="8876142" cy="1149012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মাটি প্রকারভেদ (Soil Classification)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65" name="Google Shape;165;p27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Slide-১৫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457200" y="1486550"/>
            <a:ext cx="85980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কোনো দ্রবণে সক্রিয় হাইড্রোজেন আয়নের [H+] ঘনত্ব য</a:t>
            </a:r>
            <a:r>
              <a:rPr lang="en" sz="3100"/>
              <a:t>ত বেশি হবে তার pH মান তত কম হবে এবং অম্লত্ব তত বৃদ্ধি পাবে।</a:t>
            </a:r>
            <a:endParaRPr sz="3100"/>
          </a:p>
        </p:txBody>
      </p:sp>
      <p:sp>
        <p:nvSpPr>
          <p:cNvPr id="171" name="Google Shape;171;p28"/>
          <p:cNvSpPr txBox="1"/>
          <p:nvPr/>
        </p:nvSpPr>
        <p:spPr>
          <a:xfrm>
            <a:off x="457200" y="3114350"/>
            <a:ext cx="82296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অন্যদিকে, </a:t>
            </a:r>
            <a:r>
              <a:rPr lang="en" sz="3100"/>
              <a:t>কোনো দ্রবণে সক্রিয় হাইড্রোক্সিল  আয়নের [OH-] ঘনত্ব </a:t>
            </a:r>
            <a:r>
              <a:rPr lang="en" sz="3100"/>
              <a:t>যত </a:t>
            </a:r>
            <a:r>
              <a:rPr lang="en" sz="3100"/>
              <a:t> বেশি হবে তার pH মান তত বাড়বে হবে এবং ক্ষারত্ব তত বৃদ্ধি পাবে।</a:t>
            </a:r>
            <a:endParaRPr sz="3100"/>
          </a:p>
        </p:txBody>
      </p:sp>
      <p:sp>
        <p:nvSpPr>
          <p:cNvPr id="172" name="Google Shape;172;p28"/>
          <p:cNvSpPr txBox="1"/>
          <p:nvPr/>
        </p:nvSpPr>
        <p:spPr>
          <a:xfrm>
            <a:off x="457200" y="57900"/>
            <a:ext cx="859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মাটির অম্লমান ৭.০ এর নিচে হলে তা মাটির অম্লত্ব এবং অম্লমান ৭.০ এর উপরে উঠে গেলে মাটির ক্ষারত্ব প্রকাশ করে।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3" name="Google Shape;173;p28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Slide-১৬</a:t>
            </a:r>
            <a:endParaRPr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>
            <a:off x="426900" y="0"/>
            <a:ext cx="7462422" cy="78467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অম্ল </a:t>
            </a:r>
            <a:r>
              <a:rPr b="1" lang="en" sz="3700">
                <a:solidFill>
                  <a:srgbClr val="FF0000"/>
                </a:solidFill>
              </a:rPr>
              <a:t>মাটির বৈশিষ্ট্য: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337650" y="784675"/>
            <a:ext cx="84687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এই মাটির পিএইচ মান ৭ এর নিচে থাকে।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N,P,K,S জাতীয় সারগূলোর দ্রবণীয়তা কমে যায়।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Ca, Mg প্রাপ্যতা কমে যায়।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Fe,Al  দ্রবণীয়তা বেড়ে বিষাক্ততা দেখা দিতে পারে।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Zn,B সহজলভ্যতা বেড়ে যায়।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মাটিতে উপকারী অনুজীবের কার্যকারিতা কমে যায়।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ক্ষতিকর ছত্রাকের কার্যকারিতা বেড়ে যায়।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মাটিতে বিয়োজন কমে যায়।</a:t>
            </a:r>
            <a:endParaRPr sz="3000"/>
          </a:p>
        </p:txBody>
      </p:sp>
      <p:sp>
        <p:nvSpPr>
          <p:cNvPr id="180" name="Google Shape;180;p29"/>
          <p:cNvSpPr txBox="1"/>
          <p:nvPr/>
        </p:nvSpPr>
        <p:spPr>
          <a:xfrm flipH="1">
            <a:off x="5865750" y="4417375"/>
            <a:ext cx="2940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Slide-১৭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621" l="3963" r="8539" t="6562"/>
          <a:stretch/>
        </p:blipFill>
        <p:spPr>
          <a:xfrm>
            <a:off x="234300" y="0"/>
            <a:ext cx="8909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Slide-১৮</a:t>
            </a:r>
            <a:endParaRPr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/>
          <p:nvPr/>
        </p:nvSpPr>
        <p:spPr>
          <a:xfrm>
            <a:off x="426900" y="0"/>
            <a:ext cx="7462422" cy="78467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অম্ল মাটির প্রভাব: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26900" y="992500"/>
            <a:ext cx="8468700" cy="3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গাছের জন্য N,P,K,S,Ca, Mg এর প্রাপ্যতা কমে যায়।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Fe,Al  দ্রবণীয়তা বেড়ে বিষাক্ততা দেখা দিতে পারে।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মাটিতে উপকারী অনুজীবের কার্যকারিতা কমে যায়।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ক্ষতিকর ছত্রাকের কার্যকারিতা বেড়ে যায়।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মাটিতে বীজের অন্কুরোদগম ভালো হয় না।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রোগের প্রকোপ বেড়ে যায়।</a:t>
            </a:r>
            <a:endParaRPr sz="3000"/>
          </a:p>
        </p:txBody>
      </p:sp>
      <p:sp>
        <p:nvSpPr>
          <p:cNvPr id="193" name="Google Shape;193;p31"/>
          <p:cNvSpPr txBox="1"/>
          <p:nvPr/>
        </p:nvSpPr>
        <p:spPr>
          <a:xfrm flipH="1">
            <a:off x="5281909" y="44778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Slide-১৯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220800" y="992400"/>
            <a:ext cx="4579500" cy="4151100"/>
          </a:xfrm>
          <a:prstGeom prst="bevel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হিরালাল রায়</a:t>
            </a:r>
            <a:endParaRPr sz="4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B.Sc.Ag,MS in Agronomy (BAU)</a:t>
            </a:r>
            <a:endParaRPr i="1"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প্রভাষক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(কৃষিশিক্ষা)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নশিপুর হাইস্কুল এন্ড কলেজ, দিনাজপুর।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মোবাইল: ০১৫৮০৩০০৩০১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royhiralal@gmail.com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436050" y="1"/>
            <a:ext cx="8271900" cy="992400"/>
          </a:xfrm>
          <a:prstGeom prst="ribbon2">
            <a:avLst>
              <a:gd fmla="val 7330" name="adj1"/>
              <a:gd fmla="val 75000" name="adj2"/>
            </a:avLst>
          </a:prstGeom>
          <a:solidFill>
            <a:srgbClr val="FF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/>
              <a:t>শিক্ষক পরিচিতি</a:t>
            </a:r>
            <a:endParaRPr b="1"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32388" r="23676" t="19296"/>
          <a:stretch/>
        </p:blipFill>
        <p:spPr>
          <a:xfrm>
            <a:off x="5638900" y="992400"/>
            <a:ext cx="3505101" cy="415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2621" l="21727" r="15402" t="12561"/>
          <a:stretch/>
        </p:blipFill>
        <p:spPr>
          <a:xfrm>
            <a:off x="4800275" y="992400"/>
            <a:ext cx="4343726" cy="41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Slide-২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1" cy="441572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Slide-২০</a:t>
            </a:r>
            <a:endParaRPr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/>
          <p:nvPr/>
        </p:nvSpPr>
        <p:spPr>
          <a:xfrm>
            <a:off x="426900" y="0"/>
            <a:ext cx="7462422" cy="784674"/>
          </a:xfrm>
          <a:prstGeom prst="flowChartTermina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0000"/>
                </a:solidFill>
              </a:rPr>
              <a:t>অম্ল মাটির গুরুত্ব: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26900" y="992500"/>
            <a:ext cx="8468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মাটির উর্বরতার মাত্রা সম্পর্কে ধারণা পাওয়া যায়।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কোনো কোনো ফসল অম্ল মাটিতে ভালো জন্মে। যেমন: চা, কফি, আনারস,</a:t>
            </a:r>
            <a:r>
              <a:rPr lang="en" sz="3000"/>
              <a:t> কমলালেবু ভালো জন্মে।</a:t>
            </a:r>
            <a:endParaRPr sz="30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06" name="Google Shape;206;p33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Slide-২১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750" y="152400"/>
            <a:ext cx="639225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914399" y="2150225"/>
            <a:ext cx="7315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0000FF"/>
                </a:solidFill>
              </a:rPr>
              <a:t>ধন্যবাদ</a:t>
            </a:r>
            <a:endParaRPr b="1" sz="7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1133475"/>
            <a:ext cx="5472600" cy="3742200"/>
          </a:xfrm>
          <a:prstGeom prst="bevel">
            <a:avLst>
              <a:gd fmla="val 309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ভূমি সম্পৃক্ত কৃষি প্রযুক্তি</a:t>
            </a:r>
            <a:endParaRPr b="1" sz="3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(Land related Agricultural </a:t>
            </a:r>
            <a:r>
              <a:rPr lang="en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Technology</a:t>
            </a:r>
            <a:r>
              <a:rPr lang="en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কৃষি শিক্ষা: ১ম পত্র।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অধ্যায়: দ্বিতীয়।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শ্রেণী: একাদশ ও দ্বাদশ ও ২০২১ এইচএসসি পরীক্ষা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র্থীদের জন্য।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36050" y="0"/>
            <a:ext cx="8271900" cy="992400"/>
          </a:xfrm>
          <a:prstGeom prst="ribbon2">
            <a:avLst>
              <a:gd fmla="val 7330" name="adj1"/>
              <a:gd fmla="val 75000" name="adj2"/>
            </a:avLst>
          </a:prstGeom>
          <a:solidFill>
            <a:srgbClr val="FF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/>
              <a:t>পাঠ </a:t>
            </a:r>
            <a:r>
              <a:rPr b="1" lang="en" sz="4600"/>
              <a:t>পরিচিতি</a:t>
            </a:r>
            <a:endParaRPr b="1"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5775" l="12493" r="9424" t="0"/>
          <a:stretch/>
        </p:blipFill>
        <p:spPr>
          <a:xfrm>
            <a:off x="5472150" y="1133475"/>
            <a:ext cx="3671850" cy="3742050"/>
          </a:xfrm>
          <a:prstGeom prst="rect">
            <a:avLst/>
          </a:prstGeom>
          <a:noFill/>
          <a:ln cap="flat" cmpd="sng" w="152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5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</a:t>
            </a:r>
            <a:r>
              <a:rPr lang="en" sz="2100"/>
              <a:t>৩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436050" y="0"/>
            <a:ext cx="8271900" cy="992400"/>
          </a:xfrm>
          <a:prstGeom prst="ribbon2">
            <a:avLst>
              <a:gd fmla="val 7330" name="adj1"/>
              <a:gd fmla="val 7500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0000"/>
                </a:solidFill>
              </a:rPr>
              <a:t>নিচের ছবিগুলো লক্ষ্য করো:</a:t>
            </a:r>
            <a:endParaRPr b="1" sz="3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0000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0" y="803338"/>
            <a:ext cx="4329875" cy="41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32425"/>
            <a:ext cx="4572000" cy="41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Slide-৪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8850"/>
            <a:ext cx="4938425" cy="43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10172" l="0" r="0" t="9852"/>
          <a:stretch/>
        </p:blipFill>
        <p:spPr>
          <a:xfrm>
            <a:off x="4938425" y="538850"/>
            <a:ext cx="4205574" cy="4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436050" y="0"/>
            <a:ext cx="8271900" cy="992400"/>
          </a:xfrm>
          <a:prstGeom prst="ribbon2">
            <a:avLst>
              <a:gd fmla="val 7330" name="adj1"/>
              <a:gd fmla="val 7500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0000"/>
                </a:solidFill>
              </a:rPr>
              <a:t>নিচের ছবিগুলো লক্ষ্য করো:</a:t>
            </a:r>
            <a:endParaRPr b="1" sz="31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0000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Slide-৫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142025" y="761825"/>
            <a:ext cx="6671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00FF"/>
                </a:solidFill>
              </a:rPr>
              <a:t>বাড়ির কাজ(একক কাজ):</a:t>
            </a:r>
            <a:endParaRPr b="1" sz="3300">
              <a:solidFill>
                <a:srgbClr val="FF00FF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87124" y="2571750"/>
            <a:ext cx="667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উপরোক্ত ছবিগুলো থেকে তুমি মাটি সম্পর্কে কি বুঝতে পারলে তা লিখ??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99" name="Google Shape;99;p18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Slide-৬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642775" y="992400"/>
            <a:ext cx="8064900" cy="4072200"/>
          </a:xfrm>
          <a:prstGeom prst="bevel">
            <a:avLst>
              <a:gd fmla="val 12500" name="adj"/>
            </a:avLst>
          </a:prstGeom>
          <a:solidFill>
            <a:schemeClr val="accent6"/>
          </a:solidFill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এই পাঠ শেষে শিক্ষাথীগণ যা করতে পারবে: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AutoNum type="alphaLcPeriod"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ভূমি ও মাটির পার্থক্য করতে পারবে।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AutoNum type="alphaLcPeriod"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মাটির PH এর কমার ফলে কি হতে পারে তা নির্ধারণ করতে পারবে।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AutoNum type="alphaLcPeriod"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অম্ল মাটির বৈশিষ্ট্যগুলো বলতে পারবে।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36050" y="0"/>
            <a:ext cx="8271900" cy="992400"/>
          </a:xfrm>
          <a:prstGeom prst="ribbon2">
            <a:avLst>
              <a:gd fmla="val 7330" name="adj1"/>
              <a:gd fmla="val 75000" name="adj2"/>
            </a:avLst>
          </a:prstGeom>
          <a:solidFill>
            <a:srgbClr val="FF00FF"/>
          </a:solidFill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শিখন ফল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  <p:sp>
        <p:nvSpPr>
          <p:cNvPr id="106" name="Google Shape;106;p19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Slide-৭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628975" y="489426"/>
            <a:ext cx="81819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এই পাঠ থেকে যে সকল প্রশ্নের সমাধান করতে পারবে: </a:t>
            </a:r>
            <a:endParaRPr sz="2900"/>
          </a:p>
        </p:txBody>
      </p:sp>
      <p:sp>
        <p:nvSpPr>
          <p:cNvPr id="112" name="Google Shape;112;p20"/>
          <p:cNvSpPr txBox="1"/>
          <p:nvPr/>
        </p:nvSpPr>
        <p:spPr>
          <a:xfrm>
            <a:off x="525175" y="1324940"/>
            <a:ext cx="8389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(১) মাটি ও ভূমি কি তা সমাধান করতে পারবে।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(২) মাটির পিএইচ কি? মাটির পিএইচ কম বা বেশি হলে কি হবে?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(৩) অম্ল মাটির বৈশিষ্ট্যগুলো কি কি হতে পারে?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13" name="Google Shape;113;p20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Slide-৮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579600" y="1480450"/>
            <a:ext cx="37572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ভূমির প্রকৃতির সাথে সংগতিপূর্ণ কৃষি প্রযুক্তিকে ভূমি সম্পৃক্ত কৃষি প্রযুক্তি বলা হয়। </a:t>
            </a:r>
            <a:endParaRPr sz="29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68775"/>
            <a:ext cx="4572001" cy="391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579600" y="207650"/>
            <a:ext cx="6932400" cy="992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ভূমি সম্পৃক্ত কৃষি প্রযুক্তি </a:t>
            </a:r>
            <a:r>
              <a:rPr b="1" lang="en" sz="2600">
                <a:solidFill>
                  <a:schemeClr val="dk1"/>
                </a:solidFill>
              </a:rPr>
              <a:t>(Land Related Agricultural Technology) কি?:</a:t>
            </a:r>
            <a:endParaRPr b="1" sz="2600"/>
          </a:p>
        </p:txBody>
      </p:sp>
      <p:sp>
        <p:nvSpPr>
          <p:cNvPr id="121" name="Google Shape;121;p21"/>
          <p:cNvSpPr txBox="1"/>
          <p:nvPr/>
        </p:nvSpPr>
        <p:spPr>
          <a:xfrm flipH="1">
            <a:off x="2531700" y="4398900"/>
            <a:ext cx="2940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Slide-৯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