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4" r:id="rId7"/>
    <p:sldId id="263" r:id="rId8"/>
    <p:sldId id="262" r:id="rId9"/>
    <p:sldId id="25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2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838200"/>
            <a:ext cx="37338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7030A0"/>
                </a:solidFill>
              </a:rPr>
              <a:t>পরিমাপ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295400"/>
            <a:ext cx="4953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b="1" dirty="0" smtClean="0"/>
              <a:t>কোন কিছুর পরিমাণ নির্ণয় করাকে পরিমাপ বলে।</a:t>
            </a:r>
            <a:endParaRPr lang="en-US" b="1" dirty="0"/>
          </a:p>
        </p:txBody>
      </p:sp>
      <p:pic>
        <p:nvPicPr>
          <p:cNvPr id="6" name="Picture 5" descr="imgbin-measurement-baby-measure-ydD5q6XTmbGvWzgxtNBjpYF5v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1" y="1447800"/>
            <a:ext cx="4396155" cy="3048000"/>
          </a:xfrm>
          <a:prstGeom prst="rect">
            <a:avLst/>
          </a:prstGeom>
        </p:spPr>
      </p:pic>
      <p:pic>
        <p:nvPicPr>
          <p:cNvPr id="7" name="Picture 6" descr="measure_tape_PNG7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14400"/>
            <a:ext cx="4231640" cy="3886200"/>
          </a:xfrm>
          <a:prstGeom prst="rect">
            <a:avLst/>
          </a:prstGeom>
        </p:spPr>
      </p:pic>
      <p:pic>
        <p:nvPicPr>
          <p:cNvPr id="11" name="Picture 10" descr="pngtree-orange-cartoon-giraffe-measuring-height-element-png-image_5529186-removebg-previe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1752600"/>
            <a:ext cx="3352800" cy="3352800"/>
          </a:xfrm>
          <a:prstGeom prst="rect">
            <a:avLst/>
          </a:prstGeom>
        </p:spPr>
      </p:pic>
      <p:pic>
        <p:nvPicPr>
          <p:cNvPr id="12" name="Picture 11" descr="420-4208312_watch-me-grow-child-height-for-girl-height-removebg-previe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1117" y="1295400"/>
            <a:ext cx="3102883" cy="36480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5105400"/>
            <a:ext cx="78486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/>
              <a:t>আমাদের দৈনন্দিন জীবনে প্রায় প্রতিটি কাজের সাথেই মাপ-জোখের ব্যাপারটি জড়িত। দৈনন্দিন জীবনে এ মাপ-জোখের বিষয়টাকে বলা হয় পরিমাপ।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"/>
            <a:ext cx="64770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 পরিমাপ পদ্ধতি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914400"/>
            <a:ext cx="23622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মেট্রিক পদ্ধতি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953000" y="914400"/>
            <a:ext cx="23622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ব্রিটিশ পদ্ধতি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1676400"/>
            <a:ext cx="3733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কিলোমিটার</a:t>
            </a:r>
          </a:p>
          <a:p>
            <a:pPr algn="ctr"/>
            <a:endParaRPr lang="bn-BD" sz="2400" b="1" dirty="0" smtClean="0"/>
          </a:p>
          <a:p>
            <a:pPr algn="ctr"/>
            <a:r>
              <a:rPr lang="bn-BD" sz="2400" b="1" dirty="0" smtClean="0"/>
              <a:t>হেক্টোমিটার</a:t>
            </a:r>
          </a:p>
          <a:p>
            <a:pPr algn="ctr"/>
            <a:endParaRPr lang="bn-BD" sz="2400" b="1" dirty="0" smtClean="0"/>
          </a:p>
          <a:p>
            <a:pPr algn="ctr"/>
            <a:r>
              <a:rPr lang="bn-BD" sz="2400" b="1" dirty="0" smtClean="0"/>
              <a:t>ডেকামিটার</a:t>
            </a:r>
          </a:p>
          <a:p>
            <a:pPr algn="ctr"/>
            <a:endParaRPr lang="bn-BD" sz="2400" b="1" dirty="0" smtClean="0"/>
          </a:p>
          <a:p>
            <a:pPr algn="ctr"/>
            <a:r>
              <a:rPr lang="bn-BD" sz="2400" b="1" dirty="0" smtClean="0"/>
              <a:t>মিটার</a:t>
            </a:r>
          </a:p>
          <a:p>
            <a:pPr algn="ctr"/>
            <a:endParaRPr lang="bn-BD" sz="2400" b="1" dirty="0" smtClean="0"/>
          </a:p>
          <a:p>
            <a:pPr algn="ctr"/>
            <a:r>
              <a:rPr lang="bn-BD" sz="2400" b="1" dirty="0" smtClean="0"/>
              <a:t>ডেসিমিটার</a:t>
            </a:r>
          </a:p>
          <a:p>
            <a:pPr algn="ctr"/>
            <a:endParaRPr lang="bn-BD" sz="2400" b="1" dirty="0" smtClean="0"/>
          </a:p>
          <a:p>
            <a:pPr algn="ctr"/>
            <a:r>
              <a:rPr lang="bn-BD" sz="2400" b="1" dirty="0" smtClean="0"/>
              <a:t>সেন্টিমিটার</a:t>
            </a:r>
          </a:p>
          <a:p>
            <a:pPr algn="ctr"/>
            <a:endParaRPr lang="bn-BD" sz="2400" b="1" dirty="0" smtClean="0"/>
          </a:p>
          <a:p>
            <a:pPr algn="ctr"/>
            <a:r>
              <a:rPr lang="bn-BD" sz="2400" b="1" dirty="0" smtClean="0"/>
              <a:t>মিলিমিটার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953000" y="1752600"/>
            <a:ext cx="243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ইঞ্চি</a:t>
            </a:r>
          </a:p>
          <a:p>
            <a:pPr algn="ctr"/>
            <a:endParaRPr lang="bn-BD" sz="2400" b="1" dirty="0" smtClean="0"/>
          </a:p>
          <a:p>
            <a:pPr algn="ctr"/>
            <a:r>
              <a:rPr lang="bn-BD" sz="2400" b="1" dirty="0" smtClean="0"/>
              <a:t>ফুট</a:t>
            </a:r>
          </a:p>
          <a:p>
            <a:pPr algn="ctr"/>
            <a:endParaRPr lang="bn-BD" sz="2400" b="1" dirty="0" smtClean="0"/>
          </a:p>
          <a:p>
            <a:pPr algn="ctr"/>
            <a:r>
              <a:rPr lang="bn-BD" sz="2400" b="1" dirty="0" smtClean="0"/>
              <a:t>গজ</a:t>
            </a:r>
          </a:p>
          <a:p>
            <a:pPr algn="ctr"/>
            <a:endParaRPr lang="bn-BD" sz="2400" b="1" dirty="0" smtClean="0"/>
          </a:p>
          <a:p>
            <a:pPr algn="ctr"/>
            <a:r>
              <a:rPr lang="bn-BD" sz="2400" b="1" dirty="0" smtClean="0"/>
              <a:t>মাইল</a:t>
            </a:r>
            <a:endParaRPr lang="en-US" sz="2400" b="1" dirty="0"/>
          </a:p>
        </p:txBody>
      </p:sp>
      <p:pic>
        <p:nvPicPr>
          <p:cNvPr id="22" name="Picture 21" descr="tape-measure-tape-measures-tool-measurement-ruler-hammer-yellow-tool-accessory-png-clipart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495800"/>
            <a:ext cx="3964774" cy="1979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"/>
            <a:ext cx="64770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মেট্রিক এবং ব্রিটিশ পরিমাপ পদ্ধতি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838200"/>
            <a:ext cx="2362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মেট্রিক পদ্ধতি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981200"/>
            <a:ext cx="17526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b="1" dirty="0" smtClean="0"/>
              <a:t>কিলোমিটার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62800" y="4191000"/>
            <a:ext cx="17526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b="1" dirty="0" smtClean="0"/>
              <a:t>মিলিমিটার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4191000"/>
            <a:ext cx="17526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b="1" dirty="0" smtClean="0"/>
              <a:t>সেন্টিমিটার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62800" y="1981200"/>
            <a:ext cx="17526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b="1" dirty="0" smtClean="0"/>
              <a:t>ডেকামিটার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191000"/>
            <a:ext cx="17526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b="1" dirty="0" smtClean="0"/>
              <a:t>ডেসিমিটার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1981200"/>
            <a:ext cx="17526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b="1" dirty="0" smtClean="0"/>
              <a:t>হেক্টোমিটার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3124200"/>
            <a:ext cx="17526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b="1" dirty="0" smtClean="0"/>
              <a:t>মিটার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5867400" y="2971800"/>
            <a:ext cx="7620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/>
              <a:t>১০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2362200" y="2971800"/>
            <a:ext cx="7620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/>
              <a:t>১০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5943600" y="4038600"/>
            <a:ext cx="7620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/>
              <a:t>১০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2362200" y="4038600"/>
            <a:ext cx="7620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/>
              <a:t>১০</a:t>
            </a:r>
            <a:endParaRPr lang="en-US" b="1" dirty="0"/>
          </a:p>
        </p:txBody>
      </p:sp>
      <p:sp>
        <p:nvSpPr>
          <p:cNvPr id="16" name="Oval 15"/>
          <p:cNvSpPr/>
          <p:nvPr/>
        </p:nvSpPr>
        <p:spPr>
          <a:xfrm>
            <a:off x="5867400" y="1828800"/>
            <a:ext cx="7620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/>
              <a:t>১০</a:t>
            </a:r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2362200" y="1828800"/>
            <a:ext cx="7620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/>
              <a:t>১০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5257800"/>
            <a:ext cx="8686800" cy="3539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700" b="1" dirty="0" smtClean="0"/>
              <a:t>“এমনভাবে বাঁচো যেন কাল তুমি মরবে। এমনভাবে শেখো যেন তুমি সর্বদা বাঁচবে”- মহাত্মা গান্ধী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2971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১ </a:t>
            </a:r>
            <a:r>
              <a:rPr lang="en-US" sz="2400" dirty="0" err="1" smtClean="0"/>
              <a:t>কিলোমিটার</a:t>
            </a:r>
            <a:r>
              <a:rPr lang="en-US" sz="2400" dirty="0" smtClean="0"/>
              <a:t> = </a:t>
            </a:r>
            <a:r>
              <a:rPr lang="en-US" sz="2400" dirty="0" err="1" smtClean="0"/>
              <a:t>কত</a:t>
            </a:r>
            <a:r>
              <a:rPr lang="en-US" sz="2400" dirty="0" smtClean="0"/>
              <a:t> </a:t>
            </a:r>
            <a:r>
              <a:rPr lang="en-US" sz="2400" dirty="0" err="1" smtClean="0"/>
              <a:t>মিটার</a:t>
            </a:r>
            <a:r>
              <a:rPr lang="en-US" sz="2400" dirty="0" smtClean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4343400"/>
            <a:ext cx="32004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১ </a:t>
            </a:r>
            <a:r>
              <a:rPr lang="en-US" sz="2400" dirty="0" err="1" smtClean="0"/>
              <a:t>মিটার</a:t>
            </a:r>
            <a:r>
              <a:rPr lang="en-US" sz="2400" dirty="0" smtClean="0"/>
              <a:t> = </a:t>
            </a:r>
            <a:r>
              <a:rPr lang="en-US" sz="2400" dirty="0" err="1" smtClean="0"/>
              <a:t>কত</a:t>
            </a:r>
            <a:r>
              <a:rPr lang="en-US" sz="2400" dirty="0" smtClean="0"/>
              <a:t> </a:t>
            </a:r>
            <a:r>
              <a:rPr lang="en-US" sz="2400" dirty="0" err="1" smtClean="0"/>
              <a:t>মিলিমিটার</a:t>
            </a:r>
            <a:r>
              <a:rPr lang="en-US" sz="2400" dirty="0" smtClean="0"/>
              <a:t>?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362200"/>
            <a:ext cx="2971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১ </a:t>
            </a:r>
            <a:r>
              <a:rPr lang="en-US" sz="2400" dirty="0" err="1" smtClean="0"/>
              <a:t>মিটার</a:t>
            </a:r>
            <a:r>
              <a:rPr lang="en-US" sz="2400" dirty="0" smtClean="0"/>
              <a:t> = </a:t>
            </a:r>
            <a:r>
              <a:rPr lang="en-US" sz="2400" dirty="0" err="1" smtClean="0"/>
              <a:t>কত</a:t>
            </a:r>
            <a:r>
              <a:rPr lang="en-US" sz="2400" dirty="0" smtClean="0"/>
              <a:t> </a:t>
            </a:r>
            <a:r>
              <a:rPr lang="en-US" sz="2400" dirty="0" err="1" smtClean="0"/>
              <a:t>সেন্টিমিটার</a:t>
            </a:r>
            <a:r>
              <a:rPr lang="en-US" sz="2400" dirty="0" smtClean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7526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কিলোমিটার ১০ হেক্টোমিটার ১০ ডেকামিটার ১০ মিটার </a:t>
            </a:r>
            <a:endParaRPr lang="en-US" sz="2000" dirty="0"/>
          </a:p>
        </p:txBody>
      </p:sp>
      <p:sp>
        <p:nvSpPr>
          <p:cNvPr id="6" name="Curved Down Arrow 5"/>
          <p:cNvSpPr/>
          <p:nvPr/>
        </p:nvSpPr>
        <p:spPr>
          <a:xfrm>
            <a:off x="533400" y="838200"/>
            <a:ext cx="3657600" cy="8382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1752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১ কিলোমিটার= ১০*১০*১০= ১০০০ মিটার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37338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১ মিটার= ১০*১০= ১০০ সেন্টিমিটার</a:t>
            </a:r>
            <a:endParaRPr lang="en-US" sz="2400" dirty="0"/>
          </a:p>
        </p:txBody>
      </p:sp>
      <p:sp>
        <p:nvSpPr>
          <p:cNvPr id="9" name="Curved Down Arrow 8"/>
          <p:cNvSpPr/>
          <p:nvPr/>
        </p:nvSpPr>
        <p:spPr>
          <a:xfrm>
            <a:off x="1066800" y="3048000"/>
            <a:ext cx="2590800" cy="6858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8100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মিটার ১০ ডেসিমিটার ১০ সেন্টিমিটার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58674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মিটার ১০ ডেসিমিটার ১০ সেন্টিমিটার ১০ মিলিমিটার </a:t>
            </a:r>
            <a:endParaRPr lang="en-US" sz="2000" dirty="0"/>
          </a:p>
        </p:txBody>
      </p:sp>
      <p:sp>
        <p:nvSpPr>
          <p:cNvPr id="12" name="Curved Down Arrow 11"/>
          <p:cNvSpPr/>
          <p:nvPr/>
        </p:nvSpPr>
        <p:spPr>
          <a:xfrm>
            <a:off x="533400" y="4953000"/>
            <a:ext cx="3657600" cy="8382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57912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১ মিটার= ১০*১০*১০= ১০০০ মিলিমিটার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457200"/>
            <a:ext cx="29718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ব্রিটিশ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পদ্ধতি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343400" y="1371600"/>
            <a:ext cx="304800" cy="30480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5257800" y="1371600"/>
            <a:ext cx="304800" cy="30480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3429000" y="1371600"/>
            <a:ext cx="304800" cy="30480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1295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</a:rPr>
              <a:t>ইঞ্চি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1295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</a:rPr>
              <a:t>গজ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0200" y="1295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</a:rPr>
              <a:t>মাইল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1295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</a:rPr>
              <a:t>ফুট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9" name="Picture 18" descr="rul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562600"/>
            <a:ext cx="8382000" cy="706787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62000" y="2133600"/>
          <a:ext cx="78485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6999"/>
                <a:gridCol w="2362200"/>
                <a:gridCol w="28193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 smtClean="0"/>
                        <a:t>১২ ইঞ্চি = ১ ফুট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 smtClean="0"/>
                        <a:t>৩ ফুট = ১ গজ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 smtClean="0"/>
                        <a:t>১৭৬০ গজ = ১ মাইল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057400" y="2743200"/>
            <a:ext cx="51816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b="1" dirty="0" smtClean="0"/>
              <a:t>মেট্রিক পদ্ধতি এবং ব্রিটিশ পদ্ধতির মধ্যে সম্পর্ক</a:t>
            </a:r>
            <a:endParaRPr lang="en-US" b="1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600200" y="3505200"/>
          <a:ext cx="6096000" cy="3708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১ ইঞ্চি</a:t>
                      </a:r>
                      <a:r>
                        <a:rPr lang="bn-BD" baseline="0" dirty="0" smtClean="0"/>
                        <a:t> = ২.৫৪ সেন্টিমিটার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১ মিটার = ৩.২৮</a:t>
                      </a:r>
                      <a:r>
                        <a:rPr lang="bn-BD" baseline="0" dirty="0" smtClean="0"/>
                        <a:t> ফুট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" name="Picture 24" descr="HollowFriendlyChevrotain-smal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00200" y="4038600"/>
            <a:ext cx="1600200" cy="1818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3264 L 0.07934 0.09977 L 0.15017 -0.03264 L 0.22535 0.09977 L 0.30069 -0.03264 L 0.37118 0.09977 L 0.44653 -0.03264 L 0.51753 0.09977 L 0.59271 -0.03264 L 0.66753 0.09977 L 0.73906 -0.03264 L 0.81441 0.09977 L 0.88472 -0.03264 L 0.9599 0.09977 L 1.03507 -0.03264 L 1.10642 0.09977 L 1.18177 -0.03264 " pathEditMode="relative" rAng="0" ptsTypes="FFFFFFFFFFFFFFFFF">
                                      <p:cBhvr>
                                        <p:cTn id="51" dur="8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" y="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728038-21-removebg-previ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133600"/>
            <a:ext cx="2895600" cy="2895600"/>
          </a:xfrm>
          <a:prstGeom prst="rect">
            <a:avLst/>
          </a:prstGeom>
        </p:spPr>
      </p:pic>
      <p:pic>
        <p:nvPicPr>
          <p:cNvPr id="4" name="Picture 3" descr="images__4_-removebg-previe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2438400"/>
            <a:ext cx="3124200" cy="1488742"/>
          </a:xfrm>
          <a:prstGeom prst="rect">
            <a:avLst/>
          </a:prstGeom>
        </p:spPr>
      </p:pic>
      <p:pic>
        <p:nvPicPr>
          <p:cNvPr id="5" name="Picture 4" descr="images__7_-removebg-previe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819400"/>
            <a:ext cx="2436992" cy="1828800"/>
          </a:xfrm>
          <a:prstGeom prst="rect">
            <a:avLst/>
          </a:prstGeom>
        </p:spPr>
      </p:pic>
      <p:pic>
        <p:nvPicPr>
          <p:cNvPr id="6" name="Picture 5" descr="images__8_-removebg-previe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4267200"/>
            <a:ext cx="2819400" cy="2819400"/>
          </a:xfrm>
          <a:prstGeom prst="rect">
            <a:avLst/>
          </a:prstGeom>
        </p:spPr>
      </p:pic>
      <p:pic>
        <p:nvPicPr>
          <p:cNvPr id="7" name="Picture 6" descr="images__9_-removebg-previe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19400" y="304800"/>
            <a:ext cx="1702692" cy="1600200"/>
          </a:xfrm>
          <a:prstGeom prst="rect">
            <a:avLst/>
          </a:prstGeom>
        </p:spPr>
      </p:pic>
      <p:pic>
        <p:nvPicPr>
          <p:cNvPr id="8" name="Picture 7" descr="images-removebg-preview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000" y="228600"/>
            <a:ext cx="1842568" cy="1752599"/>
          </a:xfrm>
          <a:prstGeom prst="rect">
            <a:avLst/>
          </a:prstGeom>
        </p:spPr>
      </p:pic>
      <p:pic>
        <p:nvPicPr>
          <p:cNvPr id="9" name="Picture 8" descr="Vernier-Caliper-removebg-preview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0" y="381000"/>
            <a:ext cx="3810000" cy="16536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2057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স্টিল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টেপ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1981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solidFill>
                  <a:srgbClr val="002060"/>
                </a:solidFill>
              </a:rPr>
              <a:t>লিলেনের ফিতা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1752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/>
              <a:t>স্লাইড ক্যালিপার্স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3810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solidFill>
                  <a:srgbClr val="002060"/>
                </a:solidFill>
              </a:rPr>
              <a:t>ফোল্ডিং রুল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4267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solidFill>
                  <a:srgbClr val="002060"/>
                </a:solidFill>
              </a:rPr>
              <a:t>মেটাল টেপ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4495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solidFill>
                  <a:srgbClr val="002060"/>
                </a:solidFill>
              </a:rPr>
              <a:t>গান্টার চেইন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5943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solidFill>
                  <a:srgbClr val="002060"/>
                </a:solidFill>
              </a:rPr>
              <a:t>ফুট রুল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8" name="Picture 17" descr="images__3_-removebg-preview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4600" y="5026855"/>
            <a:ext cx="2514600" cy="1831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8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7 0  0.031 0.01865  0.031 0.0413  C 0.031 0.06527  0.017 0.08392  0 0.08392  C -0.017 0.08392  -0.031 0.10257  -0.031 0.12522  C -0.031 0.14786  -0.017 0.16651  0 0.16651  C 0.017 0.16651  0.031 0.18516  0.031 0.20781  C 0.031 0.23045  0.017 0.2491  0 0.2491  C -0.017 0.2491  -0.031 0.26775  -0.031 0.29173  C -0.031 0.31438  -0.017 0.33302  0 0.33302  C 0.017 0.33302  0.031 0.31438  0.031 0.29173  C 0.031 0.26775  0.017 0.2491  0 0.2491  C -0.017 0.2491  -0.031 0.23045  -0.031 0.20781  C -0.031 0.18516  -0.017 0.16651  0 0.16651  C 0.017 0.16651  0.031 0.14786  0.031 0.12522  C 0.031 0.10257  0.017 0.08392  0 0.08392  C -0.017 0.08392  -0.031 0.06527  -0.031 0.0413  C -0.031 0.01865  -0.017 0  0 0  Z" pathEditMode="relative" ptsTypes="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52401"/>
            <a:ext cx="3352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</a:rPr>
              <a:t>পরিমাপ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করার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যন্ত্রপাতি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914400"/>
          <a:ext cx="8077200" cy="3809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1884680"/>
                <a:gridCol w="3500120"/>
              </a:tblGrid>
              <a:tr h="410598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মিজারিং</a:t>
                      </a:r>
                      <a:r>
                        <a:rPr lang="bn-BD" baseline="0" dirty="0" smtClean="0"/>
                        <a:t> টুলস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দৈর্ঘ্য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ব্যবহার</a:t>
                      </a:r>
                      <a:endParaRPr lang="en-US" dirty="0"/>
                    </a:p>
                  </a:txBody>
                  <a:tcPr/>
                </a:tc>
              </a:tr>
              <a:tr h="708704">
                <a:tc>
                  <a:txBody>
                    <a:bodyPr/>
                    <a:lstStyle/>
                    <a:p>
                      <a:pPr algn="ctr"/>
                      <a:r>
                        <a:rPr lang="bn-BD" sz="1600" b="1" dirty="0" smtClean="0"/>
                        <a:t>কাপড় বা লিলেনের ফিতা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dirty="0" smtClean="0"/>
                        <a:t>১৫ বা</a:t>
                      </a:r>
                      <a:r>
                        <a:rPr lang="bn-BD" sz="1600" b="1" baseline="0" dirty="0" smtClean="0"/>
                        <a:t> ১৬ মিটার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dirty="0" smtClean="0"/>
                        <a:t>জমি জরিপ বা বস্তুর মাপ</a:t>
                      </a:r>
                      <a:endParaRPr lang="en-US" sz="1600" b="1" dirty="0"/>
                    </a:p>
                  </a:txBody>
                  <a:tcPr/>
                </a:tc>
              </a:tr>
              <a:tr h="410598">
                <a:tc>
                  <a:txBody>
                    <a:bodyPr/>
                    <a:lstStyle/>
                    <a:p>
                      <a:pPr algn="ctr"/>
                      <a:r>
                        <a:rPr lang="bn-BD" sz="1600" b="1" dirty="0" smtClean="0"/>
                        <a:t>স্টিল</a:t>
                      </a:r>
                      <a:r>
                        <a:rPr lang="bn-BD" sz="1600" b="1" baseline="0" dirty="0" smtClean="0"/>
                        <a:t> টেপ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dirty="0" smtClean="0"/>
                        <a:t>৩</a:t>
                      </a:r>
                      <a:r>
                        <a:rPr lang="bn-BD" sz="1600" b="1" baseline="0" dirty="0" smtClean="0"/>
                        <a:t> বা ৫</a:t>
                      </a:r>
                      <a:r>
                        <a:rPr lang="bn-BD" sz="1600" b="1" dirty="0" smtClean="0"/>
                        <a:t> মিটার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dirty="0" smtClean="0"/>
                        <a:t>সমতল</a:t>
                      </a:r>
                      <a:r>
                        <a:rPr lang="bn-BD" sz="1600" b="1" baseline="0" dirty="0" smtClean="0"/>
                        <a:t> স্থানের দৈর্ঘ্য প্রস্থ মাপা হয়</a:t>
                      </a:r>
                      <a:endParaRPr lang="en-US" sz="1600" b="1" dirty="0"/>
                    </a:p>
                  </a:txBody>
                  <a:tcPr/>
                </a:tc>
              </a:tr>
              <a:tr h="637707">
                <a:tc>
                  <a:txBody>
                    <a:bodyPr/>
                    <a:lstStyle/>
                    <a:p>
                      <a:pPr algn="ctr"/>
                      <a:r>
                        <a:rPr lang="bn-BD" sz="1600" b="1" dirty="0" smtClean="0"/>
                        <a:t>মেটাল টেপ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dirty="0" smtClean="0"/>
                        <a:t>২০ বা ৩০ মিটার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b="1" dirty="0" smtClean="0"/>
                        <a:t>জমি জরিপ বা বস্তুর মাপ</a:t>
                      </a:r>
                      <a:endParaRPr lang="en-US" sz="1600" b="1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10598">
                <a:tc>
                  <a:txBody>
                    <a:bodyPr/>
                    <a:lstStyle/>
                    <a:p>
                      <a:pPr algn="ctr"/>
                      <a:r>
                        <a:rPr lang="bn-BD" sz="1600" b="1" dirty="0" smtClean="0"/>
                        <a:t>স্টিল</a:t>
                      </a:r>
                      <a:r>
                        <a:rPr lang="bn-BD" sz="1600" b="1" baseline="0" dirty="0" smtClean="0"/>
                        <a:t> রুল বা ফুট রুল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dirty="0" smtClean="0"/>
                        <a:t>১ ফুট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500" b="1" dirty="0" smtClean="0"/>
                        <a:t>স্বল্প পরিমান স্থানের</a:t>
                      </a:r>
                      <a:r>
                        <a:rPr lang="bn-BD" sz="1500" b="1" baseline="0" dirty="0" smtClean="0"/>
                        <a:t> দৈর্ঘ্য প্রস্থ মাপা</a:t>
                      </a:r>
                      <a:endParaRPr lang="en-US" sz="1500" b="1" dirty="0"/>
                    </a:p>
                  </a:txBody>
                  <a:tcPr/>
                </a:tc>
              </a:tr>
              <a:tr h="410598">
                <a:tc>
                  <a:txBody>
                    <a:bodyPr/>
                    <a:lstStyle/>
                    <a:p>
                      <a:pPr algn="ctr"/>
                      <a:r>
                        <a:rPr lang="bn-BD" sz="1600" b="1" dirty="0" smtClean="0"/>
                        <a:t>গান্টার চেইন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dirty="0" smtClean="0"/>
                        <a:t>৬৬ ফুট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dirty="0" smtClean="0"/>
                        <a:t>জমি জরিপ অধিক</a:t>
                      </a:r>
                      <a:r>
                        <a:rPr lang="bn-BD" sz="1600" b="1" baseline="0" dirty="0" smtClean="0"/>
                        <a:t> ব্যবহারিত হয়</a:t>
                      </a:r>
                      <a:endParaRPr lang="en-US" sz="1600" dirty="0"/>
                    </a:p>
                  </a:txBody>
                  <a:tcPr/>
                </a:tc>
              </a:tr>
              <a:tr h="410598">
                <a:tc>
                  <a:txBody>
                    <a:bodyPr/>
                    <a:lstStyle/>
                    <a:p>
                      <a:pPr algn="ctr"/>
                      <a:r>
                        <a:rPr lang="bn-BD" sz="1600" b="1" dirty="0" smtClean="0"/>
                        <a:t>ফোল্ডিং</a:t>
                      </a:r>
                      <a:r>
                        <a:rPr lang="bn-BD" sz="1600" b="1" baseline="0" dirty="0" smtClean="0"/>
                        <a:t> রুল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dirty="0" smtClean="0"/>
                        <a:t>২ ফুট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500" b="1" dirty="0" smtClean="0"/>
                        <a:t>কাঠের</a:t>
                      </a:r>
                      <a:r>
                        <a:rPr lang="bn-BD" sz="1500" b="1" baseline="0" dirty="0" smtClean="0"/>
                        <a:t> কাজে সর্বাধিক ব্যবহারিত</a:t>
                      </a:r>
                      <a:endParaRPr lang="en-US" sz="1500" b="1" dirty="0"/>
                    </a:p>
                  </a:txBody>
                  <a:tcPr/>
                </a:tc>
              </a:tr>
              <a:tr h="410598">
                <a:tc>
                  <a:txBody>
                    <a:bodyPr/>
                    <a:lstStyle/>
                    <a:p>
                      <a:pPr algn="ctr"/>
                      <a:r>
                        <a:rPr lang="bn-BD" sz="1600" b="1" dirty="0" smtClean="0"/>
                        <a:t>স্লাইড ক্যালিপার্স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dirty="0" smtClean="0"/>
                        <a:t>বস্তুর</a:t>
                      </a:r>
                      <a:r>
                        <a:rPr lang="bn-BD" sz="1600" b="1" baseline="0" dirty="0" smtClean="0"/>
                        <a:t> </a:t>
                      </a:r>
                      <a:r>
                        <a:rPr lang="bn-BD" sz="1600" b="1" dirty="0" smtClean="0"/>
                        <a:t>সূক্ষ</a:t>
                      </a:r>
                      <a:r>
                        <a:rPr lang="bn-BD" sz="1600" b="1" baseline="0" dirty="0" smtClean="0"/>
                        <a:t> পরিমাপ করার জন্য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5029200"/>
            <a:ext cx="5181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b="1" dirty="0" smtClean="0"/>
              <a:t>মিজারিং টুলস বা পরিমাপ করার </a:t>
            </a:r>
            <a:r>
              <a:rPr lang="en-US" b="1" dirty="0" err="1" smtClean="0">
                <a:solidFill>
                  <a:schemeClr val="bg1"/>
                </a:solidFill>
              </a:rPr>
              <a:t>যন্ত্রপাতি</a:t>
            </a:r>
            <a:r>
              <a:rPr lang="bn-BD" b="1" dirty="0" smtClean="0"/>
              <a:t> কাকে বলে?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6388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কোন বস্তু বা স্থানের পরিমাপের জন্য যে যন্ত্র ব্যবহার করা হয় তাকে মিজারিং টুলস বলে ।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14478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Mahafuzur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Rahman</a:t>
            </a:r>
            <a:endParaRPr lang="en-US" sz="2800" b="1" dirty="0" smtClean="0"/>
          </a:p>
          <a:p>
            <a:pPr algn="ctr"/>
            <a:r>
              <a:rPr lang="en-US" sz="2800" dirty="0" smtClean="0"/>
              <a:t>Trade Instructor</a:t>
            </a:r>
          </a:p>
          <a:p>
            <a:pPr algn="ctr"/>
            <a:r>
              <a:rPr lang="en-US" sz="1600" dirty="0" smtClean="0"/>
              <a:t>(Civil Construction)</a:t>
            </a:r>
          </a:p>
          <a:p>
            <a:pPr algn="ctr"/>
            <a:r>
              <a:rPr lang="en-US" sz="2000" dirty="0" err="1" smtClean="0"/>
              <a:t>Botolbunia</a:t>
            </a:r>
            <a:r>
              <a:rPr lang="en-US" sz="2000" dirty="0" smtClean="0"/>
              <a:t> School &amp; College</a:t>
            </a:r>
          </a:p>
          <a:p>
            <a:pPr algn="ctr"/>
            <a:r>
              <a:rPr lang="en-US" sz="2000" dirty="0" err="1" smtClean="0"/>
              <a:t>Patuakhali</a:t>
            </a:r>
            <a:r>
              <a:rPr lang="en-US" sz="2000" dirty="0" smtClean="0"/>
              <a:t> </a:t>
            </a:r>
            <a:r>
              <a:rPr lang="en-US" sz="2000" dirty="0" err="1" smtClean="0"/>
              <a:t>Sadar,Patuakhali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1_BfEqTL8oEJlMcb56gsLWtw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581400"/>
            <a:ext cx="7677150" cy="2943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228600"/>
            <a:ext cx="53340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B050"/>
                </a:solidFill>
              </a:rPr>
              <a:t>কারিগরি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শিক্ষা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গ্রহন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করি</a:t>
            </a:r>
            <a:r>
              <a:rPr lang="en-US" sz="2000" b="1" dirty="0" smtClean="0">
                <a:solidFill>
                  <a:srgbClr val="00B050"/>
                </a:solidFill>
              </a:rPr>
              <a:t>, </a:t>
            </a:r>
            <a:r>
              <a:rPr lang="en-US" sz="2000" b="1" dirty="0" err="1" smtClean="0">
                <a:solidFill>
                  <a:srgbClr val="00B050"/>
                </a:solidFill>
              </a:rPr>
              <a:t>দক্ষ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হাতে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দেশ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গড়ি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9" name="Picture 8" descr="19247928_1406604896089058_3465713168662848653_n-removebg-previ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219200"/>
            <a:ext cx="2133600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6096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সাধারণ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শিক্ষা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6019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solidFill>
                  <a:srgbClr val="FFFF00"/>
                </a:solidFill>
              </a:rPr>
              <a:t>কারিগরি শিক্ষা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0">
              <a:schemeClr val="accent6">
                <a:lumMod val="20000"/>
                <a:lumOff val="80000"/>
              </a:schemeClr>
            </a:gs>
            <a:gs pos="0">
              <a:srgbClr val="92D050"/>
            </a:gs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609600" y="533400"/>
            <a:ext cx="2590800" cy="2590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bg1"/>
                </a:solidFill>
              </a:rPr>
              <a:t>বৃত্ত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1295400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bn-BD" sz="2800" b="1" dirty="0" smtClean="0">
                <a:solidFill>
                  <a:srgbClr val="C00000"/>
                </a:solidFill>
              </a:rPr>
              <a:t>ব্যাসার্ধ</a:t>
            </a:r>
          </a:p>
          <a:p>
            <a:pPr>
              <a:buBlip>
                <a:blip r:embed="rId3"/>
              </a:buBlip>
            </a:pPr>
            <a:r>
              <a:rPr lang="bn-BD" sz="2800" b="1" dirty="0" smtClean="0">
                <a:solidFill>
                  <a:srgbClr val="C00000"/>
                </a:solidFill>
              </a:rPr>
              <a:t> ব্যাস</a:t>
            </a:r>
          </a:p>
          <a:p>
            <a:pPr>
              <a:buBlip>
                <a:blip r:embed="rId3"/>
              </a:buBlip>
            </a:pPr>
            <a:r>
              <a:rPr lang="bn-BD" sz="2800" b="1" dirty="0" smtClean="0">
                <a:solidFill>
                  <a:srgbClr val="C00000"/>
                </a:solidFill>
              </a:rPr>
              <a:t> জ্যা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609600" y="4191000"/>
            <a:ext cx="1828800" cy="1752600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rot="10800000" flipH="1" flipV="1">
            <a:off x="609600" y="51054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Connector 22"/>
          <p:cNvSpPr/>
          <p:nvPr/>
        </p:nvSpPr>
        <p:spPr>
          <a:xfrm>
            <a:off x="2819400" y="4191000"/>
            <a:ext cx="1828800" cy="1752600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/>
          <p:cNvCxnSpPr>
            <a:stCxn id="23" idx="2"/>
            <a:endCxn id="23" idx="6"/>
          </p:cNvCxnSpPr>
          <p:nvPr/>
        </p:nvCxnSpPr>
        <p:spPr>
          <a:xfrm rot="10800000" flipH="1">
            <a:off x="2819400" y="5067300"/>
            <a:ext cx="1828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Connector 25"/>
          <p:cNvSpPr/>
          <p:nvPr/>
        </p:nvSpPr>
        <p:spPr>
          <a:xfrm>
            <a:off x="4953000" y="4191000"/>
            <a:ext cx="1828800" cy="1752600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6" idx="4"/>
            <a:endCxn id="26" idx="6"/>
          </p:cNvCxnSpPr>
          <p:nvPr/>
        </p:nvCxnSpPr>
        <p:spPr>
          <a:xfrm rot="5400000" flipH="1" flipV="1">
            <a:off x="5886450" y="5048250"/>
            <a:ext cx="8763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1200px-CIRCLE_LINES-bn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4038600"/>
            <a:ext cx="1900474" cy="1919479"/>
          </a:xfrm>
          <a:prstGeom prst="rect">
            <a:avLst/>
          </a:prstGeom>
        </p:spPr>
      </p:pic>
      <p:sp>
        <p:nvSpPr>
          <p:cNvPr id="32" name="Flowchart: Connector 31"/>
          <p:cNvSpPr/>
          <p:nvPr/>
        </p:nvSpPr>
        <p:spPr>
          <a:xfrm>
            <a:off x="1524000" y="50292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3733800" y="50292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5867400" y="5105400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914400" y="6019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</a:rPr>
              <a:t>ব্যাসার্ধ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24200" y="6019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</a:rPr>
              <a:t>ব্যাস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34000" y="6019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solidFill>
                  <a:srgbClr val="00B050"/>
                </a:solidFill>
              </a:rPr>
              <a:t>জ্যা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4" name="Picture 43" descr="index-removebg-preview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06680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336</Words>
  <Application>Microsoft Office PowerPoint</Application>
  <PresentationFormat>On-screen Show (4:3)</PresentationFormat>
  <Paragraphs>110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Mahafuzur Rahman</dc:creator>
  <cp:lastModifiedBy>Admin</cp:lastModifiedBy>
  <cp:revision>53</cp:revision>
  <dcterms:created xsi:type="dcterms:W3CDTF">2006-08-16T00:00:00Z</dcterms:created>
  <dcterms:modified xsi:type="dcterms:W3CDTF">2021-03-02T18:48:47Z</dcterms:modified>
</cp:coreProperties>
</file>