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5" r:id="rId2"/>
    <p:sldId id="264" r:id="rId3"/>
    <p:sldId id="256" r:id="rId4"/>
    <p:sldId id="287" r:id="rId5"/>
    <p:sldId id="277" r:id="rId6"/>
    <p:sldId id="294" r:id="rId7"/>
    <p:sldId id="288" r:id="rId8"/>
    <p:sldId id="291" r:id="rId9"/>
    <p:sldId id="289" r:id="rId10"/>
    <p:sldId id="293" r:id="rId11"/>
    <p:sldId id="292" r:id="rId12"/>
    <p:sldId id="284" r:id="rId13"/>
    <p:sldId id="297" r:id="rId14"/>
    <p:sldId id="275" r:id="rId15"/>
    <p:sldId id="279" r:id="rId16"/>
    <p:sldId id="263" r:id="rId17"/>
    <p:sldId id="298" r:id="rId18"/>
    <p:sldId id="278" r:id="rId19"/>
    <p:sldId id="280" r:id="rId20"/>
    <p:sldId id="281"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80645" autoAdjust="0"/>
  </p:normalViewPr>
  <p:slideViewPr>
    <p:cSldViewPr>
      <p:cViewPr varScale="1">
        <p:scale>
          <a:sx n="59" d="100"/>
          <a:sy n="59" d="100"/>
        </p:scale>
        <p:origin x="1728"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66C9FD-3233-4115-804F-55DC7A3FA910}" type="datetimeFigureOut">
              <a:rPr lang="en-US" smtClean="0"/>
              <a:pPr/>
              <a:t>09-Mar-21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803C2A-452F-419B-98CD-9DDA2D037572}" type="slidenum">
              <a:rPr lang="en-US" smtClean="0"/>
              <a:pPr/>
              <a:t>‹#›</a:t>
            </a:fld>
            <a:endParaRPr lang="en-US"/>
          </a:p>
        </p:txBody>
      </p:sp>
    </p:spTree>
    <p:extLst>
      <p:ext uri="{BB962C8B-B14F-4D97-AF65-F5344CB8AC3E}">
        <p14:creationId xmlns:p14="http://schemas.microsoft.com/office/powerpoint/2010/main" val="759986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শ্রেণি</a:t>
            </a:r>
            <a:r>
              <a:rPr lang="bn-BD" baseline="0" dirty="0" smtClean="0"/>
              <a:t> কার্যক্রমের শুরুতে আজকের পাঠে শিক্ষার্থীদের স্বাগত জানানোর উদ্দেশ্যে অধ্যায়ের সাথে সাদৃশ্যপূর্ণ ছবিসহ স্লাইডটি ব্যবহার করা হয়েছে। তবে বিষয়শিক্ষক ইচ্ছে করলে ছবিটি বাদ দিতে পারেন অথবা অধ্যায়টির সাথে ছবির উল্লেখিত ঘটনার সাথে কী কী  মিল রয়েছে তা বলেও আজকের পাঠে শিক্ষার্থীদের স্বাগত জানাতে পারেন। কিন্তু এখানে অতিরিক্ত আলোচনা না করলে ভালো হয়।</a:t>
            </a:r>
            <a:endParaRPr lang="en-US" dirty="0" smtClean="0"/>
          </a:p>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1</a:t>
            </a:fld>
            <a:endParaRPr lang="en-US"/>
          </a:p>
        </p:txBody>
      </p:sp>
    </p:spTree>
    <p:extLst>
      <p:ext uri="{BB962C8B-B14F-4D97-AF65-F5344CB8AC3E}">
        <p14:creationId xmlns:p14="http://schemas.microsoft.com/office/powerpoint/2010/main" val="2159983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এই</a:t>
            </a:r>
            <a:r>
              <a:rPr lang="bn-BD" baseline="0" dirty="0" smtClean="0"/>
              <a:t> স্লাইডে পরিমাপের স্বতন্ত্র একটি পদ্ধতির প্রয়োজনীয়তা প্রতি গুরুত্ব দেয়ার চেষ্টা করা হয়েছে। বিষয় শিক্ষক ইচ্ছে করলে বাস্তব উপকরণের সাহায্যে এ কাজটি করতে পারেন। </a:t>
            </a:r>
            <a:r>
              <a:rPr lang="bn-BD" sz="1200" baseline="0" dirty="0" smtClean="0">
                <a:latin typeface="NikoshBAN" pitchFamily="2" charset="0"/>
                <a:cs typeface="NikoshBAN" pitchFamily="2" charset="0"/>
              </a:rPr>
              <a:t>তবে বিষয় শিক্ষক ইচ্ছে করলে স্লাইডে উল্লেখিত প্রশ্নোত্তর মুছে দিয়ে নিজের মত করে কাজটি করতে পারেন।</a:t>
            </a:r>
            <a:endParaRPr lang="en-US" sz="1200" dirty="0" smtClean="0">
              <a:latin typeface="NikoshBAN" pitchFamily="2" charset="0"/>
              <a:cs typeface="NikoshBAN" pitchFamily="2" charset="0"/>
            </a:endParaRPr>
          </a:p>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11</a:t>
            </a:fld>
            <a:endParaRPr lang="en-US"/>
          </a:p>
        </p:txBody>
      </p:sp>
    </p:spTree>
    <p:extLst>
      <p:ext uri="{BB962C8B-B14F-4D97-AF65-F5344CB8AC3E}">
        <p14:creationId xmlns:p14="http://schemas.microsoft.com/office/powerpoint/2010/main" val="1010160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18803C2A-452F-419B-98CD-9DDA2D037572}" type="slidenum">
              <a:rPr lang="en-US" smtClean="0"/>
              <a:pPr/>
              <a:t>12</a:t>
            </a:fld>
            <a:endParaRPr lang="en-US"/>
          </a:p>
        </p:txBody>
      </p:sp>
    </p:spTree>
    <p:extLst>
      <p:ext uri="{BB962C8B-B14F-4D97-AF65-F5344CB8AC3E}">
        <p14:creationId xmlns:p14="http://schemas.microsoft.com/office/powerpoint/2010/main" val="4064142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এই স্লাইডে আন্তর্জাতিক পদ্ধতিতে পরিমাপের মৌলিক এককসমূহ শিক্ষার্থীদের</a:t>
            </a:r>
            <a:r>
              <a:rPr lang="bn-BD" sz="1200" baseline="0" dirty="0" smtClean="0">
                <a:latin typeface="NikoshBAN" pitchFamily="2" charset="0"/>
                <a:cs typeface="NikoshBAN" pitchFamily="2" charset="0"/>
              </a:rPr>
              <a:t> সামনে উপস্থাপনের চেষ্টা করা  হয়েছে। তবে বিষয় শিক্ষক ইচ্ছে করলে স্লাইডে উল্লেখিত প্রশ্নোত্তর মুছে দিয়ে নিজের মত করে কাজটি করতে পারেন।</a:t>
            </a:r>
            <a:endParaRPr lang="en-US" sz="1200" dirty="0" smtClean="0">
              <a:latin typeface="NikoshBAN" pitchFamily="2" charset="0"/>
              <a:cs typeface="NikoshBAN" pitchFamily="2" charset="0"/>
            </a:endParaRPr>
          </a:p>
          <a:p>
            <a:endParaRPr lang="en-US" dirty="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18803C2A-452F-419B-98CD-9DDA2D037572}" type="slidenum">
              <a:rPr lang="en-US" smtClean="0"/>
              <a:pPr/>
              <a:t>13</a:t>
            </a:fld>
            <a:endParaRPr lang="en-US"/>
          </a:p>
        </p:txBody>
      </p:sp>
    </p:spTree>
    <p:extLst>
      <p:ext uri="{BB962C8B-B14F-4D97-AF65-F5344CB8AC3E}">
        <p14:creationId xmlns:p14="http://schemas.microsoft.com/office/powerpoint/2010/main" val="79856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n-BD" baseline="0" dirty="0" smtClean="0"/>
              <a:t>এখানে শিক্ষার্থীদেরকে </a:t>
            </a:r>
            <a:r>
              <a:rPr lang="en-US" baseline="0" dirty="0" smtClean="0"/>
              <a:t>2</a:t>
            </a:r>
            <a:r>
              <a:rPr lang="bn-BD" baseline="0" dirty="0" smtClean="0"/>
              <a:t> জনের দলে ভাগ করে নিতে পারেন।</a:t>
            </a:r>
          </a:p>
          <a:p>
            <a:r>
              <a:rPr lang="bn-BD" baseline="0" dirty="0" smtClean="0"/>
              <a:t>প্রত্যেক দলকে </a:t>
            </a:r>
            <a:r>
              <a:rPr lang="bn-BD" sz="1200" dirty="0" smtClean="0">
                <a:latin typeface="NikoshBAN" pitchFamily="2" charset="0"/>
                <a:cs typeface="NikoshBAN" pitchFamily="2" charset="0"/>
              </a:rPr>
              <a:t>আন্তর্জাতিক পদ্ধতিতে পরিমাপের এককগুলো </a:t>
            </a:r>
            <a:r>
              <a:rPr lang="bn-BD" sz="1200" baseline="0" dirty="0" smtClean="0">
                <a:latin typeface="+mn-lt"/>
                <a:cs typeface="+mn-cs"/>
              </a:rPr>
              <a:t> লিখতে দিতে পারেন।</a:t>
            </a:r>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14</a:t>
            </a:fld>
            <a:endParaRPr lang="en-US"/>
          </a:p>
        </p:txBody>
      </p:sp>
    </p:spTree>
    <p:extLst>
      <p:ext uri="{BB962C8B-B14F-4D97-AF65-F5344CB8AC3E}">
        <p14:creationId xmlns:p14="http://schemas.microsoft.com/office/powerpoint/2010/main" val="2299581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15</a:t>
            </a:fld>
            <a:endParaRPr lang="en-US"/>
          </a:p>
        </p:txBody>
      </p:sp>
    </p:spTree>
    <p:extLst>
      <p:ext uri="{BB962C8B-B14F-4D97-AF65-F5344CB8AC3E}">
        <p14:creationId xmlns:p14="http://schemas.microsoft.com/office/powerpoint/2010/main" val="553794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সামগ্রিকভাবে পাঠটি</a:t>
            </a:r>
            <a:r>
              <a:rPr lang="bn-BD" baseline="0" dirty="0" smtClean="0"/>
              <a:t> মূল্যায়ন করার উদ্দেশ্যে স্লাইডে প্রদর্শিত ছবির মাধ্যমে মৌখিক ও  বহুনির্বাচনী প্রশ্ন করেতে পারেন। অথবা বিষয় শিক্ষক নিজের মত প্রশ্ন করেও কাজটি করতে পারেন।</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18803C2A-452F-419B-98CD-9DDA2D037572}" type="slidenum">
              <a:rPr lang="en-US" smtClean="0"/>
              <a:pPr/>
              <a:t>16</a:t>
            </a:fld>
            <a:endParaRPr lang="en-US"/>
          </a:p>
        </p:txBody>
      </p:sp>
    </p:spTree>
    <p:extLst>
      <p:ext uri="{BB962C8B-B14F-4D97-AF65-F5344CB8AC3E}">
        <p14:creationId xmlns:p14="http://schemas.microsoft.com/office/powerpoint/2010/main" val="4094549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17</a:t>
            </a:fld>
            <a:endParaRPr lang="en-US"/>
          </a:p>
        </p:txBody>
      </p:sp>
    </p:spTree>
    <p:extLst>
      <p:ext uri="{BB962C8B-B14F-4D97-AF65-F5344CB8AC3E}">
        <p14:creationId xmlns:p14="http://schemas.microsoft.com/office/powerpoint/2010/main" val="430573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t>আজকের পাঠের</a:t>
            </a:r>
            <a:r>
              <a:rPr lang="bn-BD" baseline="0" dirty="0" smtClean="0"/>
              <a:t> অর্জিত শিখন  দ্বারা শিক্ষার্থীরা যেন তাদের  নিজ নিজ সৃজনশীল প্রতিভার বিকাশ ঘটাতে পারে সে উদ্দেশ্যে এধরনের কাজ দেয়া যেতে পারে। তবে বিষয় শিক্ষক ইচ্ছে করলে অন্য যে কোনো যুক্তিযুক্ত উপায় অবলম্বন করতে পারেন।</a:t>
            </a:r>
            <a:endParaRPr lang="en-US" smtClean="0"/>
          </a:p>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18</a:t>
            </a:fld>
            <a:endParaRPr lang="en-US"/>
          </a:p>
        </p:txBody>
      </p:sp>
    </p:spTree>
    <p:extLst>
      <p:ext uri="{BB962C8B-B14F-4D97-AF65-F5344CB8AC3E}">
        <p14:creationId xmlns:p14="http://schemas.microsoft.com/office/powerpoint/2010/main" val="368187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itchFamily="2" charset="0"/>
                <a:cs typeface="NikoshBAN" pitchFamily="2" charset="0"/>
              </a:rPr>
              <a:t>এই</a:t>
            </a:r>
            <a:r>
              <a:rPr lang="bn-BD" baseline="0" dirty="0" smtClean="0">
                <a:latin typeface="NikoshBAN" pitchFamily="2" charset="0"/>
                <a:cs typeface="NikoshBAN" pitchFamily="2" charset="0"/>
              </a:rPr>
              <a:t>  স্লাইডে আজকের পাঠের মূল বিষয়বস্তু শিক্ষার্থীদের পূনরায় মনে করিয়ে দেবার চেষ্টা করা হয়েছে।</a:t>
            </a:r>
            <a:r>
              <a:rPr lang="en-US" baseline="0" dirty="0" smtClean="0">
                <a:latin typeface="NikoshBAN" pitchFamily="2" charset="0"/>
                <a:cs typeface="NikoshBAN" pitchFamily="2" charset="0"/>
              </a:rPr>
              <a:t> </a:t>
            </a:r>
            <a:r>
              <a:rPr lang="bn-BD" dirty="0" smtClean="0"/>
              <a:t>স্লাইডে</a:t>
            </a:r>
            <a:r>
              <a:rPr lang="bn-BD" baseline="0" dirty="0" smtClean="0"/>
              <a:t> উল্লেখিত কী</a:t>
            </a:r>
            <a:r>
              <a:rPr lang="en-US" baseline="0" dirty="0" smtClean="0"/>
              <a:t>-</a:t>
            </a:r>
            <a:r>
              <a:rPr lang="bn-BD" baseline="0" dirty="0" smtClean="0"/>
              <a:t>নোটসমূহের আলোকে শিক্ষার্থীদের কোনো জিজ্ঞাসা আছে কি-না তা জানার চেষ্টা করলে ভালো হয়</a:t>
            </a:r>
            <a:r>
              <a:rPr lang="en-US" baseline="0" dirty="0" smtClean="0"/>
              <a:t> </a:t>
            </a:r>
            <a:r>
              <a:rPr lang="bn-BD" baseline="0" dirty="0" smtClean="0"/>
              <a:t>এবং কী-নোটগুলো শিক্ষার্থীদের লিখে নিতে বলতে পারেন।</a:t>
            </a:r>
            <a:endParaRPr lang="en-US" smtClean="0"/>
          </a:p>
          <a:p>
            <a:endParaRPr lang="en-US"/>
          </a:p>
        </p:txBody>
      </p:sp>
      <p:sp>
        <p:nvSpPr>
          <p:cNvPr id="4" name="Slide Number Placeholder 3"/>
          <p:cNvSpPr>
            <a:spLocks noGrp="1"/>
          </p:cNvSpPr>
          <p:nvPr>
            <p:ph type="sldNum" sz="quarter" idx="10"/>
          </p:nvPr>
        </p:nvSpPr>
        <p:spPr/>
        <p:txBody>
          <a:bodyPr/>
          <a:lstStyle/>
          <a:p>
            <a:fld id="{18803C2A-452F-419B-98CD-9DDA2D037572}" type="slidenum">
              <a:rPr lang="en-US" smtClean="0"/>
              <a:pPr/>
              <a:t>19</a:t>
            </a:fld>
            <a:endParaRPr lang="en-US"/>
          </a:p>
        </p:txBody>
      </p:sp>
    </p:spTree>
    <p:extLst>
      <p:ext uri="{BB962C8B-B14F-4D97-AF65-F5344CB8AC3E}">
        <p14:creationId xmlns:p14="http://schemas.microsoft.com/office/powerpoint/2010/main" val="3747663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পাঠ শিরোনাম বের করার জন্য </a:t>
            </a:r>
            <a:r>
              <a:rPr lang="bn-BD" sz="1200" baseline="0" dirty="0" smtClean="0">
                <a:latin typeface="NikoshBAN" pitchFamily="2" charset="0"/>
                <a:cs typeface="NikoshBAN" pitchFamily="2" charset="0"/>
              </a:rPr>
              <a:t>শিক্ষার্থীদের</a:t>
            </a:r>
            <a:r>
              <a:rPr lang="bn-BD" sz="1200" dirty="0" smtClean="0">
                <a:latin typeface="NikoshBAN" pitchFamily="2" charset="0"/>
                <a:cs typeface="NikoshBAN" pitchFamily="2" charset="0"/>
              </a:rPr>
              <a:t>স্লাইডে</a:t>
            </a:r>
            <a:r>
              <a:rPr lang="bn-BD" sz="1200" baseline="0" dirty="0" smtClean="0">
                <a:latin typeface="NikoshBAN" pitchFamily="2" charset="0"/>
                <a:cs typeface="NikoshBAN" pitchFamily="2" charset="0"/>
              </a:rPr>
              <a:t> উল্লেখিত প্রশ্নগুলো করতে পারেন। এখানে মৌলিক ও যৌগিক এককের নাম দুইটি হয়তো শিক্ষার্থীরা বলতে পারবে না। এক্ষেত্রে শিক্ষক শিক্ষার্থীদের সাহায্য করতে পারেন।</a:t>
            </a:r>
            <a:r>
              <a:rPr lang="en-US" sz="1200" baseline="0" dirty="0" smtClean="0">
                <a:latin typeface="NikoshBAN" pitchFamily="2" charset="0"/>
                <a:cs typeface="NikoshBAN" pitchFamily="2" charset="0"/>
              </a:rPr>
              <a:t> </a:t>
            </a:r>
            <a:r>
              <a:rPr lang="bn-BD" sz="1200" baseline="0" dirty="0" smtClean="0">
                <a:latin typeface="NikoshBAN" pitchFamily="2" charset="0"/>
                <a:cs typeface="NikoshBAN" pitchFamily="2" charset="0"/>
              </a:rPr>
              <a:t>তবে বিষয় শিক্ষক ইচ্ছে করলে স্লাইডে উল্লেখিত প্রশ্নোত্তর মুছে দিয়ে নিজের মত করে কাজটি করতে পারেন।</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NikoshBAN" pitchFamily="2" charset="0"/>
              <a:cs typeface="NikoshBAN" pitchFamily="2" charset="0"/>
            </a:endParaRPr>
          </a:p>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3</a:t>
            </a:fld>
            <a:endParaRPr lang="en-US"/>
          </a:p>
        </p:txBody>
      </p:sp>
    </p:spTree>
    <p:extLst>
      <p:ext uri="{BB962C8B-B14F-4D97-AF65-F5344CB8AC3E}">
        <p14:creationId xmlns:p14="http://schemas.microsoft.com/office/powerpoint/2010/main" val="3147783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এই</a:t>
            </a:r>
            <a:r>
              <a:rPr lang="bn-BD" sz="1200" baseline="0" dirty="0" smtClean="0">
                <a:latin typeface="NikoshBAN" pitchFamily="2" charset="0"/>
                <a:cs typeface="NikoshBAN" pitchFamily="2" charset="0"/>
              </a:rPr>
              <a:t> স্লাইডের জন্য সর্বোচ্চ তিন মিনিট সময় নির্ধারণ করুন।</a:t>
            </a:r>
          </a:p>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পাঠ শিরোনাম বের করার জন্য প্রথমে</a:t>
            </a:r>
            <a:r>
              <a:rPr lang="bn-BD" sz="1200" baseline="0" dirty="0" smtClean="0">
                <a:latin typeface="NikoshBAN" pitchFamily="2" charset="0"/>
                <a:cs typeface="NikoshBAN" pitchFamily="2" charset="0"/>
              </a:rPr>
              <a:t> ভিডিওটি  দেখিয়ে </a:t>
            </a:r>
            <a:r>
              <a:rPr lang="bn-BD" sz="1200" dirty="0" smtClean="0">
                <a:latin typeface="NikoshBAN" pitchFamily="2" charset="0"/>
                <a:cs typeface="NikoshBAN" pitchFamily="2" charset="0"/>
              </a:rPr>
              <a:t>শিক্ষার্থীদের প্রশ্ন করুন</a:t>
            </a:r>
            <a:r>
              <a:rPr lang="bn-BD" sz="1200" baseline="0" dirty="0" smtClean="0">
                <a:latin typeface="NikoshBAN" pitchFamily="2" charset="0"/>
                <a:cs typeface="NikoshBAN" pitchFamily="2" charset="0"/>
              </a:rPr>
              <a:t> এবং বিশেষক্ষেত্রে আপনি শিক্ষার্থীদের সাহায্য করতে পারেন।</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 ভিডিওতে যে ঘটনাটি দেখলে তা কি মানুষ সৃষ্টি করেছে? (না)। </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তাহলে এটি কোন ধরনের ঘটনা? </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এটি একটি প্রাকৃতিক ঘটনা। </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এই প্রাকৃতিক ঘটনা সম্পর্কে জানতে হলে আমাদের কী জানা প্রয়োজন? (বিজ্ঞান) </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আজ আমরা শিখব</a:t>
            </a:r>
            <a:r>
              <a:rPr lang="bn-BD" sz="1200" baseline="0" dirty="0" smtClean="0">
                <a:latin typeface="NikoshBAN" pitchFamily="2" charset="0"/>
                <a:cs typeface="NikoshBAN" pitchFamily="2" charset="0"/>
              </a:rPr>
              <a:t> বিজ্ঞান ও বৈজ্ঞানিক প্রক্রিয়া।</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bn-BD" sz="1200" baseline="0" dirty="0" smtClean="0">
                <a:latin typeface="NikoshBAN" pitchFamily="2" charset="0"/>
                <a:cs typeface="NikoshBAN" pitchFamily="2" charset="0"/>
              </a:rPr>
              <a:t>তবে বিষয় শিক্ষক ইচ্ছে করলে স্লাইডে উল্লেখিত প্রশ্নোত্তর মুছে দিয়ে নিজের মত করে কাজটি করতে পারেন</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NikoshBAN" pitchFamily="2" charset="0"/>
              <a:cs typeface="NikoshBAN" pitchFamily="2" charset="0"/>
            </a:endParaRPr>
          </a:p>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4</a:t>
            </a:fld>
            <a:endParaRPr lang="en-US"/>
          </a:p>
        </p:txBody>
      </p:sp>
    </p:spTree>
    <p:extLst>
      <p:ext uri="{BB962C8B-B14F-4D97-AF65-F5344CB8AC3E}">
        <p14:creationId xmlns:p14="http://schemas.microsoft.com/office/powerpoint/2010/main" val="356972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baseline="0" dirty="0" smtClean="0"/>
              <a:t>এই পাঠ শেষে অর্জিতব্য শিখনফলকে সামনে রেখে </a:t>
            </a:r>
            <a:r>
              <a:rPr lang="bn-BD" dirty="0" smtClean="0"/>
              <a:t>পাঠকে</a:t>
            </a:r>
            <a:r>
              <a:rPr lang="bn-BD" baseline="0" dirty="0" smtClean="0"/>
              <a:t> ধারাবাহিকভাবে পরিচালনার উদ্দেশ্যে </a:t>
            </a:r>
            <a:r>
              <a:rPr lang="bn-BD" dirty="0" smtClean="0"/>
              <a:t>এই স্লাইডটি </a:t>
            </a:r>
            <a:r>
              <a:rPr lang="bn-BD" baseline="0" dirty="0" smtClean="0"/>
              <a:t>রাখা হয়েছে।</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5</a:t>
            </a:fld>
            <a:endParaRPr lang="en-US"/>
          </a:p>
        </p:txBody>
      </p:sp>
    </p:spTree>
    <p:extLst>
      <p:ext uri="{BB962C8B-B14F-4D97-AF65-F5344CB8AC3E}">
        <p14:creationId xmlns:p14="http://schemas.microsoft.com/office/powerpoint/2010/main" val="1570335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itchFamily="2" charset="0"/>
                <a:cs typeface="NikoshBAN" pitchFamily="2" charset="0"/>
              </a:rPr>
              <a:t>এখানে</a:t>
            </a:r>
            <a:r>
              <a:rPr lang="bn-BD" baseline="0" dirty="0" smtClean="0">
                <a:latin typeface="NikoshBAN" pitchFamily="2" charset="0"/>
                <a:cs typeface="NikoshBAN" pitchFamily="2" charset="0"/>
              </a:rPr>
              <a:t> স্লাইডে উল্লেখিত ছবি প্রদর্শন এবং প্রশ্নোত্তরের মাধ্যমে শিক্ষার্থীদের কাছ  থেকে পরিমাপের রাশিতে মান ও একক এই  দুইটি পদকে আলাদা আলাদা করে বের করে আনার চেষ্টা করা হয়েছে।</a:t>
            </a:r>
            <a:r>
              <a:rPr lang="en-US" baseline="0" dirty="0" smtClean="0">
                <a:latin typeface="NikoshBAN" pitchFamily="2" charset="0"/>
                <a:cs typeface="NikoshBAN" pitchFamily="2" charset="0"/>
              </a:rPr>
              <a:t> </a:t>
            </a:r>
            <a:r>
              <a:rPr lang="bn-BD" baseline="0" dirty="0" smtClean="0"/>
              <a:t>তবে প্রয়োজনে অন্য   যুক্তিযুক্ত উপায়ে একাজটি করা যেতে পারে। </a:t>
            </a:r>
            <a:r>
              <a:rPr lang="bn-BD" sz="1200" baseline="0" dirty="0" smtClean="0">
                <a:latin typeface="NikoshBAN" pitchFamily="2" charset="0"/>
                <a:cs typeface="NikoshBAN" pitchFamily="2" charset="0"/>
              </a:rPr>
              <a:t>তবে বিষয় শিক্ষক ইচ্ছে করলে স্লাইডে উল্লেখিত প্রশ্নোত্তর মুছে দিয়ে নিজের মত করে কাজটি করতে পারেন।</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bn-BD" baseline="0" dirty="0" smtClean="0"/>
          </a:p>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6</a:t>
            </a:fld>
            <a:endParaRPr lang="en-US"/>
          </a:p>
        </p:txBody>
      </p:sp>
    </p:spTree>
    <p:extLst>
      <p:ext uri="{BB962C8B-B14F-4D97-AF65-F5344CB8AC3E}">
        <p14:creationId xmlns:p14="http://schemas.microsoft.com/office/powerpoint/2010/main" val="139956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itchFamily="2" charset="0"/>
                <a:cs typeface="NikoshBAN" pitchFamily="2" charset="0"/>
              </a:rPr>
              <a:t>এখানে</a:t>
            </a:r>
            <a:r>
              <a:rPr lang="bn-BD" baseline="0" dirty="0" smtClean="0">
                <a:latin typeface="NikoshBAN" pitchFamily="2" charset="0"/>
                <a:cs typeface="NikoshBAN" pitchFamily="2" charset="0"/>
              </a:rPr>
              <a:t> স্লাইডে উল্লেখিত ভিডিও প্রদর্শন এবং প্রশ্নোত্তরের মাধ্যমে শিক্ষার্থীদের কাছ  থেকে পরিমাপের ক্ষেত্রে ব্যবহৃত মৌলিক রাশিগুলোর নাম বের করে আনার চেষ্টা করা হয়েছে।</a:t>
            </a:r>
            <a:r>
              <a:rPr lang="en-US" baseline="0" dirty="0" smtClean="0">
                <a:latin typeface="NikoshBAN" pitchFamily="2" charset="0"/>
                <a:cs typeface="NikoshBAN" pitchFamily="2" charset="0"/>
              </a:rPr>
              <a:t> </a:t>
            </a:r>
            <a:r>
              <a:rPr lang="bn-BD" baseline="0" dirty="0" smtClean="0"/>
              <a:t>তবে প্রয়োজনে অন্য   যুক্তিযুক্ত উপায়ে একাজটি করা যেতে পারে। </a:t>
            </a:r>
            <a:r>
              <a:rPr lang="bn-BD" sz="1200" baseline="0" dirty="0" smtClean="0">
                <a:latin typeface="NikoshBAN" pitchFamily="2" charset="0"/>
                <a:cs typeface="NikoshBAN" pitchFamily="2" charset="0"/>
              </a:rPr>
              <a:t>তবে বিষয় শিক্ষক ইচ্ছে করলে স্লাইডে উল্লেখিত প্রশ্নোত্তর মুছে দিয়ে নিজের মত করে কাজটি করতে পারেন।</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bn-BD" baseline="0" dirty="0" smtClean="0"/>
          </a:p>
          <a:p>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7</a:t>
            </a:fld>
            <a:endParaRPr lang="en-US"/>
          </a:p>
        </p:txBody>
      </p:sp>
    </p:spTree>
    <p:extLst>
      <p:ext uri="{BB962C8B-B14F-4D97-AF65-F5344CB8AC3E}">
        <p14:creationId xmlns:p14="http://schemas.microsoft.com/office/powerpoint/2010/main" val="1400241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itchFamily="2" charset="0"/>
                <a:cs typeface="NikoshBAN" pitchFamily="2" charset="0"/>
              </a:rPr>
              <a:t>এখানে পূর্বের</a:t>
            </a:r>
            <a:r>
              <a:rPr lang="bn-BD" baseline="0" dirty="0" smtClean="0">
                <a:latin typeface="NikoshBAN" pitchFamily="2" charset="0"/>
                <a:cs typeface="NikoshBAN" pitchFamily="2" charset="0"/>
              </a:rPr>
              <a:t>স্লাইডে উল্লেখিত ভিডিও প্রদর্শন এবং প্রশ্নোত্তরের মাধ্যমে শিক্ষার্থীদের কাছ  থেকে পরিমাপের ক্ষেত্রে ব্যবহৃত মৌলিক রাশিগুলোর জন্য প্রয়োজনীয়   একক গুলো যে মৌলিক একক  তা উপস্থাপনের চেষ্টা করা হয়েছে।  এখানে প্রথম শিখনফল অর্জন সম্ভব হবে।</a:t>
            </a:r>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8</a:t>
            </a:fld>
            <a:endParaRPr lang="en-US"/>
          </a:p>
        </p:txBody>
      </p:sp>
    </p:spTree>
    <p:extLst>
      <p:ext uri="{BB962C8B-B14F-4D97-AF65-F5344CB8AC3E}">
        <p14:creationId xmlns:p14="http://schemas.microsoft.com/office/powerpoint/2010/main" val="223910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itchFamily="2" charset="0"/>
                <a:cs typeface="NikoshBAN" pitchFamily="2" charset="0"/>
              </a:rPr>
              <a:t>এখানে </a:t>
            </a:r>
            <a:r>
              <a:rPr lang="bn-BD" baseline="0" dirty="0" smtClean="0">
                <a:latin typeface="NikoshBAN" pitchFamily="2" charset="0"/>
                <a:cs typeface="NikoshBAN" pitchFamily="2" charset="0"/>
              </a:rPr>
              <a:t>স্লাইডে উল্লেখিত ভিডিও প্রদর্শন এবং প্রশ্নোত্তরের মাধ্যমে শিক্ষার্থীদের কাছ  থেকে পরিমাপের যৌগিকক এককের সংঘা বের করে আনার চেষ্টা করতে পারেন।  এখানে দ্বিতীয় শিখনফল অর্জন সম্ভব হবে। </a:t>
            </a:r>
            <a:r>
              <a:rPr lang="bn-BD" sz="1200" baseline="0" dirty="0" smtClean="0">
                <a:latin typeface="NikoshBAN" pitchFamily="2" charset="0"/>
                <a:cs typeface="NikoshBAN" pitchFamily="2" charset="0"/>
              </a:rPr>
              <a:t>তবে বিষয় শিক্ষক ইচ্ছে করলে স্লাইডে উল্লেখিত প্রশ্নোত্তর মুছে দিয়ে নিজের মত করে কাজটি করতে পারেন।</a:t>
            </a:r>
            <a:endParaRPr lang="en-US" sz="1200" dirty="0" smtClean="0">
              <a:latin typeface="NikoshBAN" pitchFamily="2" charset="0"/>
              <a:cs typeface="NikoshBAN"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9</a:t>
            </a:fld>
            <a:endParaRPr lang="en-US"/>
          </a:p>
        </p:txBody>
      </p:sp>
    </p:spTree>
    <p:extLst>
      <p:ext uri="{BB962C8B-B14F-4D97-AF65-F5344CB8AC3E}">
        <p14:creationId xmlns:p14="http://schemas.microsoft.com/office/powerpoint/2010/main" val="1175852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1200" dirty="0" smtClean="0">
                <a:latin typeface="NikoshBAN" pitchFamily="2" charset="0"/>
                <a:cs typeface="NikoshBAN" pitchFamily="2" charset="0"/>
              </a:rPr>
              <a:t>এই</a:t>
            </a:r>
            <a:r>
              <a:rPr lang="bn-BD" sz="1200" baseline="0" dirty="0" smtClean="0">
                <a:latin typeface="NikoshBAN" pitchFamily="2" charset="0"/>
                <a:cs typeface="NikoshBAN" pitchFamily="2" charset="0"/>
              </a:rPr>
              <a:t> স্লাইডে একক কাজের মাধ্যমে শিক্ষার্থীদের </a:t>
            </a:r>
            <a:r>
              <a:rPr lang="bn-BD" baseline="0" dirty="0" smtClean="0">
                <a:latin typeface="NikoshBAN" pitchFamily="2" charset="0"/>
                <a:cs typeface="NikoshBAN" pitchFamily="2" charset="0"/>
              </a:rPr>
              <a:t>দ্বিতীয় শিখনফল অর্জিত হলো কি-না  তা যাচাই করার চেষ্টা করা  হয়েছে। বিষয় শিক্ষক ইচ্ছে করলে  অন্য যেকোনো যুক্তিযুক্ত উপায়ে একাজটি করতে পারেন।</a:t>
            </a:r>
            <a:endParaRPr lang="en-US" dirty="0"/>
          </a:p>
        </p:txBody>
      </p:sp>
      <p:sp>
        <p:nvSpPr>
          <p:cNvPr id="4" name="Slide Number Placeholder 3"/>
          <p:cNvSpPr>
            <a:spLocks noGrp="1"/>
          </p:cNvSpPr>
          <p:nvPr>
            <p:ph type="sldNum" sz="quarter" idx="10"/>
          </p:nvPr>
        </p:nvSpPr>
        <p:spPr/>
        <p:txBody>
          <a:bodyPr/>
          <a:lstStyle/>
          <a:p>
            <a:fld id="{18803C2A-452F-419B-98CD-9DDA2D037572}" type="slidenum">
              <a:rPr lang="en-US" smtClean="0"/>
              <a:pPr/>
              <a:t>10</a:t>
            </a:fld>
            <a:endParaRPr lang="en-US"/>
          </a:p>
        </p:txBody>
      </p:sp>
    </p:spTree>
    <p:extLst>
      <p:ext uri="{BB962C8B-B14F-4D97-AF65-F5344CB8AC3E}">
        <p14:creationId xmlns:p14="http://schemas.microsoft.com/office/powerpoint/2010/main" val="1185332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E4D9E5-56EE-48E7-827D-E6661F492703}" type="datetimeFigureOut">
              <a:rPr lang="en-US" smtClean="0"/>
              <a:pPr/>
              <a:t>09-Mar-21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E4D9E5-56EE-48E7-827D-E6661F492703}" type="datetimeFigureOut">
              <a:rPr lang="en-US" smtClean="0"/>
              <a:pPr/>
              <a:t>09-Mar-21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E4D9E5-56EE-48E7-827D-E6661F492703}" type="datetimeFigureOut">
              <a:rPr lang="en-US" smtClean="0"/>
              <a:pPr/>
              <a:t>09-Mar-21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E4D9E5-56EE-48E7-827D-E6661F492703}" type="datetimeFigureOut">
              <a:rPr lang="en-US" smtClean="0"/>
              <a:pPr/>
              <a:t>09-Mar-21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E4D9E5-56EE-48E7-827D-E6661F492703}" type="datetimeFigureOut">
              <a:rPr lang="en-US" smtClean="0"/>
              <a:pPr/>
              <a:t>09-Mar-21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E4D9E5-56EE-48E7-827D-E6661F492703}" type="datetimeFigureOut">
              <a:rPr lang="en-US" smtClean="0"/>
              <a:pPr/>
              <a:t>09-Mar-21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E4D9E5-56EE-48E7-827D-E6661F492703}" type="datetimeFigureOut">
              <a:rPr lang="en-US" smtClean="0"/>
              <a:pPr/>
              <a:t>09-Mar-21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E4D9E5-56EE-48E7-827D-E6661F492703}" type="datetimeFigureOut">
              <a:rPr lang="en-US" smtClean="0"/>
              <a:pPr/>
              <a:t>09-Mar-21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E4D9E5-56EE-48E7-827D-E6661F492703}" type="datetimeFigureOut">
              <a:rPr lang="en-US" smtClean="0"/>
              <a:pPr/>
              <a:t>09-Mar-21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E4D9E5-56EE-48E7-827D-E6661F492703}" type="datetimeFigureOut">
              <a:rPr lang="en-US" smtClean="0"/>
              <a:pPr/>
              <a:t>09-Mar-21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E4D9E5-56EE-48E7-827D-E6661F492703}" type="datetimeFigureOut">
              <a:rPr lang="en-US" smtClean="0"/>
              <a:pPr/>
              <a:t>09-Mar-21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4FD6D1-5CD8-4800-8227-F7D6F56E930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E4D9E5-56EE-48E7-827D-E6661F492703}" type="datetimeFigureOut">
              <a:rPr lang="en-US" smtClean="0"/>
              <a:pPr/>
              <a:t>09-Mar-21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4FD6D1-5CD8-4800-8227-F7D6F56E930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wmf"/><Relationship Id="rId10" Type="http://schemas.openxmlformats.org/officeDocument/2006/relationships/image" Target="../media/image30.png"/><Relationship Id="rId4" Type="http://schemas.openxmlformats.org/officeDocument/2006/relationships/image" Target="../media/image26.jpeg"/><Relationship Id="rId9"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2.gif"/></Relationships>
</file>

<file path=ppt/slides/_rels/slide1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wmf"/><Relationship Id="rId10" Type="http://schemas.openxmlformats.org/officeDocument/2006/relationships/image" Target="../media/image30.png"/><Relationship Id="rId4" Type="http://schemas.openxmlformats.org/officeDocument/2006/relationships/image" Target="../media/image26.jpeg"/><Relationship Id="rId9"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0.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1000" r="-1000"/>
          </a:stretch>
        </a:blipFill>
        <a:effectLst/>
      </p:bgPr>
    </p:bg>
    <p:spTree>
      <p:nvGrpSpPr>
        <p:cNvPr id="1" name=""/>
        <p:cNvGrpSpPr/>
        <p:nvPr/>
      </p:nvGrpSpPr>
      <p:grpSpPr>
        <a:xfrm>
          <a:off x="0" y="0"/>
          <a:ext cx="0" cy="0"/>
          <a:chOff x="0" y="0"/>
          <a:chExt cx="0" cy="0"/>
        </a:xfrm>
      </p:grpSpPr>
      <p:pic>
        <p:nvPicPr>
          <p:cNvPr id="6" name="Picture 5" descr="Welcome.gif"/>
          <p:cNvPicPr>
            <a:picLocks noChangeAspect="1"/>
          </p:cNvPicPr>
          <p:nvPr/>
        </p:nvPicPr>
        <p:blipFill>
          <a:blip r:embed="rId4" cstate="print"/>
          <a:stretch>
            <a:fillRect/>
          </a:stretch>
        </p:blipFill>
        <p:spPr>
          <a:xfrm>
            <a:off x="1985059" y="1219200"/>
            <a:ext cx="5177741" cy="229384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3352800" y="381000"/>
            <a:ext cx="2090637" cy="769441"/>
          </a:xfrm>
          <a:prstGeom prst="rect">
            <a:avLst/>
          </a:prstGeom>
          <a:gradFill>
            <a:gsLst>
              <a:gs pos="0">
                <a:srgbClr val="03D4A8"/>
              </a:gs>
              <a:gs pos="25000">
                <a:srgbClr val="21D6E0"/>
              </a:gs>
              <a:gs pos="75000">
                <a:srgbClr val="0087E6"/>
              </a:gs>
              <a:gs pos="100000">
                <a:srgbClr val="005CBF"/>
              </a:gs>
            </a:gsLst>
            <a:lin ang="16200000" scaled="0"/>
          </a:gradFill>
        </p:spPr>
        <p:txBody>
          <a:bodyPr wrap="none" rtlCol="0">
            <a:spAutoFit/>
          </a:bodyPr>
          <a:lstStyle/>
          <a:p>
            <a:r>
              <a:rPr lang="bn-BD" sz="4400" dirty="0" smtClean="0">
                <a:latin typeface="NikoshBAN" pitchFamily="2" charset="0"/>
                <a:cs typeface="NikoshBAN" pitchFamily="2" charset="0"/>
              </a:rPr>
              <a:t>একক কাজ</a:t>
            </a:r>
            <a:endParaRPr lang="en-US" sz="4400" dirty="0">
              <a:latin typeface="NikoshBAN" pitchFamily="2" charset="0"/>
              <a:cs typeface="NikoshBAN" pitchFamily="2" charset="0"/>
            </a:endParaRPr>
          </a:p>
        </p:txBody>
      </p:sp>
      <p:pic>
        <p:nvPicPr>
          <p:cNvPr id="12" name="Picture 11" descr="New Box.png"/>
          <p:cNvPicPr>
            <a:picLocks noChangeAspect="1"/>
          </p:cNvPicPr>
          <p:nvPr/>
        </p:nvPicPr>
        <p:blipFill>
          <a:blip r:embed="rId3" cstate="print"/>
          <a:stretch>
            <a:fillRect/>
          </a:stretch>
        </p:blipFill>
        <p:spPr>
          <a:xfrm>
            <a:off x="1600200" y="1371599"/>
            <a:ext cx="5105400" cy="2633481"/>
          </a:xfrm>
          <a:prstGeom prst="rect">
            <a:avLst/>
          </a:prstGeom>
        </p:spPr>
      </p:pic>
      <p:sp>
        <p:nvSpPr>
          <p:cNvPr id="13" name="TextBox 12"/>
          <p:cNvSpPr txBox="1"/>
          <p:nvPr/>
        </p:nvSpPr>
        <p:spPr>
          <a:xfrm>
            <a:off x="999506" y="4444425"/>
            <a:ext cx="7026282"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bn-BD" sz="3200" dirty="0" smtClean="0">
                <a:latin typeface="NikoshBAN" pitchFamily="2" charset="0"/>
                <a:cs typeface="NikoshBAN" pitchFamily="2" charset="0"/>
              </a:rPr>
              <a:t>বাক্সটির আয়তনের একক যৌগিক একক - যুক্তি দেখাও।</a:t>
            </a:r>
            <a:endParaRPr lang="en-US" sz="3200" dirty="0">
              <a:latin typeface="NikoshBAN" pitchFamily="2" charset="0"/>
              <a:cs typeface="NikoshBAN" pitchFamily="2"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14" name="Picture 13" descr="Bagan-1.jpg"/>
          <p:cNvPicPr>
            <a:picLocks noChangeAspect="1"/>
          </p:cNvPicPr>
          <p:nvPr/>
        </p:nvPicPr>
        <p:blipFill>
          <a:blip r:embed="rId3" cstate="print"/>
          <a:stretch>
            <a:fillRect/>
          </a:stretch>
        </p:blipFill>
        <p:spPr>
          <a:xfrm>
            <a:off x="152400" y="0"/>
            <a:ext cx="8915400" cy="6857999"/>
          </a:xfrm>
          <a:prstGeom prst="rect">
            <a:avLst/>
          </a:prstGeom>
        </p:spPr>
      </p:pic>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Picture 11" descr="Scale-1.png"/>
          <p:cNvPicPr>
            <a:picLocks noChangeAspect="1"/>
          </p:cNvPicPr>
          <p:nvPr/>
        </p:nvPicPr>
        <p:blipFill>
          <a:blip r:embed="rId4" cstate="print">
            <a:lum bright="10000" contrast="30000"/>
          </a:blip>
          <a:stretch>
            <a:fillRect/>
          </a:stretch>
        </p:blipFill>
        <p:spPr>
          <a:xfrm>
            <a:off x="2956527" y="-609600"/>
            <a:ext cx="853473" cy="6858000"/>
          </a:xfrm>
          <a:prstGeom prst="rect">
            <a:avLst/>
          </a:prstGeom>
        </p:spPr>
      </p:pic>
      <p:cxnSp>
        <p:nvCxnSpPr>
          <p:cNvPr id="16" name="Straight Connector 15"/>
          <p:cNvCxnSpPr/>
          <p:nvPr/>
        </p:nvCxnSpPr>
        <p:spPr>
          <a:xfrm>
            <a:off x="2667000" y="6248400"/>
            <a:ext cx="3505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Picture 12" descr="Boy.png"/>
          <p:cNvPicPr>
            <a:picLocks noChangeAspect="1"/>
          </p:cNvPicPr>
          <p:nvPr/>
        </p:nvPicPr>
        <p:blipFill>
          <a:blip r:embed="rId5" cstate="print"/>
          <a:stretch>
            <a:fillRect/>
          </a:stretch>
        </p:blipFill>
        <p:spPr>
          <a:xfrm>
            <a:off x="3810000" y="2286000"/>
            <a:ext cx="1551440" cy="4191000"/>
          </a:xfrm>
          <a:prstGeom prst="rect">
            <a:avLst/>
          </a:prstGeom>
        </p:spPr>
      </p:pic>
      <p:cxnSp>
        <p:nvCxnSpPr>
          <p:cNvPr id="17" name="Straight Connector 16"/>
          <p:cNvCxnSpPr/>
          <p:nvPr/>
        </p:nvCxnSpPr>
        <p:spPr>
          <a:xfrm>
            <a:off x="2590800" y="2313467"/>
            <a:ext cx="36576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648200" y="457200"/>
            <a:ext cx="3657600" cy="584775"/>
          </a:xfrm>
          <a:prstGeom prst="rect">
            <a:avLst/>
          </a:prstGeom>
          <a:solidFill>
            <a:schemeClr val="accent6">
              <a:lumMod val="60000"/>
              <a:lumOff val="40000"/>
            </a:schemeClr>
          </a:solidFill>
        </p:spPr>
        <p:txBody>
          <a:bodyPr wrap="square" rtlCol="0">
            <a:spAutoFit/>
          </a:bodyPr>
          <a:lstStyle/>
          <a:p>
            <a:r>
              <a:rPr lang="bn-BD" sz="3200" dirty="0" smtClean="0">
                <a:latin typeface="NikoshBAN" pitchFamily="2" charset="0"/>
                <a:cs typeface="NikoshBAN" pitchFamily="2" charset="0"/>
              </a:rPr>
              <a:t>বালকটির উচ্চতা মেপে দেখি</a:t>
            </a:r>
            <a:endParaRPr lang="en-US" sz="3200" dirty="0">
              <a:latin typeface="NikoshBAN" pitchFamily="2" charset="0"/>
              <a:cs typeface="NikoshBAN" pitchFamily="2" charset="0"/>
            </a:endParaRPr>
          </a:p>
        </p:txBody>
      </p:sp>
      <p:sp>
        <p:nvSpPr>
          <p:cNvPr id="28" name="Oval Callout 27"/>
          <p:cNvSpPr/>
          <p:nvPr/>
        </p:nvSpPr>
        <p:spPr>
          <a:xfrm>
            <a:off x="4191000" y="1390650"/>
            <a:ext cx="1600200" cy="838200"/>
          </a:xfrm>
          <a:prstGeom prst="wedgeEllipseCallout">
            <a:avLst>
              <a:gd name="adj1" fmla="val -75833"/>
              <a:gd name="adj2" fmla="val 54808"/>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800" b="1" dirty="0" smtClean="0">
                <a:solidFill>
                  <a:schemeClr val="tx1"/>
                </a:solidFill>
                <a:latin typeface="NikoshBAN" pitchFamily="2" charset="0"/>
                <a:cs typeface="NikoshBAN" pitchFamily="2" charset="0"/>
              </a:rPr>
              <a:t>৪ ফুট</a:t>
            </a:r>
            <a:endParaRPr lang="en-US" sz="2800" b="1" dirty="0">
              <a:solidFill>
                <a:schemeClr val="tx1"/>
              </a:solidFill>
              <a:latin typeface="NikoshBAN" pitchFamily="2" charset="0"/>
              <a:cs typeface="NikoshBAN" pitchFamily="2" charset="0"/>
            </a:endParaRPr>
          </a:p>
        </p:txBody>
      </p:sp>
      <p:sp>
        <p:nvSpPr>
          <p:cNvPr id="29" name="Oval Callout 28"/>
          <p:cNvSpPr/>
          <p:nvPr/>
        </p:nvSpPr>
        <p:spPr>
          <a:xfrm flipH="1">
            <a:off x="381000" y="1246496"/>
            <a:ext cx="2133600" cy="990600"/>
          </a:xfrm>
          <a:prstGeom prst="wedgeEllipseCallout">
            <a:avLst>
              <a:gd name="adj1" fmla="val -75833"/>
              <a:gd name="adj2" fmla="val 54808"/>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latin typeface="NikoshBAN" pitchFamily="2" charset="0"/>
                <a:cs typeface="NikoshBAN" pitchFamily="2" charset="0"/>
              </a:rPr>
              <a:t>12</a:t>
            </a:r>
            <a:r>
              <a:rPr lang="bn-BD" sz="2800" b="1" dirty="0" smtClean="0">
                <a:solidFill>
                  <a:schemeClr val="tx1"/>
                </a:solidFill>
                <a:latin typeface="NikoshBAN" pitchFamily="2" charset="0"/>
                <a:cs typeface="NikoshBAN" pitchFamily="2" charset="0"/>
              </a:rPr>
              <a:t>১</a:t>
            </a:r>
            <a:r>
              <a:rPr lang="en-US" sz="2800" b="1" dirty="0" smtClean="0">
                <a:solidFill>
                  <a:schemeClr val="tx1"/>
                </a:solidFill>
                <a:latin typeface="NikoshBAN" pitchFamily="2" charset="0"/>
                <a:cs typeface="NikoshBAN" pitchFamily="2" charset="0"/>
              </a:rPr>
              <a:t>.</a:t>
            </a:r>
            <a:r>
              <a:rPr lang="bn-BD" sz="2800" b="1" dirty="0" smtClean="0">
                <a:solidFill>
                  <a:schemeClr val="tx1"/>
                </a:solidFill>
                <a:latin typeface="NikoshBAN" pitchFamily="2" charset="0"/>
                <a:cs typeface="NikoshBAN" pitchFamily="2" charset="0"/>
              </a:rPr>
              <a:t>৯</a:t>
            </a:r>
            <a:r>
              <a:rPr lang="en-US" sz="2800" b="1" dirty="0" smtClean="0">
                <a:solidFill>
                  <a:schemeClr val="tx1"/>
                </a:solidFill>
                <a:latin typeface="NikoshBAN" pitchFamily="2" charset="0"/>
                <a:cs typeface="NikoshBAN" pitchFamily="2" charset="0"/>
              </a:rPr>
              <a:t> </a:t>
            </a:r>
            <a:r>
              <a:rPr lang="bn-BD" sz="2800" b="1" dirty="0" smtClean="0">
                <a:solidFill>
                  <a:schemeClr val="tx1"/>
                </a:solidFill>
                <a:latin typeface="NikoshBAN" pitchFamily="2" charset="0"/>
                <a:cs typeface="NikoshBAN" pitchFamily="2" charset="0"/>
              </a:rPr>
              <a:t>সে</a:t>
            </a:r>
            <a:r>
              <a:rPr lang="en-US" sz="2800" b="1" dirty="0" smtClean="0">
                <a:solidFill>
                  <a:schemeClr val="tx1"/>
                </a:solidFill>
                <a:latin typeface="NikoshBAN" pitchFamily="2" charset="0"/>
                <a:cs typeface="NikoshBAN" pitchFamily="2" charset="0"/>
              </a:rPr>
              <a:t>.</a:t>
            </a:r>
            <a:r>
              <a:rPr lang="bn-BD" sz="2800" b="1" dirty="0" smtClean="0">
                <a:solidFill>
                  <a:schemeClr val="tx1"/>
                </a:solidFill>
                <a:latin typeface="NikoshBAN" pitchFamily="2" charset="0"/>
                <a:cs typeface="NikoshBAN" pitchFamily="2" charset="0"/>
              </a:rPr>
              <a:t>মি</a:t>
            </a:r>
            <a:r>
              <a:rPr lang="en-US" sz="2800" b="1" dirty="0" smtClean="0">
                <a:solidFill>
                  <a:schemeClr val="tx1"/>
                </a:solidFill>
                <a:latin typeface="NikoshBAN" pitchFamily="2" charset="0"/>
                <a:cs typeface="NikoshBAN" pitchFamily="2" charset="0"/>
              </a:rPr>
              <a:t>.</a:t>
            </a:r>
            <a:endParaRPr lang="en-US" sz="2800" b="1" dirty="0">
              <a:solidFill>
                <a:schemeClr val="tx1"/>
              </a:solidFill>
              <a:latin typeface="NikoshBAN" pitchFamily="2" charset="0"/>
              <a:cs typeface="NikoshBAN" pitchFamily="2" charset="0"/>
            </a:endParaRPr>
          </a:p>
        </p:txBody>
      </p:sp>
      <p:sp>
        <p:nvSpPr>
          <p:cNvPr id="11" name="Rectangle 10"/>
          <p:cNvSpPr/>
          <p:nvPr/>
        </p:nvSpPr>
        <p:spPr>
          <a:xfrm>
            <a:off x="5791200" y="2971800"/>
            <a:ext cx="2621230" cy="1077218"/>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defRPr/>
            </a:pPr>
            <a:r>
              <a:rPr lang="bn-BD" sz="3200" dirty="0" smtClean="0">
                <a:latin typeface="NikoshBAN" pitchFamily="2" charset="0"/>
                <a:cs typeface="NikoshBAN" pitchFamily="2" charset="0"/>
              </a:rPr>
              <a:t>এখানে কয়টি পদ্ধতি</a:t>
            </a:r>
          </a:p>
          <a:p>
            <a:pPr>
              <a:defRPr/>
            </a:pPr>
            <a:r>
              <a:rPr lang="bn-BD" sz="3200" dirty="0" smtClean="0">
                <a:latin typeface="NikoshBAN" pitchFamily="2" charset="0"/>
                <a:cs typeface="NikoshBAN" pitchFamily="2" charset="0"/>
              </a:rPr>
              <a:t> দেখতে পেলে?</a:t>
            </a:r>
            <a:endParaRPr lang="en-US" sz="3200" dirty="0" smtClean="0">
              <a:latin typeface="NikoshBAN" pitchFamily="2" charset="0"/>
              <a:cs typeface="NikoshBAN" pitchFamily="2" charset="0"/>
            </a:endParaRPr>
          </a:p>
        </p:txBody>
      </p:sp>
      <p:sp>
        <p:nvSpPr>
          <p:cNvPr id="15" name="Rectangle 14"/>
          <p:cNvSpPr/>
          <p:nvPr/>
        </p:nvSpPr>
        <p:spPr>
          <a:xfrm>
            <a:off x="6477000" y="4343400"/>
            <a:ext cx="1257075" cy="584775"/>
          </a:xfrm>
          <a:prstGeom prst="rect">
            <a:avLst/>
          </a:prstGeom>
          <a:solidFill>
            <a:schemeClr val="accent6">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wrap="none">
            <a:spAutoFit/>
          </a:bodyPr>
          <a:lstStyle/>
          <a:p>
            <a:pPr>
              <a:defRPr/>
            </a:pPr>
            <a:r>
              <a:rPr lang="bn-BD" sz="3200" dirty="0" smtClean="0">
                <a:solidFill>
                  <a:schemeClr val="tx1"/>
                </a:solidFill>
                <a:latin typeface="NikoshBAN" pitchFamily="2" charset="0"/>
                <a:cs typeface="NikoshBAN" pitchFamily="2" charset="0"/>
              </a:rPr>
              <a:t>একাধিক</a:t>
            </a:r>
          </a:p>
        </p:txBody>
      </p:sp>
      <p:sp>
        <p:nvSpPr>
          <p:cNvPr id="18" name="Rectangle 17"/>
          <p:cNvSpPr/>
          <p:nvPr/>
        </p:nvSpPr>
        <p:spPr>
          <a:xfrm>
            <a:off x="5638800" y="2971800"/>
            <a:ext cx="3113353" cy="1077218"/>
          </a:xfrm>
          <a:prstGeom prst="rect">
            <a:avLst/>
          </a:prstGeom>
          <a:solidFill>
            <a:schemeClr val="accent1">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wrap="none">
            <a:spAutoFit/>
          </a:bodyPr>
          <a:lstStyle/>
          <a:p>
            <a:pPr>
              <a:defRPr/>
            </a:pPr>
            <a:r>
              <a:rPr lang="bn-BD" sz="3200" dirty="0" smtClean="0">
                <a:solidFill>
                  <a:schemeClr val="tx1"/>
                </a:solidFill>
                <a:latin typeface="NikoshBAN" pitchFamily="2" charset="0"/>
                <a:cs typeface="NikoshBAN" pitchFamily="2" charset="0"/>
              </a:rPr>
              <a:t>পরিমাপের কয়টি পদ্ধতি</a:t>
            </a:r>
          </a:p>
          <a:p>
            <a:pPr>
              <a:defRPr/>
            </a:pPr>
            <a:r>
              <a:rPr lang="bn-BD" sz="3200" dirty="0" smtClean="0">
                <a:solidFill>
                  <a:schemeClr val="tx1"/>
                </a:solidFill>
                <a:latin typeface="NikoshBAN" pitchFamily="2" charset="0"/>
                <a:cs typeface="NikoshBAN" pitchFamily="2" charset="0"/>
              </a:rPr>
              <a:t> থাকলে ভালো হয়?</a:t>
            </a:r>
          </a:p>
        </p:txBody>
      </p:sp>
      <p:sp>
        <p:nvSpPr>
          <p:cNvPr id="19" name="Rectangle 18"/>
          <p:cNvSpPr/>
          <p:nvPr/>
        </p:nvSpPr>
        <p:spPr>
          <a:xfrm>
            <a:off x="6705600" y="4343400"/>
            <a:ext cx="886781" cy="584775"/>
          </a:xfrm>
          <a:prstGeom prst="rect">
            <a:avLst/>
          </a:prstGeom>
          <a:solidFill>
            <a:schemeClr val="accent1">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wrap="none">
            <a:spAutoFit/>
          </a:bodyPr>
          <a:lstStyle/>
          <a:p>
            <a:pPr>
              <a:defRPr/>
            </a:pPr>
            <a:r>
              <a:rPr lang="bn-BD" sz="3200" dirty="0" smtClean="0">
                <a:solidFill>
                  <a:schemeClr val="tx1"/>
                </a:solidFill>
                <a:latin typeface="NikoshBAN" pitchFamily="2" charset="0"/>
                <a:cs typeface="NikoshBAN" pitchFamily="2" charset="0"/>
              </a:rPr>
              <a:t>একটি</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strVal val="#ppt_h"/>
                                          </p:val>
                                        </p:tav>
                                        <p:tav tm="100000">
                                          <p:val>
                                            <p:strVal val="#ppt_h"/>
                                          </p:val>
                                        </p:tav>
                                      </p:tavLst>
                                    </p:anim>
                                  </p:childTnLst>
                                </p:cTn>
                              </p:par>
                              <p:par>
                                <p:cTn id="14" presetID="17"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strips(upRight)">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9"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strips(upLeft)">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up)">
                                      <p:cBhvr>
                                        <p:cTn id="42" dur="500"/>
                                        <p:tgtEl>
                                          <p:spTgt spid="18"/>
                                        </p:tgtEl>
                                      </p:cBhvr>
                                    </p:animEffect>
                                  </p:childTnLst>
                                </p:cTn>
                              </p:par>
                              <p:par>
                                <p:cTn id="43" presetID="1" presetClass="exit" presetSubtype="0" fill="hold" grpId="1" nodeType="withEffect">
                                  <p:stCondLst>
                                    <p:cond delay="0"/>
                                  </p:stCondLst>
                                  <p:childTnLst>
                                    <p:set>
                                      <p:cBhvr>
                                        <p:cTn id="44" dur="1" fill="hold">
                                          <p:stCondLst>
                                            <p:cond delay="0"/>
                                          </p:stCondLst>
                                        </p:cTn>
                                        <p:tgtEl>
                                          <p:spTgt spid="1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up)">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11" grpId="0" animBg="1"/>
      <p:bldP spid="11" grpId="1" animBg="1"/>
      <p:bldP spid="15" grpId="0" animBg="1"/>
      <p:bldP spid="15" grpId="1"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23" name="Picture 22" descr="Weights_and_Measures_office.jpg"/>
          <p:cNvPicPr>
            <a:picLocks noChangeAspect="1"/>
          </p:cNvPicPr>
          <p:nvPr/>
        </p:nvPicPr>
        <p:blipFill>
          <a:blip r:embed="rId3" cstate="print"/>
          <a:stretch>
            <a:fillRect/>
          </a:stretch>
        </p:blipFill>
        <p:spPr>
          <a:xfrm>
            <a:off x="152400" y="76200"/>
            <a:ext cx="8915400" cy="6686550"/>
          </a:xfrm>
          <a:prstGeom prst="rect">
            <a:avLst/>
          </a:prstGeom>
        </p:spPr>
      </p:pic>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descr="OASCountries1l copy.png"/>
          <p:cNvPicPr>
            <a:picLocks noChangeAspect="1"/>
          </p:cNvPicPr>
          <p:nvPr/>
        </p:nvPicPr>
        <p:blipFill>
          <a:blip r:embed="rId4" cstate="print">
            <a:lum bright="-10000" contrast="30000"/>
          </a:blip>
          <a:stretch>
            <a:fillRect/>
          </a:stretch>
        </p:blipFill>
        <p:spPr>
          <a:xfrm>
            <a:off x="1709304" y="474838"/>
            <a:ext cx="5967846" cy="6078362"/>
          </a:xfrm>
          <a:prstGeom prst="rect">
            <a:avLst/>
          </a:prstGeom>
        </p:spPr>
      </p:pic>
      <p:sp>
        <p:nvSpPr>
          <p:cNvPr id="6" name="TextBox 5"/>
          <p:cNvSpPr txBox="1"/>
          <p:nvPr/>
        </p:nvSpPr>
        <p:spPr>
          <a:xfrm>
            <a:off x="3429000" y="3048000"/>
            <a:ext cx="2476960" cy="923330"/>
          </a:xfrm>
          <a:prstGeom prst="rect">
            <a:avLst/>
          </a:prstGeom>
          <a:noFill/>
        </p:spPr>
        <p:txBody>
          <a:bodyPr wrap="none" rtlCol="0">
            <a:spAutoFit/>
          </a:bodyPr>
          <a:lstStyle/>
          <a:p>
            <a:r>
              <a:rPr lang="bn-BD" sz="5400" b="1" dirty="0" smtClean="0">
                <a:latin typeface="NikoshBAN" pitchFamily="2" charset="0"/>
                <a:cs typeface="NikoshBAN" pitchFamily="2" charset="0"/>
              </a:rPr>
              <a:t>১৯৬০ সাল</a:t>
            </a:r>
            <a:endParaRPr lang="en-US" sz="5400" b="1" dirty="0">
              <a:latin typeface="NikoshBAN" pitchFamily="2" charset="0"/>
              <a:cs typeface="NikoshBAN" pitchFamily="2" charset="0"/>
            </a:endParaRPr>
          </a:p>
        </p:txBody>
      </p:sp>
      <p:sp>
        <p:nvSpPr>
          <p:cNvPr id="8" name="TextBox 7"/>
          <p:cNvSpPr txBox="1"/>
          <p:nvPr/>
        </p:nvSpPr>
        <p:spPr>
          <a:xfrm>
            <a:off x="2895600" y="3810000"/>
            <a:ext cx="3581400" cy="584775"/>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bn-BD" sz="3200" dirty="0" smtClean="0">
                <a:latin typeface="NikoshBAN" pitchFamily="2" charset="0"/>
                <a:cs typeface="NikoshBAN" pitchFamily="2" charset="0"/>
              </a:rPr>
              <a:t>এককের আন্তর্জাতিক পদ্ধতি</a:t>
            </a:r>
            <a:endParaRPr lang="en-US" sz="3200" dirty="0">
              <a:latin typeface="NikoshBAN" pitchFamily="2" charset="0"/>
              <a:cs typeface="NikoshBAN" pitchFamily="2" charset="0"/>
            </a:endParaRPr>
          </a:p>
        </p:txBody>
      </p:sp>
      <p:grpSp>
        <p:nvGrpSpPr>
          <p:cNvPr id="14" name="Group 13"/>
          <p:cNvGrpSpPr/>
          <p:nvPr/>
        </p:nvGrpSpPr>
        <p:grpSpPr>
          <a:xfrm>
            <a:off x="2019300" y="762000"/>
            <a:ext cx="5372100" cy="5372100"/>
            <a:chOff x="8001000" y="2019300"/>
            <a:chExt cx="5372100" cy="5372100"/>
          </a:xfrm>
        </p:grpSpPr>
        <p:sp>
          <p:nvSpPr>
            <p:cNvPr id="13" name="Block Arc 12"/>
            <p:cNvSpPr/>
            <p:nvPr/>
          </p:nvSpPr>
          <p:spPr>
            <a:xfrm>
              <a:off x="8001000" y="2019300"/>
              <a:ext cx="5372100" cy="5372100"/>
            </a:xfrm>
            <a:prstGeom prst="blockArc">
              <a:avLst>
                <a:gd name="adj1" fmla="val 11820753"/>
                <a:gd name="adj2" fmla="val 20527287"/>
                <a:gd name="adj3" fmla="val 9573"/>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rot="507948">
              <a:off x="8319113" y="2394302"/>
              <a:ext cx="4721800" cy="4981467"/>
            </a:xfrm>
            <a:prstGeom prst="rect">
              <a:avLst/>
            </a:prstGeom>
            <a:noFill/>
          </p:spPr>
          <p:txBody>
            <a:bodyPr wrap="none" rtlCol="0">
              <a:prstTxWarp prst="textCircle">
                <a:avLst>
                  <a:gd name="adj" fmla="val 11631085"/>
                </a:avLst>
              </a:prstTxWarp>
              <a:spAutoFit/>
            </a:bodyPr>
            <a:lstStyle/>
            <a:p>
              <a:r>
                <a:rPr lang="bn-BD" sz="3200" dirty="0" smtClean="0">
                  <a:latin typeface="NikoshBAN" pitchFamily="2" charset="0"/>
                  <a:cs typeface="NikoshBAN" pitchFamily="2" charset="0"/>
                </a:rPr>
                <a:t>এস আই বা ইন্টারন্যাশনাল সিস্টেম অব ইউনিট </a:t>
              </a:r>
              <a:endParaRPr lang="en-US" sz="3200" dirty="0">
                <a:latin typeface="NikoshBAN" pitchFamily="2" charset="0"/>
                <a:cs typeface="NikoshBAN" pitchFamily="2"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2000"/>
                            </p:stCondLst>
                            <p:childTnLst>
                              <p:par>
                                <p:cTn id="10" presetID="53" presetClass="entr" presetSubtype="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2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childTnLst>
                                </p:cTn>
                              </p:par>
                            </p:childTnLst>
                          </p:cTn>
                        </p:par>
                        <p:par>
                          <p:cTn id="19" fill="hold">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9" name="Group 38"/>
          <p:cNvGrpSpPr/>
          <p:nvPr/>
        </p:nvGrpSpPr>
        <p:grpSpPr>
          <a:xfrm>
            <a:off x="4069524" y="381000"/>
            <a:ext cx="1333500" cy="2209800"/>
            <a:chOff x="4069524" y="381000"/>
            <a:chExt cx="1333500" cy="2209800"/>
          </a:xfrm>
        </p:grpSpPr>
        <p:cxnSp>
          <p:nvCxnSpPr>
            <p:cNvPr id="26" name="Straight Connector 25"/>
            <p:cNvCxnSpPr/>
            <p:nvPr/>
          </p:nvCxnSpPr>
          <p:spPr>
            <a:xfrm flipV="1">
              <a:off x="4724400" y="1295400"/>
              <a:ext cx="0" cy="12954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8" name="Picture 7" descr="Clock.jpg"/>
            <p:cNvPicPr>
              <a:picLocks noChangeAspect="1"/>
            </p:cNvPicPr>
            <p:nvPr/>
          </p:nvPicPr>
          <p:blipFill>
            <a:blip r:embed="rId3" cstate="print"/>
            <a:stretch>
              <a:fillRect/>
            </a:stretch>
          </p:blipFill>
          <p:spPr>
            <a:xfrm>
              <a:off x="4069524" y="381000"/>
              <a:ext cx="1333500" cy="1333500"/>
            </a:xfrm>
            <a:prstGeom prst="ellipse">
              <a:avLst/>
            </a:prstGeom>
            <a:ln>
              <a:solidFill>
                <a:schemeClr val="tx1"/>
              </a:solidFill>
            </a:ln>
          </p:spPr>
        </p:pic>
      </p:grpSp>
      <p:grpSp>
        <p:nvGrpSpPr>
          <p:cNvPr id="37" name="Group 36"/>
          <p:cNvGrpSpPr/>
          <p:nvPr/>
        </p:nvGrpSpPr>
        <p:grpSpPr>
          <a:xfrm>
            <a:off x="1447800" y="2933700"/>
            <a:ext cx="2133600" cy="1295400"/>
            <a:chOff x="1447800" y="2933700"/>
            <a:chExt cx="2133600" cy="1295400"/>
          </a:xfrm>
        </p:grpSpPr>
        <p:cxnSp>
          <p:nvCxnSpPr>
            <p:cNvPr id="21" name="Straight Connector 20"/>
            <p:cNvCxnSpPr>
              <a:stCxn id="15" idx="1"/>
            </p:cNvCxnSpPr>
            <p:nvPr/>
          </p:nvCxnSpPr>
          <p:spPr>
            <a:xfrm flipH="1">
              <a:off x="2286000" y="3517732"/>
              <a:ext cx="1295400" cy="63668"/>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9" name="Picture 8" descr="Length-1.jpg"/>
            <p:cNvPicPr>
              <a:picLocks noChangeAspect="1"/>
            </p:cNvPicPr>
            <p:nvPr/>
          </p:nvPicPr>
          <p:blipFill>
            <a:blip r:embed="rId4" cstate="print"/>
            <a:stretch>
              <a:fillRect/>
            </a:stretch>
          </p:blipFill>
          <p:spPr>
            <a:xfrm>
              <a:off x="1447800" y="2933700"/>
              <a:ext cx="1295400" cy="1295400"/>
            </a:xfrm>
            <a:prstGeom prst="ellipse">
              <a:avLst/>
            </a:prstGeom>
            <a:ln>
              <a:solidFill>
                <a:schemeClr val="tx1"/>
              </a:solidFill>
            </a:ln>
          </p:spPr>
        </p:pic>
      </p:grpSp>
      <p:grpSp>
        <p:nvGrpSpPr>
          <p:cNvPr id="36" name="Group 35"/>
          <p:cNvGrpSpPr/>
          <p:nvPr/>
        </p:nvGrpSpPr>
        <p:grpSpPr>
          <a:xfrm>
            <a:off x="1981200" y="4038600"/>
            <a:ext cx="1981200" cy="1951758"/>
            <a:chOff x="1981200" y="4038600"/>
            <a:chExt cx="1981200" cy="1951758"/>
          </a:xfrm>
        </p:grpSpPr>
        <p:cxnSp>
          <p:nvCxnSpPr>
            <p:cNvPr id="34" name="Straight Connector 33"/>
            <p:cNvCxnSpPr>
              <a:endCxn id="10" idx="7"/>
            </p:cNvCxnSpPr>
            <p:nvPr/>
          </p:nvCxnSpPr>
          <p:spPr>
            <a:xfrm flipH="1">
              <a:off x="3151934" y="4038600"/>
              <a:ext cx="810466" cy="838675"/>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10" name="Picture 5"/>
            <p:cNvPicPr>
              <a:picLocks noChangeAspect="1" noChangeArrowheads="1"/>
            </p:cNvPicPr>
            <p:nvPr/>
          </p:nvPicPr>
          <p:blipFill>
            <a:blip r:embed="rId5" cstate="print"/>
            <a:srcRect/>
            <a:stretch>
              <a:fillRect/>
            </a:stretch>
          </p:blipFill>
          <p:spPr>
            <a:xfrm>
              <a:off x="1981200" y="4686300"/>
              <a:ext cx="1371600" cy="1304058"/>
            </a:xfrm>
            <a:prstGeom prst="ellipse">
              <a:avLst/>
            </a:prstGeom>
            <a:noFill/>
            <a:ln>
              <a:solidFill>
                <a:schemeClr val="tx1"/>
              </a:solidFill>
            </a:ln>
          </p:spPr>
        </p:pic>
      </p:grpSp>
      <p:grpSp>
        <p:nvGrpSpPr>
          <p:cNvPr id="40" name="Group 39"/>
          <p:cNvGrpSpPr/>
          <p:nvPr/>
        </p:nvGrpSpPr>
        <p:grpSpPr>
          <a:xfrm>
            <a:off x="5410200" y="1600200"/>
            <a:ext cx="1943100" cy="1524000"/>
            <a:chOff x="5410200" y="1600200"/>
            <a:chExt cx="1943100" cy="1524000"/>
          </a:xfrm>
        </p:grpSpPr>
        <p:cxnSp>
          <p:nvCxnSpPr>
            <p:cNvPr id="28" name="Straight Connector 27"/>
            <p:cNvCxnSpPr/>
            <p:nvPr/>
          </p:nvCxnSpPr>
          <p:spPr>
            <a:xfrm flipV="1">
              <a:off x="5410200" y="2514600"/>
              <a:ext cx="990600" cy="6096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11" name="Picture 10" descr="Temp.jpg"/>
            <p:cNvPicPr>
              <a:picLocks noChangeAspect="1"/>
            </p:cNvPicPr>
            <p:nvPr/>
          </p:nvPicPr>
          <p:blipFill>
            <a:blip r:embed="rId6" cstate="print"/>
            <a:stretch>
              <a:fillRect/>
            </a:stretch>
          </p:blipFill>
          <p:spPr>
            <a:xfrm>
              <a:off x="6019800" y="1600200"/>
              <a:ext cx="1333500" cy="1333500"/>
            </a:xfrm>
            <a:prstGeom prst="ellipse">
              <a:avLst/>
            </a:prstGeom>
            <a:ln>
              <a:solidFill>
                <a:srgbClr val="C00000"/>
              </a:solidFill>
            </a:ln>
          </p:spPr>
        </p:pic>
      </p:grpSp>
      <p:grpSp>
        <p:nvGrpSpPr>
          <p:cNvPr id="38" name="Group 37"/>
          <p:cNvGrpSpPr/>
          <p:nvPr/>
        </p:nvGrpSpPr>
        <p:grpSpPr>
          <a:xfrm>
            <a:off x="1981200" y="1198832"/>
            <a:ext cx="1828800" cy="1696768"/>
            <a:chOff x="1981200" y="1198832"/>
            <a:chExt cx="1828800" cy="1696768"/>
          </a:xfrm>
        </p:grpSpPr>
        <p:cxnSp>
          <p:nvCxnSpPr>
            <p:cNvPr id="24" name="Straight Connector 23"/>
            <p:cNvCxnSpPr/>
            <p:nvPr/>
          </p:nvCxnSpPr>
          <p:spPr>
            <a:xfrm flipH="1" flipV="1">
              <a:off x="2743200" y="1981200"/>
              <a:ext cx="1066800" cy="9144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12" name="Picture 11" descr="Snapshot.jpg"/>
            <p:cNvPicPr>
              <a:picLocks noChangeAspect="1"/>
            </p:cNvPicPr>
            <p:nvPr/>
          </p:nvPicPr>
          <p:blipFill>
            <a:blip r:embed="rId7" cstate="print"/>
            <a:stretch>
              <a:fillRect/>
            </a:stretch>
          </p:blipFill>
          <p:spPr>
            <a:xfrm>
              <a:off x="1981200" y="1198832"/>
              <a:ext cx="1295400" cy="1277668"/>
            </a:xfrm>
            <a:prstGeom prst="ellipse">
              <a:avLst/>
            </a:prstGeom>
            <a:ln>
              <a:solidFill>
                <a:schemeClr val="tx1"/>
              </a:solidFill>
            </a:ln>
          </p:spPr>
        </p:pic>
      </p:grpSp>
      <p:grpSp>
        <p:nvGrpSpPr>
          <p:cNvPr id="41" name="Group 40"/>
          <p:cNvGrpSpPr/>
          <p:nvPr/>
        </p:nvGrpSpPr>
        <p:grpSpPr>
          <a:xfrm>
            <a:off x="5334000" y="3733800"/>
            <a:ext cx="2286000" cy="1409700"/>
            <a:chOff x="5334000" y="3733800"/>
            <a:chExt cx="2286000" cy="1409700"/>
          </a:xfrm>
        </p:grpSpPr>
        <p:cxnSp>
          <p:nvCxnSpPr>
            <p:cNvPr id="30" name="Straight Connector 29"/>
            <p:cNvCxnSpPr/>
            <p:nvPr/>
          </p:nvCxnSpPr>
          <p:spPr>
            <a:xfrm>
              <a:off x="5334000" y="3733800"/>
              <a:ext cx="1219200" cy="6096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13" name="Picture 12" descr="Ampere-jpg.jpg"/>
            <p:cNvPicPr>
              <a:picLocks noChangeAspect="1"/>
            </p:cNvPicPr>
            <p:nvPr/>
          </p:nvPicPr>
          <p:blipFill>
            <a:blip r:embed="rId8" cstate="print"/>
            <a:stretch>
              <a:fillRect/>
            </a:stretch>
          </p:blipFill>
          <p:spPr>
            <a:xfrm>
              <a:off x="6241224" y="3756568"/>
              <a:ext cx="1378776" cy="1386932"/>
            </a:xfrm>
            <a:prstGeom prst="ellipse">
              <a:avLst/>
            </a:prstGeom>
            <a:noFill/>
            <a:ln>
              <a:solidFill>
                <a:schemeClr val="tx1"/>
              </a:solidFill>
            </a:ln>
          </p:spPr>
        </p:pic>
      </p:grpSp>
      <p:grpSp>
        <p:nvGrpSpPr>
          <p:cNvPr id="42" name="Group 41"/>
          <p:cNvGrpSpPr/>
          <p:nvPr/>
        </p:nvGrpSpPr>
        <p:grpSpPr>
          <a:xfrm>
            <a:off x="4183824" y="4267200"/>
            <a:ext cx="1333500" cy="2247900"/>
            <a:chOff x="4183824" y="4267200"/>
            <a:chExt cx="1333500" cy="2247900"/>
          </a:xfrm>
        </p:grpSpPr>
        <p:cxnSp>
          <p:nvCxnSpPr>
            <p:cNvPr id="32" name="Straight Connector 31"/>
            <p:cNvCxnSpPr/>
            <p:nvPr/>
          </p:nvCxnSpPr>
          <p:spPr>
            <a:xfrm>
              <a:off x="4648200" y="4267200"/>
              <a:ext cx="152400" cy="12192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14" name="Picture 13" descr="Candela-jpg.jpg"/>
            <p:cNvPicPr>
              <a:picLocks noChangeAspect="1"/>
            </p:cNvPicPr>
            <p:nvPr/>
          </p:nvPicPr>
          <p:blipFill>
            <a:blip r:embed="rId9" cstate="print"/>
            <a:stretch>
              <a:fillRect/>
            </a:stretch>
          </p:blipFill>
          <p:spPr>
            <a:xfrm>
              <a:off x="4183824" y="5184688"/>
              <a:ext cx="1333500" cy="1330412"/>
            </a:xfrm>
            <a:prstGeom prst="ellipse">
              <a:avLst/>
            </a:prstGeom>
            <a:noFill/>
            <a:ln>
              <a:solidFill>
                <a:srgbClr val="002060"/>
              </a:solidFill>
            </a:ln>
          </p:spPr>
        </p:pic>
      </p:grpSp>
      <p:grpSp>
        <p:nvGrpSpPr>
          <p:cNvPr id="17" name="Group 16"/>
          <p:cNvGrpSpPr/>
          <p:nvPr/>
        </p:nvGrpSpPr>
        <p:grpSpPr>
          <a:xfrm>
            <a:off x="3345624" y="2247900"/>
            <a:ext cx="2511998" cy="2456178"/>
            <a:chOff x="3498024" y="2286000"/>
            <a:chExt cx="2511998" cy="2456178"/>
          </a:xfrm>
        </p:grpSpPr>
        <p:pic>
          <p:nvPicPr>
            <p:cNvPr id="7" name="Picture 6" descr="Globe.png"/>
            <p:cNvPicPr>
              <a:picLocks noChangeAspect="1"/>
            </p:cNvPicPr>
            <p:nvPr/>
          </p:nvPicPr>
          <p:blipFill>
            <a:blip r:embed="rId10" cstate="print"/>
            <a:stretch>
              <a:fillRect/>
            </a:stretch>
          </p:blipFill>
          <p:spPr>
            <a:xfrm>
              <a:off x="3498024" y="2286000"/>
              <a:ext cx="2511998" cy="2456178"/>
            </a:xfrm>
            <a:prstGeom prst="rect">
              <a:avLst/>
            </a:prstGeom>
          </p:spPr>
        </p:pic>
        <p:sp>
          <p:nvSpPr>
            <p:cNvPr id="15" name="TextBox 14"/>
            <p:cNvSpPr txBox="1"/>
            <p:nvPr/>
          </p:nvSpPr>
          <p:spPr>
            <a:xfrm>
              <a:off x="3733800" y="3048000"/>
              <a:ext cx="1915909" cy="1015663"/>
            </a:xfrm>
            <a:prstGeom prst="rect">
              <a:avLst/>
            </a:prstGeom>
            <a:noFill/>
          </p:spPr>
          <p:txBody>
            <a:bodyPr wrap="none" rtlCol="0">
              <a:spAutoFit/>
            </a:bodyPr>
            <a:lstStyle/>
            <a:p>
              <a:r>
                <a:rPr lang="bn-BD" sz="6000" dirty="0" smtClean="0">
                  <a:latin typeface="NikoshBAN" pitchFamily="2" charset="0"/>
                  <a:cs typeface="NikoshBAN" pitchFamily="2" charset="0"/>
                </a:rPr>
                <a:t>এসআই</a:t>
              </a:r>
              <a:endParaRPr lang="en-US" sz="6000" dirty="0">
                <a:latin typeface="NikoshBAN" pitchFamily="2" charset="0"/>
                <a:cs typeface="NikoshBAN" pitchFamily="2" charset="0"/>
              </a:endParaRPr>
            </a:p>
          </p:txBody>
        </p:sp>
      </p:grpSp>
      <p:sp>
        <p:nvSpPr>
          <p:cNvPr id="43" name="TextBox 42"/>
          <p:cNvSpPr txBox="1"/>
          <p:nvPr/>
        </p:nvSpPr>
        <p:spPr>
          <a:xfrm>
            <a:off x="1676400" y="3515380"/>
            <a:ext cx="845103" cy="523220"/>
          </a:xfrm>
          <a:prstGeom prst="rect">
            <a:avLst/>
          </a:prstGeom>
          <a:solidFill>
            <a:schemeClr val="accent1">
              <a:lumMod val="20000"/>
              <a:lumOff val="80000"/>
            </a:schemeClr>
          </a:solidFill>
          <a:ln>
            <a:noFill/>
          </a:ln>
        </p:spPr>
        <p:txBody>
          <a:bodyPr wrap="none" rtlCol="0">
            <a:spAutoFit/>
          </a:bodyPr>
          <a:lstStyle/>
          <a:p>
            <a:r>
              <a:rPr lang="bn-BD" sz="2800" b="1" dirty="0" smtClean="0">
                <a:latin typeface="NikoshBAN" pitchFamily="2" charset="0"/>
                <a:cs typeface="NikoshBAN" pitchFamily="2" charset="0"/>
              </a:rPr>
              <a:t>মিটার</a:t>
            </a:r>
            <a:endParaRPr lang="en-US" sz="2800" b="1" dirty="0">
              <a:latin typeface="NikoshBAN" pitchFamily="2" charset="0"/>
              <a:cs typeface="NikoshBAN" pitchFamily="2" charset="0"/>
            </a:endParaRPr>
          </a:p>
        </p:txBody>
      </p:sp>
      <p:sp>
        <p:nvSpPr>
          <p:cNvPr id="44" name="TextBox 43"/>
          <p:cNvSpPr txBox="1"/>
          <p:nvPr/>
        </p:nvSpPr>
        <p:spPr>
          <a:xfrm>
            <a:off x="1973224" y="1409700"/>
            <a:ext cx="1284326" cy="523220"/>
          </a:xfrm>
          <a:prstGeom prst="rect">
            <a:avLst/>
          </a:prstGeom>
          <a:noFill/>
        </p:spPr>
        <p:txBody>
          <a:bodyPr wrap="none" rtlCol="0">
            <a:spAutoFit/>
          </a:bodyPr>
          <a:lstStyle/>
          <a:p>
            <a:r>
              <a:rPr lang="bn-BD" sz="2800" b="1" dirty="0" smtClean="0">
                <a:latin typeface="NikoshBAN" pitchFamily="2" charset="0"/>
                <a:cs typeface="NikoshBAN" pitchFamily="2" charset="0"/>
              </a:rPr>
              <a:t>কিলোগ্রাম</a:t>
            </a:r>
            <a:endParaRPr lang="en-US" sz="2800" b="1" dirty="0">
              <a:latin typeface="NikoshBAN" pitchFamily="2" charset="0"/>
              <a:cs typeface="NikoshBAN" pitchFamily="2" charset="0"/>
            </a:endParaRPr>
          </a:p>
        </p:txBody>
      </p:sp>
      <p:sp>
        <p:nvSpPr>
          <p:cNvPr id="45" name="TextBox 44"/>
          <p:cNvSpPr txBox="1"/>
          <p:nvPr/>
        </p:nvSpPr>
        <p:spPr>
          <a:xfrm>
            <a:off x="4267200" y="990600"/>
            <a:ext cx="966931" cy="523220"/>
          </a:xfrm>
          <a:prstGeom prst="rect">
            <a:avLst/>
          </a:prstGeom>
          <a:noFill/>
        </p:spPr>
        <p:txBody>
          <a:bodyPr wrap="none" rtlCol="0">
            <a:spAutoFit/>
          </a:bodyPr>
          <a:lstStyle/>
          <a:p>
            <a:r>
              <a:rPr lang="bn-BD" sz="2800" b="1" dirty="0" smtClean="0">
                <a:latin typeface="NikoshBAN" pitchFamily="2" charset="0"/>
                <a:cs typeface="NikoshBAN" pitchFamily="2" charset="0"/>
              </a:rPr>
              <a:t>সেকেণ্ড</a:t>
            </a:r>
            <a:endParaRPr lang="en-US" sz="2800" b="1" dirty="0">
              <a:latin typeface="NikoshBAN" pitchFamily="2" charset="0"/>
              <a:cs typeface="NikoshBAN" pitchFamily="2" charset="0"/>
            </a:endParaRPr>
          </a:p>
        </p:txBody>
      </p:sp>
      <p:sp>
        <p:nvSpPr>
          <p:cNvPr id="46" name="TextBox 45"/>
          <p:cNvSpPr txBox="1"/>
          <p:nvPr/>
        </p:nvSpPr>
        <p:spPr>
          <a:xfrm rot="19000419">
            <a:off x="6324600" y="4284670"/>
            <a:ext cx="1369286" cy="523220"/>
          </a:xfrm>
          <a:prstGeom prst="rect">
            <a:avLst/>
          </a:prstGeom>
          <a:noFill/>
        </p:spPr>
        <p:txBody>
          <a:bodyPr wrap="none" rtlCol="0">
            <a:spAutoFit/>
          </a:bodyPr>
          <a:lstStyle/>
          <a:p>
            <a:r>
              <a:rPr lang="bn-BD" sz="2800" b="1" dirty="0" smtClean="0">
                <a:latin typeface="NikoshBAN" pitchFamily="2" charset="0"/>
                <a:cs typeface="NikoshBAN" pitchFamily="2" charset="0"/>
              </a:rPr>
              <a:t>অ্যাম্পিয়ার</a:t>
            </a:r>
            <a:endParaRPr lang="en-US" sz="2800" b="1" dirty="0">
              <a:latin typeface="NikoshBAN" pitchFamily="2" charset="0"/>
              <a:cs typeface="NikoshBAN" pitchFamily="2" charset="0"/>
            </a:endParaRPr>
          </a:p>
        </p:txBody>
      </p:sp>
      <p:sp>
        <p:nvSpPr>
          <p:cNvPr id="47" name="TextBox 46"/>
          <p:cNvSpPr txBox="1"/>
          <p:nvPr/>
        </p:nvSpPr>
        <p:spPr>
          <a:xfrm>
            <a:off x="6096000" y="1676400"/>
            <a:ext cx="1119217" cy="523220"/>
          </a:xfrm>
          <a:prstGeom prst="rect">
            <a:avLst/>
          </a:prstGeom>
          <a:noFill/>
        </p:spPr>
        <p:txBody>
          <a:bodyPr wrap="none" rtlCol="0">
            <a:spAutoFit/>
          </a:bodyPr>
          <a:lstStyle/>
          <a:p>
            <a:r>
              <a:rPr lang="bn-BD" sz="2800" b="1" dirty="0" smtClean="0">
                <a:latin typeface="NikoshBAN" pitchFamily="2" charset="0"/>
                <a:cs typeface="NikoshBAN" pitchFamily="2" charset="0"/>
              </a:rPr>
              <a:t>কেলভিন</a:t>
            </a:r>
            <a:endParaRPr lang="en-US" sz="2800" b="1" dirty="0">
              <a:latin typeface="NikoshBAN" pitchFamily="2" charset="0"/>
              <a:cs typeface="NikoshBAN" pitchFamily="2" charset="0"/>
            </a:endParaRPr>
          </a:p>
        </p:txBody>
      </p:sp>
      <p:sp>
        <p:nvSpPr>
          <p:cNvPr id="48" name="TextBox 47"/>
          <p:cNvSpPr txBox="1"/>
          <p:nvPr/>
        </p:nvSpPr>
        <p:spPr>
          <a:xfrm>
            <a:off x="4267200" y="5344180"/>
            <a:ext cx="1133644" cy="523220"/>
          </a:xfrm>
          <a:prstGeom prst="rect">
            <a:avLst/>
          </a:prstGeom>
          <a:noFill/>
        </p:spPr>
        <p:txBody>
          <a:bodyPr wrap="none" rtlCol="0">
            <a:spAutoFit/>
          </a:bodyPr>
          <a:lstStyle/>
          <a:p>
            <a:r>
              <a:rPr lang="bn-BD" sz="2800" b="1" dirty="0" smtClean="0">
                <a:solidFill>
                  <a:schemeClr val="bg1"/>
                </a:solidFill>
                <a:latin typeface="NikoshBAN" pitchFamily="2" charset="0"/>
                <a:cs typeface="NikoshBAN" pitchFamily="2" charset="0"/>
              </a:rPr>
              <a:t>ক্যান্ডেলা</a:t>
            </a:r>
            <a:endParaRPr lang="en-US" sz="2800" b="1" dirty="0">
              <a:solidFill>
                <a:schemeClr val="bg1"/>
              </a:solidFill>
              <a:latin typeface="NikoshBAN" pitchFamily="2" charset="0"/>
              <a:cs typeface="NikoshBAN" pitchFamily="2" charset="0"/>
            </a:endParaRPr>
          </a:p>
        </p:txBody>
      </p:sp>
      <p:sp>
        <p:nvSpPr>
          <p:cNvPr id="49" name="TextBox 48"/>
          <p:cNvSpPr txBox="1"/>
          <p:nvPr/>
        </p:nvSpPr>
        <p:spPr>
          <a:xfrm>
            <a:off x="2317531" y="5639349"/>
            <a:ext cx="726481" cy="523220"/>
          </a:xfrm>
          <a:prstGeom prst="rect">
            <a:avLst/>
          </a:prstGeom>
          <a:noFill/>
        </p:spPr>
        <p:txBody>
          <a:bodyPr wrap="none" rtlCol="0">
            <a:spAutoFit/>
          </a:bodyPr>
          <a:lstStyle/>
          <a:p>
            <a:r>
              <a:rPr lang="bn-BD" sz="2800" b="1" dirty="0" smtClean="0">
                <a:latin typeface="NikoshBAN" pitchFamily="2" charset="0"/>
                <a:cs typeface="NikoshBAN" pitchFamily="2" charset="0"/>
              </a:rPr>
              <a:t>মোল</a:t>
            </a:r>
            <a:endParaRPr lang="en-US" sz="2800" b="1" dirty="0">
              <a:latin typeface="NikoshBAN" pitchFamily="2" charset="0"/>
              <a:cs typeface="NikoshBAN" pitchFamily="2" charset="0"/>
            </a:endParaRPr>
          </a:p>
        </p:txBody>
      </p:sp>
      <p:sp>
        <p:nvSpPr>
          <p:cNvPr id="35" name="TextBox 34"/>
          <p:cNvSpPr txBox="1"/>
          <p:nvPr/>
        </p:nvSpPr>
        <p:spPr>
          <a:xfrm>
            <a:off x="5486400" y="569893"/>
            <a:ext cx="3429000" cy="954107"/>
          </a:xfrm>
          <a:prstGeom prst="rect">
            <a:avLst/>
          </a:prstGeom>
          <a:solidFill>
            <a:schemeClr val="tx2">
              <a:lumMod val="40000"/>
              <a:lumOff val="60000"/>
            </a:schemeClr>
          </a:solidFill>
          <a:ln>
            <a:solidFill>
              <a:schemeClr val="tx1"/>
            </a:solidFill>
          </a:ln>
        </p:spPr>
        <p:txBody>
          <a:bodyPr wrap="square" rtlCol="0">
            <a:spAutoFit/>
          </a:bodyPr>
          <a:lstStyle/>
          <a:p>
            <a:r>
              <a:rPr lang="bn-BD" sz="2800" dirty="0" smtClean="0">
                <a:latin typeface="NikoshBAN" pitchFamily="2" charset="0"/>
                <a:cs typeface="NikoshBAN" pitchFamily="2" charset="0"/>
              </a:rPr>
              <a:t>    আন্তর্জাতিক পদ্ধতিতে পরিমাপের মৌলিক এককসমূহ</a:t>
            </a:r>
            <a:endParaRPr lang="en-US" sz="2800" dirty="0">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wipe(up)">
                                      <p:cBhvr>
                                        <p:cTn id="63"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p:bldP spid="45" grpId="0"/>
      <p:bldP spid="46" grpId="0"/>
      <p:bldP spid="47" grpId="0"/>
      <p:bldP spid="48" grpId="0"/>
      <p:bldP spid="49" grpId="0"/>
      <p:bldP spid="3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Frame 1"/>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descr="work book.png"/>
          <p:cNvPicPr>
            <a:picLocks noChangeAspect="1"/>
          </p:cNvPicPr>
          <p:nvPr/>
        </p:nvPicPr>
        <p:blipFill>
          <a:blip r:embed="rId3" cstate="print"/>
          <a:stretch>
            <a:fillRect/>
          </a:stretch>
        </p:blipFill>
        <p:spPr>
          <a:xfrm>
            <a:off x="1371600" y="304800"/>
            <a:ext cx="1752600" cy="718408"/>
          </a:xfrm>
          <a:prstGeom prst="rect">
            <a:avLst/>
          </a:prstGeom>
        </p:spPr>
      </p:pic>
      <p:sp>
        <p:nvSpPr>
          <p:cNvPr id="3" name="TextBox 2"/>
          <p:cNvSpPr txBox="1"/>
          <p:nvPr/>
        </p:nvSpPr>
        <p:spPr>
          <a:xfrm>
            <a:off x="3276600" y="304800"/>
            <a:ext cx="2012089"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bn-BD" sz="3600" dirty="0" smtClean="0">
                <a:solidFill>
                  <a:schemeClr val="tx1"/>
                </a:solidFill>
                <a:latin typeface="NikoshBAN" pitchFamily="2" charset="0"/>
                <a:cs typeface="NikoshBAN" pitchFamily="2" charset="0"/>
              </a:rPr>
              <a:t>জোড়ায় কাজ</a:t>
            </a:r>
            <a:endParaRPr lang="en-US" sz="3600" dirty="0">
              <a:solidFill>
                <a:schemeClr val="tx1"/>
              </a:solidFill>
              <a:latin typeface="NikoshBAN" pitchFamily="2" charset="0"/>
              <a:cs typeface="NikoshBAN" pitchFamily="2" charset="0"/>
            </a:endParaRPr>
          </a:p>
        </p:txBody>
      </p:sp>
      <p:grpSp>
        <p:nvGrpSpPr>
          <p:cNvPr id="15" name="Group 14"/>
          <p:cNvGrpSpPr/>
          <p:nvPr/>
        </p:nvGrpSpPr>
        <p:grpSpPr>
          <a:xfrm>
            <a:off x="1336027" y="1219200"/>
            <a:ext cx="6436373" cy="4687263"/>
            <a:chOff x="1336027" y="1219200"/>
            <a:chExt cx="6436373" cy="4687263"/>
          </a:xfrm>
        </p:grpSpPr>
        <p:pic>
          <p:nvPicPr>
            <p:cNvPr id="16" name="Picture 15" descr="student.gif"/>
            <p:cNvPicPr>
              <a:picLocks noChangeAspect="1"/>
            </p:cNvPicPr>
            <p:nvPr/>
          </p:nvPicPr>
          <p:blipFill>
            <a:blip r:embed="rId4" cstate="print">
              <a:duotone>
                <a:schemeClr val="accent6">
                  <a:shade val="45000"/>
                  <a:satMod val="135000"/>
                </a:schemeClr>
                <a:prstClr val="white"/>
              </a:duotone>
            </a:blip>
            <a:stretch>
              <a:fillRect/>
            </a:stretch>
          </p:blipFill>
          <p:spPr>
            <a:xfrm flipH="1">
              <a:off x="1336027" y="1219200"/>
              <a:ext cx="3312173" cy="4687263"/>
            </a:xfrm>
            <a:prstGeom prst="rect">
              <a:avLst/>
            </a:prstGeom>
          </p:spPr>
        </p:pic>
        <p:pic>
          <p:nvPicPr>
            <p:cNvPr id="17" name="Picture 16" descr="student.gif"/>
            <p:cNvPicPr>
              <a:picLocks noChangeAspect="1"/>
            </p:cNvPicPr>
            <p:nvPr/>
          </p:nvPicPr>
          <p:blipFill>
            <a:blip r:embed="rId4" cstate="print">
              <a:duotone>
                <a:schemeClr val="accent4">
                  <a:shade val="45000"/>
                  <a:satMod val="135000"/>
                </a:schemeClr>
                <a:prstClr val="white"/>
              </a:duotone>
            </a:blip>
            <a:stretch>
              <a:fillRect/>
            </a:stretch>
          </p:blipFill>
          <p:spPr>
            <a:xfrm>
              <a:off x="4460227" y="1219200"/>
              <a:ext cx="3312173" cy="4687263"/>
            </a:xfrm>
            <a:prstGeom prst="rect">
              <a:avLst/>
            </a:prstGeom>
          </p:spPr>
        </p:pic>
      </p:grpSp>
      <p:sp>
        <p:nvSpPr>
          <p:cNvPr id="18" name="TextBox 17"/>
          <p:cNvSpPr txBox="1"/>
          <p:nvPr/>
        </p:nvSpPr>
        <p:spPr>
          <a:xfrm>
            <a:off x="1352550" y="3810000"/>
            <a:ext cx="6369051"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bn-BD" sz="3200" dirty="0" smtClean="0">
                <a:latin typeface="NikoshBAN" pitchFamily="2" charset="0"/>
                <a:cs typeface="NikoshBAN" pitchFamily="2" charset="0"/>
              </a:rPr>
              <a:t>আন্তর্জাতিক পদ্ধতিতে পরিমাপের এককগুলো লিখ।</a:t>
            </a:r>
            <a:endParaRPr lang="en-US" sz="3200" dirty="0"/>
          </a:p>
        </p:txBody>
      </p:sp>
      <p:sp>
        <p:nvSpPr>
          <p:cNvPr id="9" name="TextBox 8"/>
          <p:cNvSpPr txBox="1"/>
          <p:nvPr/>
        </p:nvSpPr>
        <p:spPr>
          <a:xfrm>
            <a:off x="7187786" y="228600"/>
            <a:ext cx="1651414" cy="461665"/>
          </a:xfrm>
          <a:prstGeom prst="rect">
            <a:avLst/>
          </a:prstGeom>
          <a:solidFill>
            <a:schemeClr val="accent2">
              <a:lumMod val="20000"/>
              <a:lumOff val="80000"/>
            </a:schemeClr>
          </a:solidFill>
        </p:spPr>
        <p:txBody>
          <a:bodyPr wrap="none" rtlCol="0">
            <a:spAutoFit/>
          </a:bodyPr>
          <a:lstStyle/>
          <a:p>
            <a:r>
              <a:rPr lang="bn-BD" sz="2400" dirty="0" smtClean="0">
                <a:latin typeface="NikoshBAN" pitchFamily="2" charset="0"/>
                <a:cs typeface="NikoshBAN" pitchFamily="2" charset="0"/>
              </a:rPr>
              <a:t>সময়ঃ ৫ মিনিট</a:t>
            </a:r>
            <a:endParaRPr lang="en-US" sz="2400" dirty="0">
              <a:latin typeface="NikoshBAN" pitchFamily="2" charset="0"/>
              <a:cs typeface="NikoshBAN" pitchFamily="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Frame 1"/>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3124200" y="304800"/>
            <a:ext cx="30480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bn-BD" sz="3600" dirty="0" smtClean="0">
                <a:solidFill>
                  <a:schemeClr val="tx1"/>
                </a:solidFill>
                <a:latin typeface="NikoshBAN" pitchFamily="2" charset="0"/>
                <a:cs typeface="NikoshBAN" pitchFamily="2" charset="0"/>
              </a:rPr>
              <a:t> উত্তর মিলিয়ে দেখো</a:t>
            </a:r>
            <a:endParaRPr lang="en-US" sz="3600" dirty="0">
              <a:solidFill>
                <a:schemeClr val="tx1"/>
              </a:solidFill>
              <a:latin typeface="NikoshBAN" pitchFamily="2" charset="0"/>
              <a:cs typeface="NikoshBAN" pitchFamily="2" charset="0"/>
            </a:endParaRPr>
          </a:p>
        </p:txBody>
      </p:sp>
      <p:grpSp>
        <p:nvGrpSpPr>
          <p:cNvPr id="13" name="Group 12"/>
          <p:cNvGrpSpPr/>
          <p:nvPr/>
        </p:nvGrpSpPr>
        <p:grpSpPr>
          <a:xfrm>
            <a:off x="4069524" y="381000"/>
            <a:ext cx="1333500" cy="2209800"/>
            <a:chOff x="4069524" y="381000"/>
            <a:chExt cx="1333500" cy="2209800"/>
          </a:xfrm>
        </p:grpSpPr>
        <p:cxnSp>
          <p:nvCxnSpPr>
            <p:cNvPr id="14" name="Straight Connector 13"/>
            <p:cNvCxnSpPr/>
            <p:nvPr/>
          </p:nvCxnSpPr>
          <p:spPr>
            <a:xfrm flipV="1">
              <a:off x="4724400" y="1295400"/>
              <a:ext cx="0" cy="12954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15" name="Picture 14" descr="Clock.jpg"/>
            <p:cNvPicPr>
              <a:picLocks noChangeAspect="1"/>
            </p:cNvPicPr>
            <p:nvPr/>
          </p:nvPicPr>
          <p:blipFill>
            <a:blip r:embed="rId3" cstate="print"/>
            <a:stretch>
              <a:fillRect/>
            </a:stretch>
          </p:blipFill>
          <p:spPr>
            <a:xfrm>
              <a:off x="4069524" y="381000"/>
              <a:ext cx="1333500" cy="1333500"/>
            </a:xfrm>
            <a:prstGeom prst="ellipse">
              <a:avLst/>
            </a:prstGeom>
            <a:ln>
              <a:solidFill>
                <a:schemeClr val="tx1"/>
              </a:solidFill>
            </a:ln>
          </p:spPr>
        </p:pic>
      </p:grpSp>
      <p:grpSp>
        <p:nvGrpSpPr>
          <p:cNvPr id="16" name="Group 15"/>
          <p:cNvGrpSpPr/>
          <p:nvPr/>
        </p:nvGrpSpPr>
        <p:grpSpPr>
          <a:xfrm>
            <a:off x="1447800" y="2933700"/>
            <a:ext cx="2133600" cy="1295400"/>
            <a:chOff x="1447800" y="2933700"/>
            <a:chExt cx="2133600" cy="1295400"/>
          </a:xfrm>
        </p:grpSpPr>
        <p:cxnSp>
          <p:nvCxnSpPr>
            <p:cNvPr id="17" name="Straight Connector 16"/>
            <p:cNvCxnSpPr>
              <a:stCxn id="36" idx="1"/>
            </p:cNvCxnSpPr>
            <p:nvPr/>
          </p:nvCxnSpPr>
          <p:spPr>
            <a:xfrm flipH="1">
              <a:off x="2286000" y="3517732"/>
              <a:ext cx="1295400" cy="63668"/>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18" name="Picture 17" descr="Length-1.jpg"/>
            <p:cNvPicPr>
              <a:picLocks noChangeAspect="1"/>
            </p:cNvPicPr>
            <p:nvPr/>
          </p:nvPicPr>
          <p:blipFill>
            <a:blip r:embed="rId4" cstate="print"/>
            <a:stretch>
              <a:fillRect/>
            </a:stretch>
          </p:blipFill>
          <p:spPr>
            <a:xfrm>
              <a:off x="1447800" y="2933700"/>
              <a:ext cx="1295400" cy="1295400"/>
            </a:xfrm>
            <a:prstGeom prst="ellipse">
              <a:avLst/>
            </a:prstGeom>
            <a:ln>
              <a:solidFill>
                <a:schemeClr val="tx1"/>
              </a:solidFill>
            </a:ln>
          </p:spPr>
        </p:pic>
      </p:grpSp>
      <p:grpSp>
        <p:nvGrpSpPr>
          <p:cNvPr id="19" name="Group 18"/>
          <p:cNvGrpSpPr/>
          <p:nvPr/>
        </p:nvGrpSpPr>
        <p:grpSpPr>
          <a:xfrm>
            <a:off x="1981200" y="4038600"/>
            <a:ext cx="1981200" cy="1951758"/>
            <a:chOff x="1981200" y="4038600"/>
            <a:chExt cx="1981200" cy="1951758"/>
          </a:xfrm>
        </p:grpSpPr>
        <p:cxnSp>
          <p:nvCxnSpPr>
            <p:cNvPr id="20" name="Straight Connector 19"/>
            <p:cNvCxnSpPr>
              <a:endCxn id="21" idx="7"/>
            </p:cNvCxnSpPr>
            <p:nvPr/>
          </p:nvCxnSpPr>
          <p:spPr>
            <a:xfrm flipH="1">
              <a:off x="3151934" y="4038600"/>
              <a:ext cx="810466" cy="838675"/>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21" name="Picture 5"/>
            <p:cNvPicPr>
              <a:picLocks noChangeAspect="1" noChangeArrowheads="1"/>
            </p:cNvPicPr>
            <p:nvPr/>
          </p:nvPicPr>
          <p:blipFill>
            <a:blip r:embed="rId5" cstate="print"/>
            <a:srcRect/>
            <a:stretch>
              <a:fillRect/>
            </a:stretch>
          </p:blipFill>
          <p:spPr>
            <a:xfrm>
              <a:off x="1981200" y="4686300"/>
              <a:ext cx="1371600" cy="1304058"/>
            </a:xfrm>
            <a:prstGeom prst="ellipse">
              <a:avLst/>
            </a:prstGeom>
            <a:noFill/>
            <a:ln>
              <a:solidFill>
                <a:schemeClr val="tx1"/>
              </a:solidFill>
            </a:ln>
          </p:spPr>
        </p:pic>
      </p:grpSp>
      <p:grpSp>
        <p:nvGrpSpPr>
          <p:cNvPr id="22" name="Group 21"/>
          <p:cNvGrpSpPr/>
          <p:nvPr/>
        </p:nvGrpSpPr>
        <p:grpSpPr>
          <a:xfrm>
            <a:off x="5410200" y="1600200"/>
            <a:ext cx="1943100" cy="1524000"/>
            <a:chOff x="5410200" y="1600200"/>
            <a:chExt cx="1943100" cy="1524000"/>
          </a:xfrm>
        </p:grpSpPr>
        <p:cxnSp>
          <p:nvCxnSpPr>
            <p:cNvPr id="23" name="Straight Connector 22"/>
            <p:cNvCxnSpPr/>
            <p:nvPr/>
          </p:nvCxnSpPr>
          <p:spPr>
            <a:xfrm flipV="1">
              <a:off x="5410200" y="2514600"/>
              <a:ext cx="990600" cy="6096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24" name="Picture 23" descr="Temp.jpg"/>
            <p:cNvPicPr>
              <a:picLocks noChangeAspect="1"/>
            </p:cNvPicPr>
            <p:nvPr/>
          </p:nvPicPr>
          <p:blipFill>
            <a:blip r:embed="rId6" cstate="print"/>
            <a:stretch>
              <a:fillRect/>
            </a:stretch>
          </p:blipFill>
          <p:spPr>
            <a:xfrm>
              <a:off x="6019800" y="1600200"/>
              <a:ext cx="1333500" cy="1333500"/>
            </a:xfrm>
            <a:prstGeom prst="ellipse">
              <a:avLst/>
            </a:prstGeom>
            <a:ln>
              <a:solidFill>
                <a:srgbClr val="C00000"/>
              </a:solidFill>
            </a:ln>
          </p:spPr>
        </p:pic>
      </p:grpSp>
      <p:grpSp>
        <p:nvGrpSpPr>
          <p:cNvPr id="25" name="Group 24"/>
          <p:cNvGrpSpPr/>
          <p:nvPr/>
        </p:nvGrpSpPr>
        <p:grpSpPr>
          <a:xfrm>
            <a:off x="1981200" y="1198832"/>
            <a:ext cx="1828800" cy="1696768"/>
            <a:chOff x="1981200" y="1198832"/>
            <a:chExt cx="1828800" cy="1696768"/>
          </a:xfrm>
        </p:grpSpPr>
        <p:cxnSp>
          <p:nvCxnSpPr>
            <p:cNvPr id="26" name="Straight Connector 25"/>
            <p:cNvCxnSpPr/>
            <p:nvPr/>
          </p:nvCxnSpPr>
          <p:spPr>
            <a:xfrm flipH="1" flipV="1">
              <a:off x="2743200" y="1981200"/>
              <a:ext cx="1066800" cy="9144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27" name="Picture 26" descr="Snapshot.jpg"/>
            <p:cNvPicPr>
              <a:picLocks noChangeAspect="1"/>
            </p:cNvPicPr>
            <p:nvPr/>
          </p:nvPicPr>
          <p:blipFill>
            <a:blip r:embed="rId7" cstate="print"/>
            <a:stretch>
              <a:fillRect/>
            </a:stretch>
          </p:blipFill>
          <p:spPr>
            <a:xfrm>
              <a:off x="1981200" y="1198832"/>
              <a:ext cx="1295400" cy="1277668"/>
            </a:xfrm>
            <a:prstGeom prst="ellipse">
              <a:avLst/>
            </a:prstGeom>
            <a:ln>
              <a:solidFill>
                <a:schemeClr val="tx1"/>
              </a:solidFill>
            </a:ln>
          </p:spPr>
        </p:pic>
      </p:grpSp>
      <p:grpSp>
        <p:nvGrpSpPr>
          <p:cNvPr id="28" name="Group 27"/>
          <p:cNvGrpSpPr/>
          <p:nvPr/>
        </p:nvGrpSpPr>
        <p:grpSpPr>
          <a:xfrm>
            <a:off x="5334000" y="3733800"/>
            <a:ext cx="2286000" cy="1409700"/>
            <a:chOff x="5334000" y="3733800"/>
            <a:chExt cx="2286000" cy="1409700"/>
          </a:xfrm>
        </p:grpSpPr>
        <p:cxnSp>
          <p:nvCxnSpPr>
            <p:cNvPr id="29" name="Straight Connector 28"/>
            <p:cNvCxnSpPr/>
            <p:nvPr/>
          </p:nvCxnSpPr>
          <p:spPr>
            <a:xfrm>
              <a:off x="5334000" y="3733800"/>
              <a:ext cx="1219200" cy="6096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30" name="Picture 29" descr="Ampere-jpg.jpg"/>
            <p:cNvPicPr>
              <a:picLocks noChangeAspect="1"/>
            </p:cNvPicPr>
            <p:nvPr/>
          </p:nvPicPr>
          <p:blipFill>
            <a:blip r:embed="rId8" cstate="print"/>
            <a:stretch>
              <a:fillRect/>
            </a:stretch>
          </p:blipFill>
          <p:spPr>
            <a:xfrm>
              <a:off x="6241224" y="3756568"/>
              <a:ext cx="1378776" cy="1386932"/>
            </a:xfrm>
            <a:prstGeom prst="ellipse">
              <a:avLst/>
            </a:prstGeom>
            <a:noFill/>
            <a:ln>
              <a:solidFill>
                <a:schemeClr val="tx1"/>
              </a:solidFill>
            </a:ln>
          </p:spPr>
        </p:pic>
      </p:grpSp>
      <p:grpSp>
        <p:nvGrpSpPr>
          <p:cNvPr id="31" name="Group 30"/>
          <p:cNvGrpSpPr/>
          <p:nvPr/>
        </p:nvGrpSpPr>
        <p:grpSpPr>
          <a:xfrm>
            <a:off x="4183824" y="4267200"/>
            <a:ext cx="1333500" cy="2247900"/>
            <a:chOff x="4183824" y="4267200"/>
            <a:chExt cx="1333500" cy="2247900"/>
          </a:xfrm>
        </p:grpSpPr>
        <p:cxnSp>
          <p:nvCxnSpPr>
            <p:cNvPr id="32" name="Straight Connector 31"/>
            <p:cNvCxnSpPr/>
            <p:nvPr/>
          </p:nvCxnSpPr>
          <p:spPr>
            <a:xfrm>
              <a:off x="4648200" y="4267200"/>
              <a:ext cx="152400" cy="121920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pic>
          <p:nvPicPr>
            <p:cNvPr id="33" name="Picture 32" descr="Candela-jpg.jpg"/>
            <p:cNvPicPr>
              <a:picLocks noChangeAspect="1"/>
            </p:cNvPicPr>
            <p:nvPr/>
          </p:nvPicPr>
          <p:blipFill>
            <a:blip r:embed="rId9" cstate="print"/>
            <a:stretch>
              <a:fillRect/>
            </a:stretch>
          </p:blipFill>
          <p:spPr>
            <a:xfrm>
              <a:off x="4183824" y="5184688"/>
              <a:ext cx="1333500" cy="1330412"/>
            </a:xfrm>
            <a:prstGeom prst="ellipse">
              <a:avLst/>
            </a:prstGeom>
            <a:noFill/>
            <a:ln>
              <a:solidFill>
                <a:srgbClr val="002060"/>
              </a:solidFill>
            </a:ln>
          </p:spPr>
        </p:pic>
      </p:grpSp>
      <p:grpSp>
        <p:nvGrpSpPr>
          <p:cNvPr id="34" name="Group 33"/>
          <p:cNvGrpSpPr/>
          <p:nvPr/>
        </p:nvGrpSpPr>
        <p:grpSpPr>
          <a:xfrm>
            <a:off x="3345624" y="2247900"/>
            <a:ext cx="2511998" cy="2456178"/>
            <a:chOff x="3498024" y="2286000"/>
            <a:chExt cx="2511998" cy="2456178"/>
          </a:xfrm>
        </p:grpSpPr>
        <p:pic>
          <p:nvPicPr>
            <p:cNvPr id="35" name="Picture 34" descr="Globe.png"/>
            <p:cNvPicPr>
              <a:picLocks noChangeAspect="1"/>
            </p:cNvPicPr>
            <p:nvPr/>
          </p:nvPicPr>
          <p:blipFill>
            <a:blip r:embed="rId10" cstate="print"/>
            <a:stretch>
              <a:fillRect/>
            </a:stretch>
          </p:blipFill>
          <p:spPr>
            <a:xfrm>
              <a:off x="3498024" y="2286000"/>
              <a:ext cx="2511998" cy="2456178"/>
            </a:xfrm>
            <a:prstGeom prst="rect">
              <a:avLst/>
            </a:prstGeom>
          </p:spPr>
        </p:pic>
        <p:sp>
          <p:nvSpPr>
            <p:cNvPr id="36" name="TextBox 35"/>
            <p:cNvSpPr txBox="1"/>
            <p:nvPr/>
          </p:nvSpPr>
          <p:spPr>
            <a:xfrm>
              <a:off x="3733800" y="3048000"/>
              <a:ext cx="1915909" cy="1015663"/>
            </a:xfrm>
            <a:prstGeom prst="rect">
              <a:avLst/>
            </a:prstGeom>
            <a:noFill/>
          </p:spPr>
          <p:txBody>
            <a:bodyPr wrap="none" rtlCol="0">
              <a:spAutoFit/>
            </a:bodyPr>
            <a:lstStyle/>
            <a:p>
              <a:r>
                <a:rPr lang="bn-BD" sz="6000" dirty="0" smtClean="0">
                  <a:latin typeface="NikoshBAN" pitchFamily="2" charset="0"/>
                  <a:cs typeface="NikoshBAN" pitchFamily="2" charset="0"/>
                </a:rPr>
                <a:t>এসআই</a:t>
              </a:r>
              <a:endParaRPr lang="en-US" sz="6000" dirty="0">
                <a:latin typeface="NikoshBAN" pitchFamily="2" charset="0"/>
                <a:cs typeface="NikoshBAN" pitchFamily="2" charset="0"/>
              </a:endParaRPr>
            </a:p>
          </p:txBody>
        </p:sp>
      </p:grpSp>
      <p:sp>
        <p:nvSpPr>
          <p:cNvPr id="37" name="TextBox 36"/>
          <p:cNvSpPr txBox="1"/>
          <p:nvPr/>
        </p:nvSpPr>
        <p:spPr>
          <a:xfrm>
            <a:off x="1676400" y="3515380"/>
            <a:ext cx="845103" cy="523220"/>
          </a:xfrm>
          <a:prstGeom prst="rect">
            <a:avLst/>
          </a:prstGeom>
          <a:solidFill>
            <a:schemeClr val="accent1">
              <a:lumMod val="20000"/>
              <a:lumOff val="80000"/>
            </a:schemeClr>
          </a:solidFill>
          <a:ln>
            <a:noFill/>
          </a:ln>
        </p:spPr>
        <p:txBody>
          <a:bodyPr wrap="none" rtlCol="0">
            <a:spAutoFit/>
          </a:bodyPr>
          <a:lstStyle/>
          <a:p>
            <a:r>
              <a:rPr lang="bn-BD" sz="2800" b="1" dirty="0" smtClean="0">
                <a:latin typeface="NikoshBAN" pitchFamily="2" charset="0"/>
                <a:cs typeface="NikoshBAN" pitchFamily="2" charset="0"/>
              </a:rPr>
              <a:t>মিটার</a:t>
            </a:r>
            <a:endParaRPr lang="en-US" sz="2800" b="1" dirty="0">
              <a:latin typeface="NikoshBAN" pitchFamily="2" charset="0"/>
              <a:cs typeface="NikoshBAN" pitchFamily="2" charset="0"/>
            </a:endParaRPr>
          </a:p>
        </p:txBody>
      </p:sp>
      <p:sp>
        <p:nvSpPr>
          <p:cNvPr id="38" name="TextBox 37"/>
          <p:cNvSpPr txBox="1"/>
          <p:nvPr/>
        </p:nvSpPr>
        <p:spPr>
          <a:xfrm>
            <a:off x="1973224" y="1409700"/>
            <a:ext cx="1284326" cy="523220"/>
          </a:xfrm>
          <a:prstGeom prst="rect">
            <a:avLst/>
          </a:prstGeom>
          <a:noFill/>
        </p:spPr>
        <p:txBody>
          <a:bodyPr wrap="none" rtlCol="0">
            <a:spAutoFit/>
          </a:bodyPr>
          <a:lstStyle/>
          <a:p>
            <a:r>
              <a:rPr lang="bn-BD" sz="2800" b="1" dirty="0" smtClean="0">
                <a:latin typeface="NikoshBAN" pitchFamily="2" charset="0"/>
                <a:cs typeface="NikoshBAN" pitchFamily="2" charset="0"/>
              </a:rPr>
              <a:t>কিলোগ্রাম</a:t>
            </a:r>
            <a:endParaRPr lang="en-US" sz="2800" b="1" dirty="0">
              <a:latin typeface="NikoshBAN" pitchFamily="2" charset="0"/>
              <a:cs typeface="NikoshBAN" pitchFamily="2" charset="0"/>
            </a:endParaRPr>
          </a:p>
        </p:txBody>
      </p:sp>
      <p:sp>
        <p:nvSpPr>
          <p:cNvPr id="39" name="TextBox 38"/>
          <p:cNvSpPr txBox="1"/>
          <p:nvPr/>
        </p:nvSpPr>
        <p:spPr>
          <a:xfrm>
            <a:off x="4267200" y="990600"/>
            <a:ext cx="966931" cy="523220"/>
          </a:xfrm>
          <a:prstGeom prst="rect">
            <a:avLst/>
          </a:prstGeom>
          <a:noFill/>
        </p:spPr>
        <p:txBody>
          <a:bodyPr wrap="none" rtlCol="0">
            <a:spAutoFit/>
          </a:bodyPr>
          <a:lstStyle/>
          <a:p>
            <a:r>
              <a:rPr lang="bn-BD" sz="2800" b="1" dirty="0" smtClean="0">
                <a:latin typeface="NikoshBAN" pitchFamily="2" charset="0"/>
                <a:cs typeface="NikoshBAN" pitchFamily="2" charset="0"/>
              </a:rPr>
              <a:t>সেকেণ্ড</a:t>
            </a:r>
            <a:endParaRPr lang="en-US" sz="2800" b="1" dirty="0">
              <a:latin typeface="NikoshBAN" pitchFamily="2" charset="0"/>
              <a:cs typeface="NikoshBAN" pitchFamily="2" charset="0"/>
            </a:endParaRPr>
          </a:p>
        </p:txBody>
      </p:sp>
      <p:sp>
        <p:nvSpPr>
          <p:cNvPr id="40" name="TextBox 39"/>
          <p:cNvSpPr txBox="1"/>
          <p:nvPr/>
        </p:nvSpPr>
        <p:spPr>
          <a:xfrm rot="19000419">
            <a:off x="6324600" y="4284670"/>
            <a:ext cx="1369286" cy="523220"/>
          </a:xfrm>
          <a:prstGeom prst="rect">
            <a:avLst/>
          </a:prstGeom>
          <a:noFill/>
        </p:spPr>
        <p:txBody>
          <a:bodyPr wrap="none" rtlCol="0">
            <a:spAutoFit/>
          </a:bodyPr>
          <a:lstStyle/>
          <a:p>
            <a:r>
              <a:rPr lang="bn-BD" sz="2800" b="1" dirty="0" smtClean="0">
                <a:latin typeface="NikoshBAN" pitchFamily="2" charset="0"/>
                <a:cs typeface="NikoshBAN" pitchFamily="2" charset="0"/>
              </a:rPr>
              <a:t>অ্যাম্পিয়ার</a:t>
            </a:r>
            <a:endParaRPr lang="en-US" sz="2800" b="1" dirty="0">
              <a:latin typeface="NikoshBAN" pitchFamily="2" charset="0"/>
              <a:cs typeface="NikoshBAN" pitchFamily="2" charset="0"/>
            </a:endParaRPr>
          </a:p>
        </p:txBody>
      </p:sp>
      <p:sp>
        <p:nvSpPr>
          <p:cNvPr id="41" name="TextBox 40"/>
          <p:cNvSpPr txBox="1"/>
          <p:nvPr/>
        </p:nvSpPr>
        <p:spPr>
          <a:xfrm>
            <a:off x="6096000" y="1676400"/>
            <a:ext cx="1119217" cy="523220"/>
          </a:xfrm>
          <a:prstGeom prst="rect">
            <a:avLst/>
          </a:prstGeom>
          <a:noFill/>
        </p:spPr>
        <p:txBody>
          <a:bodyPr wrap="none" rtlCol="0">
            <a:spAutoFit/>
          </a:bodyPr>
          <a:lstStyle/>
          <a:p>
            <a:r>
              <a:rPr lang="bn-BD" sz="2800" b="1" dirty="0" smtClean="0">
                <a:latin typeface="NikoshBAN" pitchFamily="2" charset="0"/>
                <a:cs typeface="NikoshBAN" pitchFamily="2" charset="0"/>
              </a:rPr>
              <a:t>কেলভিন</a:t>
            </a:r>
            <a:endParaRPr lang="en-US" sz="2800" b="1" dirty="0">
              <a:latin typeface="NikoshBAN" pitchFamily="2" charset="0"/>
              <a:cs typeface="NikoshBAN" pitchFamily="2" charset="0"/>
            </a:endParaRPr>
          </a:p>
        </p:txBody>
      </p:sp>
      <p:sp>
        <p:nvSpPr>
          <p:cNvPr id="42" name="TextBox 41"/>
          <p:cNvSpPr txBox="1"/>
          <p:nvPr/>
        </p:nvSpPr>
        <p:spPr>
          <a:xfrm>
            <a:off x="4267200" y="5344180"/>
            <a:ext cx="1133644" cy="523220"/>
          </a:xfrm>
          <a:prstGeom prst="rect">
            <a:avLst/>
          </a:prstGeom>
          <a:noFill/>
        </p:spPr>
        <p:txBody>
          <a:bodyPr wrap="none" rtlCol="0">
            <a:spAutoFit/>
          </a:bodyPr>
          <a:lstStyle/>
          <a:p>
            <a:r>
              <a:rPr lang="bn-BD" sz="2800" b="1" dirty="0" smtClean="0">
                <a:solidFill>
                  <a:schemeClr val="bg1"/>
                </a:solidFill>
                <a:latin typeface="NikoshBAN" pitchFamily="2" charset="0"/>
                <a:cs typeface="NikoshBAN" pitchFamily="2" charset="0"/>
              </a:rPr>
              <a:t>ক্যান্ডেলা</a:t>
            </a:r>
            <a:endParaRPr lang="en-US" sz="2800" b="1" dirty="0">
              <a:solidFill>
                <a:schemeClr val="bg1"/>
              </a:solidFill>
              <a:latin typeface="NikoshBAN" pitchFamily="2" charset="0"/>
              <a:cs typeface="NikoshBAN" pitchFamily="2" charset="0"/>
            </a:endParaRPr>
          </a:p>
        </p:txBody>
      </p:sp>
      <p:sp>
        <p:nvSpPr>
          <p:cNvPr id="43" name="TextBox 42"/>
          <p:cNvSpPr txBox="1"/>
          <p:nvPr/>
        </p:nvSpPr>
        <p:spPr>
          <a:xfrm>
            <a:off x="2286000" y="5105400"/>
            <a:ext cx="726481" cy="523220"/>
          </a:xfrm>
          <a:prstGeom prst="rect">
            <a:avLst/>
          </a:prstGeom>
          <a:noFill/>
        </p:spPr>
        <p:txBody>
          <a:bodyPr wrap="none" rtlCol="0">
            <a:spAutoFit/>
          </a:bodyPr>
          <a:lstStyle/>
          <a:p>
            <a:r>
              <a:rPr lang="bn-BD" sz="2800" b="1" dirty="0" smtClean="0">
                <a:latin typeface="NikoshBAN" pitchFamily="2" charset="0"/>
                <a:cs typeface="NikoshBAN" pitchFamily="2" charset="0"/>
              </a:rPr>
              <a:t>মোল</a:t>
            </a:r>
            <a:endParaRPr lang="en-US" sz="2800" b="1" dirty="0">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4.81481E-6 L 0.30834 4.81481E-6 " pathEditMode="relative" rAng="0" ptsTypes="AA">
                                      <p:cBhvr>
                                        <p:cTn id="6" dur="2000" fill="hold"/>
                                        <p:tgtEl>
                                          <p:spTgt spid="3"/>
                                        </p:tgtEl>
                                        <p:attrNameLst>
                                          <p:attrName>ppt_x</p:attrName>
                                          <p:attrName>ppt_y</p:attrName>
                                        </p:attrNameLst>
                                      </p:cBhvr>
                                      <p:rCtr x="154" y="0"/>
                                    </p:animMotion>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7" grpId="0" animBg="1"/>
      <p:bldP spid="38" grpId="0"/>
      <p:bldP spid="39" grpId="0"/>
      <p:bldP spid="40" grpId="0"/>
      <p:bldP spid="41" grpId="0"/>
      <p:bldP spid="42" grpId="0"/>
      <p:bldP spid="4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8" name="Picture 13" descr="MC900089048[1]"/>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flipH="1">
            <a:off x="5410200" y="533400"/>
            <a:ext cx="3505200" cy="6167881"/>
          </a:xfrm>
          <a:prstGeom prst="rect">
            <a:avLst/>
          </a:prstGeom>
          <a:noFill/>
          <a:ln w="9525">
            <a:noFill/>
            <a:miter lim="800000"/>
            <a:headEnd/>
            <a:tailEnd/>
          </a:ln>
        </p:spPr>
      </p:pic>
      <p:sp>
        <p:nvSpPr>
          <p:cNvPr id="7" name="Frame 6"/>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3581400" y="304800"/>
            <a:ext cx="1398140" cy="707886"/>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bn-BD" sz="4000" dirty="0" smtClean="0">
                <a:latin typeface="NikoshBAN" pitchFamily="2" charset="0"/>
                <a:cs typeface="NikoshBAN" pitchFamily="2" charset="0"/>
              </a:rPr>
              <a:t>মূল্যায়ন</a:t>
            </a:r>
            <a:endParaRPr lang="en-US" sz="4000" dirty="0">
              <a:latin typeface="NikoshBAN" pitchFamily="2" charset="0"/>
              <a:cs typeface="NikoshBAN" pitchFamily="2" charset="0"/>
            </a:endParaRPr>
          </a:p>
        </p:txBody>
      </p:sp>
      <p:sp>
        <p:nvSpPr>
          <p:cNvPr id="5" name="TextBox 4"/>
          <p:cNvSpPr txBox="1"/>
          <p:nvPr/>
        </p:nvSpPr>
        <p:spPr>
          <a:xfrm>
            <a:off x="304800" y="3886200"/>
            <a:ext cx="8382000" cy="1077218"/>
          </a:xfrm>
          <a:prstGeom prst="rect">
            <a:avLst/>
          </a:prstGeom>
          <a:solidFill>
            <a:schemeClr val="accent1">
              <a:lumMod val="60000"/>
              <a:lumOff val="40000"/>
            </a:schemeClr>
          </a:solidFill>
        </p:spPr>
        <p:txBody>
          <a:bodyPr wrap="square" rtlCol="0">
            <a:spAutoFit/>
          </a:bodyPr>
          <a:lstStyle/>
          <a:p>
            <a:r>
              <a:rPr lang="bn-BD" sz="3200" dirty="0" smtClean="0">
                <a:latin typeface="NikoshBAN" pitchFamily="2" charset="0"/>
                <a:cs typeface="NikoshBAN" pitchFamily="2" charset="0"/>
              </a:rPr>
              <a:t>কোন বস্তাটি ভারি তা পরিমাপ করতে নিচের কোন এককটি ব্যবহার</a:t>
            </a:r>
          </a:p>
          <a:p>
            <a:r>
              <a:rPr lang="bn-BD" sz="3200" dirty="0" smtClean="0">
                <a:latin typeface="NikoshBAN" pitchFamily="2" charset="0"/>
                <a:cs typeface="NikoshBAN" pitchFamily="2" charset="0"/>
              </a:rPr>
              <a:t> করা উচিত?</a:t>
            </a:r>
            <a:endParaRPr lang="en-US" sz="3200" dirty="0">
              <a:latin typeface="NikoshBAN" pitchFamily="2" charset="0"/>
              <a:cs typeface="NikoshBAN" pitchFamily="2" charset="0"/>
            </a:endParaRPr>
          </a:p>
        </p:txBody>
      </p:sp>
      <p:sp>
        <p:nvSpPr>
          <p:cNvPr id="11" name="TextBox 10"/>
          <p:cNvSpPr txBox="1"/>
          <p:nvPr/>
        </p:nvSpPr>
        <p:spPr>
          <a:xfrm>
            <a:off x="609600" y="5385375"/>
            <a:ext cx="1380506" cy="584775"/>
          </a:xfrm>
          <a:prstGeom prst="rect">
            <a:avLst/>
          </a:prstGeom>
          <a:solidFill>
            <a:schemeClr val="accent1">
              <a:lumMod val="60000"/>
              <a:lumOff val="40000"/>
            </a:schemeClr>
          </a:solidFill>
        </p:spPr>
        <p:txBody>
          <a:bodyPr wrap="none" rtlCol="0">
            <a:spAutoFit/>
          </a:bodyPr>
          <a:lstStyle/>
          <a:p>
            <a:r>
              <a:rPr lang="bn-BD" sz="3200" dirty="0" smtClean="0">
                <a:latin typeface="NikoshBAN" pitchFamily="2" charset="0"/>
                <a:cs typeface="NikoshBAN" pitchFamily="2" charset="0"/>
              </a:rPr>
              <a:t>(ক) মোল</a:t>
            </a:r>
            <a:endParaRPr lang="en-US" sz="3200" dirty="0" smtClean="0">
              <a:latin typeface="NikoshBAN" pitchFamily="2" charset="0"/>
              <a:cs typeface="NikoshBAN" pitchFamily="2" charset="0"/>
            </a:endParaRPr>
          </a:p>
        </p:txBody>
      </p:sp>
      <p:sp>
        <p:nvSpPr>
          <p:cNvPr id="12" name="TextBox 11"/>
          <p:cNvSpPr txBox="1"/>
          <p:nvPr/>
        </p:nvSpPr>
        <p:spPr>
          <a:xfrm>
            <a:off x="2514600" y="5385375"/>
            <a:ext cx="1975221" cy="584775"/>
          </a:xfrm>
          <a:prstGeom prst="rect">
            <a:avLst/>
          </a:prstGeom>
          <a:solidFill>
            <a:schemeClr val="accent1">
              <a:lumMod val="60000"/>
              <a:lumOff val="40000"/>
            </a:schemeClr>
          </a:solidFill>
        </p:spPr>
        <p:txBody>
          <a:bodyPr wrap="none" rtlCol="0">
            <a:spAutoFit/>
          </a:bodyPr>
          <a:lstStyle/>
          <a:p>
            <a:r>
              <a:rPr lang="bn-BD" sz="3200" dirty="0" smtClean="0">
                <a:latin typeface="NikoshBAN" pitchFamily="2" charset="0"/>
                <a:cs typeface="NikoshBAN" pitchFamily="2" charset="0"/>
              </a:rPr>
              <a:t>(খ) কিলোগ্রাম</a:t>
            </a:r>
            <a:endParaRPr lang="en-US" sz="3200" dirty="0">
              <a:latin typeface="NikoshBAN" pitchFamily="2" charset="0"/>
              <a:cs typeface="NikoshBAN" pitchFamily="2" charset="0"/>
            </a:endParaRPr>
          </a:p>
        </p:txBody>
      </p:sp>
      <p:sp>
        <p:nvSpPr>
          <p:cNvPr id="13" name="TextBox 12"/>
          <p:cNvSpPr txBox="1"/>
          <p:nvPr/>
        </p:nvSpPr>
        <p:spPr>
          <a:xfrm>
            <a:off x="4898763" y="5385375"/>
            <a:ext cx="1197764" cy="584775"/>
          </a:xfrm>
          <a:prstGeom prst="rect">
            <a:avLst/>
          </a:prstGeom>
          <a:solidFill>
            <a:schemeClr val="accent1">
              <a:lumMod val="60000"/>
              <a:lumOff val="40000"/>
            </a:schemeClr>
          </a:solidFill>
        </p:spPr>
        <p:txBody>
          <a:bodyPr wrap="none" rtlCol="0">
            <a:spAutoFit/>
          </a:bodyPr>
          <a:lstStyle/>
          <a:p>
            <a:r>
              <a:rPr lang="bn-BD" sz="3200" dirty="0" smtClean="0">
                <a:latin typeface="NikoshBAN" pitchFamily="2" charset="0"/>
                <a:cs typeface="NikoshBAN" pitchFamily="2" charset="0"/>
              </a:rPr>
              <a:t>(গ) গ্রাম</a:t>
            </a:r>
            <a:endParaRPr lang="en-US" sz="3200" dirty="0">
              <a:latin typeface="NikoshBAN" pitchFamily="2" charset="0"/>
              <a:cs typeface="NikoshBAN" pitchFamily="2" charset="0"/>
            </a:endParaRPr>
          </a:p>
        </p:txBody>
      </p:sp>
      <p:sp>
        <p:nvSpPr>
          <p:cNvPr id="14" name="TextBox 13"/>
          <p:cNvSpPr txBox="1"/>
          <p:nvPr/>
        </p:nvSpPr>
        <p:spPr>
          <a:xfrm>
            <a:off x="6548817" y="5385375"/>
            <a:ext cx="1197764" cy="584775"/>
          </a:xfrm>
          <a:prstGeom prst="rect">
            <a:avLst/>
          </a:prstGeom>
          <a:solidFill>
            <a:schemeClr val="accent1">
              <a:lumMod val="60000"/>
              <a:lumOff val="40000"/>
            </a:schemeClr>
          </a:solidFill>
        </p:spPr>
        <p:txBody>
          <a:bodyPr wrap="none" rtlCol="0">
            <a:spAutoFit/>
          </a:bodyPr>
          <a:lstStyle/>
          <a:p>
            <a:r>
              <a:rPr lang="bn-BD" sz="3200" dirty="0" smtClean="0">
                <a:latin typeface="NikoshBAN" pitchFamily="2" charset="0"/>
                <a:cs typeface="NikoshBAN" pitchFamily="2" charset="0"/>
              </a:rPr>
              <a:t>(ঘ) সের</a:t>
            </a:r>
            <a:endParaRPr lang="en-US" sz="3200" dirty="0">
              <a:latin typeface="NikoshBAN" pitchFamily="2" charset="0"/>
              <a:cs typeface="NikoshBAN" pitchFamily="2" charset="0"/>
            </a:endParaRPr>
          </a:p>
        </p:txBody>
      </p:sp>
      <p:sp>
        <p:nvSpPr>
          <p:cNvPr id="16" name="Freeform 15"/>
          <p:cNvSpPr/>
          <p:nvPr/>
        </p:nvSpPr>
        <p:spPr>
          <a:xfrm>
            <a:off x="2476500" y="5505450"/>
            <a:ext cx="628650" cy="323850"/>
          </a:xfrm>
          <a:custGeom>
            <a:avLst/>
            <a:gdLst>
              <a:gd name="connsiteX0" fmla="*/ 0 w 800100"/>
              <a:gd name="connsiteY0" fmla="*/ 95250 h 400050"/>
              <a:gd name="connsiteX1" fmla="*/ 228600 w 800100"/>
              <a:gd name="connsiteY1" fmla="*/ 400050 h 400050"/>
              <a:gd name="connsiteX2" fmla="*/ 800100 w 800100"/>
              <a:gd name="connsiteY2" fmla="*/ 0 h 400050"/>
            </a:gdLst>
            <a:ahLst/>
            <a:cxnLst>
              <a:cxn ang="0">
                <a:pos x="connsiteX0" y="connsiteY0"/>
              </a:cxn>
              <a:cxn ang="0">
                <a:pos x="connsiteX1" y="connsiteY1"/>
              </a:cxn>
              <a:cxn ang="0">
                <a:pos x="connsiteX2" y="connsiteY2"/>
              </a:cxn>
            </a:cxnLst>
            <a:rect l="l" t="t" r="r" b="b"/>
            <a:pathLst>
              <a:path w="800100" h="400050">
                <a:moveTo>
                  <a:pt x="0" y="95250"/>
                </a:moveTo>
                <a:lnTo>
                  <a:pt x="228600" y="400050"/>
                </a:lnTo>
                <a:lnTo>
                  <a:pt x="800100" y="0"/>
                </a:ln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0" name="Picture 19" descr="Mass-1.jpg"/>
          <p:cNvPicPr>
            <a:picLocks noChangeAspect="1"/>
          </p:cNvPicPr>
          <p:nvPr/>
        </p:nvPicPr>
        <p:blipFill>
          <a:blip r:embed="rId4" cstate="print">
            <a:lum bright="-10000" contrast="20000"/>
          </a:blip>
          <a:stretch>
            <a:fillRect/>
          </a:stretch>
        </p:blipFill>
        <p:spPr>
          <a:xfrm>
            <a:off x="762000" y="1066800"/>
            <a:ext cx="3352800" cy="27641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upRigh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8" name="Picture 13" descr="MC900089048[1]"/>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flipH="1">
            <a:off x="5410200" y="533400"/>
            <a:ext cx="3505200" cy="6167881"/>
          </a:xfrm>
          <a:prstGeom prst="rect">
            <a:avLst/>
          </a:prstGeom>
          <a:noFill/>
          <a:ln w="9525">
            <a:noFill/>
            <a:miter lim="800000"/>
            <a:headEnd/>
            <a:tailEnd/>
          </a:ln>
        </p:spPr>
      </p:pic>
      <p:sp>
        <p:nvSpPr>
          <p:cNvPr id="7" name="Frame 6"/>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 name="Group 18"/>
          <p:cNvGrpSpPr/>
          <p:nvPr/>
        </p:nvGrpSpPr>
        <p:grpSpPr>
          <a:xfrm>
            <a:off x="838200" y="2082225"/>
            <a:ext cx="6708209" cy="1270575"/>
            <a:chOff x="762000" y="2133600"/>
            <a:chExt cx="6708209" cy="1270575"/>
          </a:xfrm>
        </p:grpSpPr>
        <p:sp>
          <p:nvSpPr>
            <p:cNvPr id="4" name="TextBox 3"/>
            <p:cNvSpPr txBox="1"/>
            <p:nvPr/>
          </p:nvSpPr>
          <p:spPr>
            <a:xfrm>
              <a:off x="762000" y="2133600"/>
              <a:ext cx="4326826" cy="584775"/>
            </a:xfrm>
            <a:prstGeom prst="rect">
              <a:avLst/>
            </a:prstGeom>
            <a:solidFill>
              <a:schemeClr val="accent2">
                <a:lumMod val="40000"/>
                <a:lumOff val="60000"/>
              </a:schemeClr>
            </a:solidFill>
          </p:spPr>
          <p:txBody>
            <a:bodyPr wrap="none" rtlCol="0">
              <a:spAutoFit/>
            </a:bodyPr>
            <a:lstStyle/>
            <a:p>
              <a:r>
                <a:rPr lang="bn-BD" sz="3200" dirty="0" smtClean="0">
                  <a:latin typeface="NikoshBAN" pitchFamily="2" charset="0"/>
                  <a:cs typeface="NikoshBAN" pitchFamily="2" charset="0"/>
                </a:rPr>
                <a:t>পরিমাপের মৌলিক একক কয়টি?</a:t>
              </a:r>
              <a:endParaRPr lang="en-US" sz="3200" dirty="0">
                <a:latin typeface="NikoshBAN" pitchFamily="2" charset="0"/>
                <a:cs typeface="NikoshBAN" pitchFamily="2" charset="0"/>
              </a:endParaRPr>
            </a:p>
          </p:txBody>
        </p:sp>
        <p:sp>
          <p:nvSpPr>
            <p:cNvPr id="6" name="TextBox 5"/>
            <p:cNvSpPr txBox="1"/>
            <p:nvPr/>
          </p:nvSpPr>
          <p:spPr>
            <a:xfrm>
              <a:off x="762000" y="2819400"/>
              <a:ext cx="1268296" cy="584775"/>
            </a:xfrm>
            <a:prstGeom prst="rect">
              <a:avLst/>
            </a:prstGeom>
            <a:solidFill>
              <a:schemeClr val="accent2">
                <a:lumMod val="40000"/>
                <a:lumOff val="60000"/>
              </a:schemeClr>
            </a:solidFill>
          </p:spPr>
          <p:txBody>
            <a:bodyPr wrap="none" rtlCol="0">
              <a:spAutoFit/>
            </a:bodyPr>
            <a:lstStyle/>
            <a:p>
              <a:r>
                <a:rPr lang="bn-BD" sz="3200" dirty="0" smtClean="0">
                  <a:latin typeface="NikoshBAN" pitchFamily="2" charset="0"/>
                  <a:cs typeface="NikoshBAN" pitchFamily="2" charset="0"/>
                </a:rPr>
                <a:t>(ক) ১ টি</a:t>
              </a:r>
              <a:endParaRPr lang="en-US" sz="3200" dirty="0">
                <a:latin typeface="NikoshBAN" pitchFamily="2" charset="0"/>
                <a:cs typeface="NikoshBAN" pitchFamily="2" charset="0"/>
              </a:endParaRPr>
            </a:p>
          </p:txBody>
        </p:sp>
        <p:sp>
          <p:nvSpPr>
            <p:cNvPr id="8" name="TextBox 7"/>
            <p:cNvSpPr txBox="1"/>
            <p:nvPr/>
          </p:nvSpPr>
          <p:spPr>
            <a:xfrm>
              <a:off x="2596678" y="2819400"/>
              <a:ext cx="1279517" cy="584775"/>
            </a:xfrm>
            <a:prstGeom prst="rect">
              <a:avLst/>
            </a:prstGeom>
            <a:solidFill>
              <a:schemeClr val="accent2">
                <a:lumMod val="40000"/>
                <a:lumOff val="60000"/>
              </a:schemeClr>
            </a:solidFill>
          </p:spPr>
          <p:txBody>
            <a:bodyPr wrap="none" rtlCol="0">
              <a:spAutoFit/>
            </a:bodyPr>
            <a:lstStyle/>
            <a:p>
              <a:r>
                <a:rPr lang="bn-BD" sz="3200" dirty="0" smtClean="0">
                  <a:latin typeface="NikoshBAN" pitchFamily="2" charset="0"/>
                  <a:cs typeface="NikoshBAN" pitchFamily="2" charset="0"/>
                </a:rPr>
                <a:t>(খ) ৩ টি</a:t>
              </a:r>
              <a:endParaRPr lang="en-US" sz="3200" dirty="0">
                <a:latin typeface="NikoshBAN" pitchFamily="2" charset="0"/>
                <a:cs typeface="NikoshBAN" pitchFamily="2" charset="0"/>
              </a:endParaRPr>
            </a:p>
          </p:txBody>
        </p:sp>
        <p:sp>
          <p:nvSpPr>
            <p:cNvPr id="9" name="TextBox 8"/>
            <p:cNvSpPr txBox="1"/>
            <p:nvPr/>
          </p:nvSpPr>
          <p:spPr>
            <a:xfrm>
              <a:off x="4442577" y="2819400"/>
              <a:ext cx="1239442" cy="584775"/>
            </a:xfrm>
            <a:prstGeom prst="rect">
              <a:avLst/>
            </a:prstGeom>
            <a:solidFill>
              <a:schemeClr val="accent2">
                <a:lumMod val="40000"/>
                <a:lumOff val="60000"/>
              </a:schemeClr>
            </a:solidFill>
          </p:spPr>
          <p:txBody>
            <a:bodyPr wrap="none" rtlCol="0">
              <a:spAutoFit/>
            </a:bodyPr>
            <a:lstStyle/>
            <a:p>
              <a:r>
                <a:rPr lang="bn-BD" sz="3200" dirty="0" smtClean="0">
                  <a:latin typeface="NikoshBAN" pitchFamily="2" charset="0"/>
                  <a:cs typeface="NikoshBAN" pitchFamily="2" charset="0"/>
                </a:rPr>
                <a:t>(গ) ৫ টি</a:t>
              </a:r>
              <a:endParaRPr lang="en-US" sz="3200" dirty="0">
                <a:latin typeface="NikoshBAN" pitchFamily="2" charset="0"/>
                <a:cs typeface="NikoshBAN" pitchFamily="2" charset="0"/>
              </a:endParaRPr>
            </a:p>
          </p:txBody>
        </p:sp>
        <p:sp>
          <p:nvSpPr>
            <p:cNvPr id="10" name="TextBox 9"/>
            <p:cNvSpPr txBox="1"/>
            <p:nvPr/>
          </p:nvSpPr>
          <p:spPr>
            <a:xfrm>
              <a:off x="6248400" y="2819400"/>
              <a:ext cx="1221809" cy="584775"/>
            </a:xfrm>
            <a:prstGeom prst="rect">
              <a:avLst/>
            </a:prstGeom>
            <a:solidFill>
              <a:schemeClr val="accent2">
                <a:lumMod val="40000"/>
                <a:lumOff val="60000"/>
              </a:schemeClr>
            </a:solidFill>
          </p:spPr>
          <p:txBody>
            <a:bodyPr wrap="none" rtlCol="0">
              <a:spAutoFit/>
            </a:bodyPr>
            <a:lstStyle/>
            <a:p>
              <a:r>
                <a:rPr lang="bn-BD" sz="3200" dirty="0" smtClean="0">
                  <a:latin typeface="NikoshBAN" pitchFamily="2" charset="0"/>
                  <a:cs typeface="NikoshBAN" pitchFamily="2" charset="0"/>
                </a:rPr>
                <a:t>(ঘ) ৭ টি</a:t>
              </a:r>
              <a:endParaRPr lang="en-US" sz="3200" dirty="0">
                <a:latin typeface="NikoshBAN" pitchFamily="2" charset="0"/>
                <a:cs typeface="NikoshBAN" pitchFamily="2" charset="0"/>
              </a:endParaRPr>
            </a:p>
          </p:txBody>
        </p:sp>
      </p:grpSp>
      <p:grpSp>
        <p:nvGrpSpPr>
          <p:cNvPr id="17" name="Group 16"/>
          <p:cNvGrpSpPr/>
          <p:nvPr/>
        </p:nvGrpSpPr>
        <p:grpSpPr>
          <a:xfrm>
            <a:off x="609600" y="1981200"/>
            <a:ext cx="8001000" cy="1321950"/>
            <a:chOff x="533400" y="4292025"/>
            <a:chExt cx="8001000" cy="1321950"/>
          </a:xfrm>
        </p:grpSpPr>
        <p:sp>
          <p:nvSpPr>
            <p:cNvPr id="5" name="TextBox 4"/>
            <p:cNvSpPr txBox="1"/>
            <p:nvPr/>
          </p:nvSpPr>
          <p:spPr>
            <a:xfrm>
              <a:off x="533400" y="4292025"/>
              <a:ext cx="6843540" cy="584775"/>
            </a:xfrm>
            <a:prstGeom prst="rect">
              <a:avLst/>
            </a:prstGeom>
            <a:solidFill>
              <a:schemeClr val="accent1">
                <a:lumMod val="60000"/>
                <a:lumOff val="40000"/>
              </a:schemeClr>
            </a:solidFill>
          </p:spPr>
          <p:txBody>
            <a:bodyPr wrap="none" rtlCol="0">
              <a:spAutoFit/>
            </a:bodyPr>
            <a:lstStyle/>
            <a:p>
              <a:r>
                <a:rPr lang="bn-BD" sz="3200" dirty="0" smtClean="0">
                  <a:latin typeface="NikoshBAN" pitchFamily="2" charset="0"/>
                  <a:cs typeface="NikoshBAN" pitchFamily="2" charset="0"/>
                </a:rPr>
                <a:t>আন্তর্জাতিক পদ্ধতিতে তাপমাত্রার একক কোন কোনটি?</a:t>
              </a:r>
              <a:endParaRPr lang="en-US" sz="3200" dirty="0">
                <a:latin typeface="NikoshBAN" pitchFamily="2" charset="0"/>
                <a:cs typeface="NikoshBAN" pitchFamily="2" charset="0"/>
              </a:endParaRPr>
            </a:p>
          </p:txBody>
        </p:sp>
        <p:sp>
          <p:nvSpPr>
            <p:cNvPr id="11" name="TextBox 10"/>
            <p:cNvSpPr txBox="1"/>
            <p:nvPr/>
          </p:nvSpPr>
          <p:spPr>
            <a:xfrm>
              <a:off x="533400" y="5029200"/>
              <a:ext cx="1832553" cy="584775"/>
            </a:xfrm>
            <a:prstGeom prst="rect">
              <a:avLst/>
            </a:prstGeom>
            <a:solidFill>
              <a:schemeClr val="accent1">
                <a:lumMod val="60000"/>
                <a:lumOff val="40000"/>
              </a:schemeClr>
            </a:solidFill>
          </p:spPr>
          <p:txBody>
            <a:bodyPr wrap="none" rtlCol="0">
              <a:spAutoFit/>
            </a:bodyPr>
            <a:lstStyle/>
            <a:p>
              <a:r>
                <a:rPr lang="bn-BD" sz="3200" dirty="0" smtClean="0">
                  <a:latin typeface="NikoshBAN" pitchFamily="2" charset="0"/>
                  <a:cs typeface="NikoshBAN" pitchFamily="2" charset="0"/>
                </a:rPr>
                <a:t>(ক) কেলভিন</a:t>
              </a:r>
              <a:endParaRPr lang="en-US" sz="3200" dirty="0">
                <a:latin typeface="NikoshBAN" pitchFamily="2" charset="0"/>
                <a:cs typeface="NikoshBAN" pitchFamily="2" charset="0"/>
              </a:endParaRPr>
            </a:p>
          </p:txBody>
        </p:sp>
        <p:sp>
          <p:nvSpPr>
            <p:cNvPr id="12" name="TextBox 11"/>
            <p:cNvSpPr txBox="1"/>
            <p:nvPr/>
          </p:nvSpPr>
          <p:spPr>
            <a:xfrm>
              <a:off x="2693210" y="5029200"/>
              <a:ext cx="1802096" cy="584775"/>
            </a:xfrm>
            <a:prstGeom prst="rect">
              <a:avLst/>
            </a:prstGeom>
            <a:solidFill>
              <a:schemeClr val="accent1">
                <a:lumMod val="60000"/>
                <a:lumOff val="40000"/>
              </a:schemeClr>
            </a:solidFill>
          </p:spPr>
          <p:txBody>
            <a:bodyPr wrap="none" rtlCol="0">
              <a:spAutoFit/>
            </a:bodyPr>
            <a:lstStyle/>
            <a:p>
              <a:r>
                <a:rPr lang="bn-BD" sz="3200" dirty="0" smtClean="0">
                  <a:latin typeface="NikoshBAN" pitchFamily="2" charset="0"/>
                  <a:cs typeface="NikoshBAN" pitchFamily="2" charset="0"/>
                </a:rPr>
                <a:t>(খ) ক্যান্ডেলা</a:t>
              </a:r>
              <a:endParaRPr lang="en-US" sz="3200" dirty="0">
                <a:latin typeface="NikoshBAN" pitchFamily="2" charset="0"/>
                <a:cs typeface="NikoshBAN" pitchFamily="2" charset="0"/>
              </a:endParaRPr>
            </a:p>
          </p:txBody>
        </p:sp>
        <p:sp>
          <p:nvSpPr>
            <p:cNvPr id="13" name="TextBox 12"/>
            <p:cNvSpPr txBox="1"/>
            <p:nvPr/>
          </p:nvSpPr>
          <p:spPr>
            <a:xfrm>
              <a:off x="4822563" y="5029200"/>
              <a:ext cx="1322798" cy="584775"/>
            </a:xfrm>
            <a:prstGeom prst="rect">
              <a:avLst/>
            </a:prstGeom>
            <a:solidFill>
              <a:schemeClr val="accent1">
                <a:lumMod val="60000"/>
                <a:lumOff val="40000"/>
              </a:schemeClr>
            </a:solidFill>
          </p:spPr>
          <p:txBody>
            <a:bodyPr wrap="none" rtlCol="0">
              <a:spAutoFit/>
            </a:bodyPr>
            <a:lstStyle/>
            <a:p>
              <a:r>
                <a:rPr lang="bn-BD" sz="3200" dirty="0" smtClean="0">
                  <a:latin typeface="NikoshBAN" pitchFamily="2" charset="0"/>
                  <a:cs typeface="NikoshBAN" pitchFamily="2" charset="0"/>
                </a:rPr>
                <a:t>(গ) মোল</a:t>
              </a:r>
              <a:endParaRPr lang="en-US" sz="3200" dirty="0">
                <a:latin typeface="NikoshBAN" pitchFamily="2" charset="0"/>
                <a:cs typeface="NikoshBAN" pitchFamily="2" charset="0"/>
              </a:endParaRPr>
            </a:p>
          </p:txBody>
        </p:sp>
        <p:sp>
          <p:nvSpPr>
            <p:cNvPr id="14" name="TextBox 13"/>
            <p:cNvSpPr txBox="1"/>
            <p:nvPr/>
          </p:nvSpPr>
          <p:spPr>
            <a:xfrm>
              <a:off x="6472617" y="5029200"/>
              <a:ext cx="2061783" cy="584775"/>
            </a:xfrm>
            <a:prstGeom prst="rect">
              <a:avLst/>
            </a:prstGeom>
            <a:solidFill>
              <a:schemeClr val="accent1">
                <a:lumMod val="60000"/>
                <a:lumOff val="40000"/>
              </a:schemeClr>
            </a:solidFill>
          </p:spPr>
          <p:txBody>
            <a:bodyPr wrap="none" rtlCol="0">
              <a:spAutoFit/>
            </a:bodyPr>
            <a:lstStyle/>
            <a:p>
              <a:r>
                <a:rPr lang="bn-BD" sz="3200" dirty="0" smtClean="0">
                  <a:latin typeface="NikoshBAN" pitchFamily="2" charset="0"/>
                  <a:cs typeface="NikoshBAN" pitchFamily="2" charset="0"/>
                </a:rPr>
                <a:t>(ঘ) অ্যাম্পিয়ার</a:t>
              </a:r>
              <a:endParaRPr lang="en-US" sz="3200" dirty="0">
                <a:latin typeface="NikoshBAN" pitchFamily="2" charset="0"/>
                <a:cs typeface="NikoshBAN" pitchFamily="2" charset="0"/>
              </a:endParaRPr>
            </a:p>
          </p:txBody>
        </p:sp>
      </p:grpSp>
      <p:sp>
        <p:nvSpPr>
          <p:cNvPr id="15" name="Freeform 14"/>
          <p:cNvSpPr/>
          <p:nvPr/>
        </p:nvSpPr>
        <p:spPr>
          <a:xfrm>
            <a:off x="6324600" y="2920425"/>
            <a:ext cx="628650" cy="323850"/>
          </a:xfrm>
          <a:custGeom>
            <a:avLst/>
            <a:gdLst>
              <a:gd name="connsiteX0" fmla="*/ 0 w 800100"/>
              <a:gd name="connsiteY0" fmla="*/ 95250 h 400050"/>
              <a:gd name="connsiteX1" fmla="*/ 228600 w 800100"/>
              <a:gd name="connsiteY1" fmla="*/ 400050 h 400050"/>
              <a:gd name="connsiteX2" fmla="*/ 800100 w 800100"/>
              <a:gd name="connsiteY2" fmla="*/ 0 h 400050"/>
            </a:gdLst>
            <a:ahLst/>
            <a:cxnLst>
              <a:cxn ang="0">
                <a:pos x="connsiteX0" y="connsiteY0"/>
              </a:cxn>
              <a:cxn ang="0">
                <a:pos x="connsiteX1" y="connsiteY1"/>
              </a:cxn>
              <a:cxn ang="0">
                <a:pos x="connsiteX2" y="connsiteY2"/>
              </a:cxn>
            </a:cxnLst>
            <a:rect l="l" t="t" r="r" b="b"/>
            <a:pathLst>
              <a:path w="800100" h="400050">
                <a:moveTo>
                  <a:pt x="0" y="95250"/>
                </a:moveTo>
                <a:lnTo>
                  <a:pt x="228600" y="400050"/>
                </a:lnTo>
                <a:lnTo>
                  <a:pt x="800100" y="0"/>
                </a:ln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609600" y="2870775"/>
            <a:ext cx="628650" cy="323850"/>
          </a:xfrm>
          <a:custGeom>
            <a:avLst/>
            <a:gdLst>
              <a:gd name="connsiteX0" fmla="*/ 0 w 800100"/>
              <a:gd name="connsiteY0" fmla="*/ 95250 h 400050"/>
              <a:gd name="connsiteX1" fmla="*/ 228600 w 800100"/>
              <a:gd name="connsiteY1" fmla="*/ 400050 h 400050"/>
              <a:gd name="connsiteX2" fmla="*/ 800100 w 800100"/>
              <a:gd name="connsiteY2" fmla="*/ 0 h 400050"/>
            </a:gdLst>
            <a:ahLst/>
            <a:cxnLst>
              <a:cxn ang="0">
                <a:pos x="connsiteX0" y="connsiteY0"/>
              </a:cxn>
              <a:cxn ang="0">
                <a:pos x="connsiteX1" y="connsiteY1"/>
              </a:cxn>
              <a:cxn ang="0">
                <a:pos x="connsiteX2" y="connsiteY2"/>
              </a:cxn>
            </a:cxnLst>
            <a:rect l="l" t="t" r="r" b="b"/>
            <a:pathLst>
              <a:path w="800100" h="400050">
                <a:moveTo>
                  <a:pt x="0" y="95250"/>
                </a:moveTo>
                <a:lnTo>
                  <a:pt x="228600" y="400050"/>
                </a:lnTo>
                <a:lnTo>
                  <a:pt x="800100" y="0"/>
                </a:ln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upRigh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5"/>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0"/>
                                          </p:stCondLst>
                                        </p:cTn>
                                        <p:tgtEl>
                                          <p:spTgt spid="2"/>
                                        </p:tgtEl>
                                        <p:attrNameLst>
                                          <p:attrName>style.visibility</p:attrName>
                                        </p:attrNameLst>
                                      </p:cBhvr>
                                      <p:to>
                                        <p:strVal val="hidden"/>
                                      </p:to>
                                    </p:set>
                                  </p:childTnLst>
                                </p:cTn>
                              </p:par>
                            </p:childTnLst>
                          </p:cTn>
                        </p:par>
                        <p:par>
                          <p:cTn id="14" fill="hold">
                            <p:stCondLst>
                              <p:cond delay="0"/>
                            </p:stCondLst>
                            <p:childTnLst>
                              <p:par>
                                <p:cTn id="15" presetID="22" presetClass="entr" presetSubtype="1"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up)">
                                      <p:cBhvr>
                                        <p:cTn id="17" dur="1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strips(upRight)">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TextBox 3"/>
          <p:cNvSpPr txBox="1"/>
          <p:nvPr/>
        </p:nvSpPr>
        <p:spPr>
          <a:xfrm>
            <a:off x="3505200" y="304800"/>
            <a:ext cx="1991251" cy="707886"/>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bn-BD" sz="4000" dirty="0" smtClean="0">
                <a:latin typeface="NikoshBAN" pitchFamily="2" charset="0"/>
                <a:cs typeface="NikoshBAN" pitchFamily="2" charset="0"/>
              </a:rPr>
              <a:t>বাড়ির কাজ</a:t>
            </a:r>
            <a:endParaRPr lang="en-US" sz="4000" dirty="0">
              <a:latin typeface="NikoshBAN" pitchFamily="2" charset="0"/>
              <a:cs typeface="NikoshBAN" pitchFamily="2" charset="0"/>
            </a:endParaRPr>
          </a:p>
        </p:txBody>
      </p:sp>
      <p:sp>
        <p:nvSpPr>
          <p:cNvPr id="6" name="TextBox 5"/>
          <p:cNvSpPr txBox="1"/>
          <p:nvPr/>
        </p:nvSpPr>
        <p:spPr>
          <a:xfrm>
            <a:off x="2057400" y="4419600"/>
            <a:ext cx="5105400" cy="1077218"/>
          </a:xfrm>
          <a:prstGeom prst="rect">
            <a:avLst/>
          </a:prstGeom>
          <a:solidFill>
            <a:schemeClr val="tx2">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bn-BD" sz="3200" dirty="0" smtClean="0">
                <a:solidFill>
                  <a:schemeClr val="tx1"/>
                </a:solidFill>
                <a:latin typeface="NikoshBAN" pitchFamily="2" charset="0"/>
                <a:cs typeface="NikoshBAN" pitchFamily="2" charset="0"/>
              </a:rPr>
              <a:t>পরিমাপের ক্ষেত্রে ক্ষেত্রফল ও আয়তনের</a:t>
            </a:r>
          </a:p>
          <a:p>
            <a:r>
              <a:rPr lang="bn-BD" sz="3200" dirty="0" smtClean="0">
                <a:solidFill>
                  <a:schemeClr val="tx1"/>
                </a:solidFill>
                <a:latin typeface="NikoshBAN" pitchFamily="2" charset="0"/>
                <a:cs typeface="NikoshBAN" pitchFamily="2" charset="0"/>
              </a:rPr>
              <a:t> মধ্যে মিল ও অমিল উল্লেখ কর।</a:t>
            </a:r>
            <a:endParaRPr lang="en-US" sz="3200" dirty="0">
              <a:solidFill>
                <a:schemeClr val="tx1"/>
              </a:solidFill>
              <a:latin typeface="NikoshBAN" pitchFamily="2" charset="0"/>
              <a:cs typeface="NikoshBAN" pitchFamily="2" charset="0"/>
            </a:endParaRPr>
          </a:p>
        </p:txBody>
      </p:sp>
      <p:sp>
        <p:nvSpPr>
          <p:cNvPr id="2" name="Frame 1"/>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3" name="Picture 32" descr="Home Work.jpg"/>
          <p:cNvPicPr>
            <a:picLocks noChangeAspect="1"/>
          </p:cNvPicPr>
          <p:nvPr/>
        </p:nvPicPr>
        <p:blipFill>
          <a:blip r:embed="rId3" cstate="print"/>
          <a:stretch>
            <a:fillRect/>
          </a:stretch>
        </p:blipFill>
        <p:spPr>
          <a:xfrm>
            <a:off x="2209800" y="990600"/>
            <a:ext cx="4826000" cy="3340100"/>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Frame 1"/>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685800" y="1563469"/>
            <a:ext cx="2813591" cy="646331"/>
          </a:xfrm>
          <a:prstGeom prst="rect">
            <a:avLst/>
          </a:prstGeom>
          <a:solidFill>
            <a:schemeClr val="accent2">
              <a:lumMod val="60000"/>
              <a:lumOff val="40000"/>
            </a:schemeClr>
          </a:solidFill>
        </p:spPr>
        <p:txBody>
          <a:bodyPr wrap="none" rtlCol="0">
            <a:spAutoFit/>
          </a:bodyPr>
          <a:lstStyle/>
          <a:p>
            <a:r>
              <a:rPr lang="bn-BD" sz="3600" dirty="0" smtClean="0">
                <a:latin typeface="NikoshBAN" pitchFamily="2" charset="0"/>
                <a:cs typeface="NikoshBAN" pitchFamily="2" charset="0"/>
              </a:rPr>
              <a:t>আশা করি তোমরা,</a:t>
            </a:r>
            <a:endParaRPr lang="en-US" sz="3600" dirty="0">
              <a:latin typeface="NikoshBAN" pitchFamily="2" charset="0"/>
              <a:cs typeface="NikoshBAN" pitchFamily="2" charset="0"/>
            </a:endParaRPr>
          </a:p>
        </p:txBody>
      </p:sp>
      <p:sp>
        <p:nvSpPr>
          <p:cNvPr id="8" name="TextBox 7"/>
          <p:cNvSpPr txBox="1"/>
          <p:nvPr/>
        </p:nvSpPr>
        <p:spPr>
          <a:xfrm>
            <a:off x="1066801" y="2691825"/>
            <a:ext cx="6019799" cy="584775"/>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buFont typeface="Wingdings" pitchFamily="2" charset="2"/>
              <a:buChar char="Ø"/>
            </a:pPr>
            <a:r>
              <a:rPr lang="en-US" sz="3200" dirty="0" smtClean="0">
                <a:latin typeface="NikoshBAN" pitchFamily="2" charset="0"/>
                <a:cs typeface="NikoshBAN" pitchFamily="2" charset="0"/>
              </a:rPr>
              <a:t> </a:t>
            </a:r>
            <a:r>
              <a:rPr lang="bn-BD" sz="3200" dirty="0" smtClean="0">
                <a:latin typeface="NikoshBAN" pitchFamily="2" charset="0"/>
                <a:cs typeface="NikoshBAN" pitchFamily="2" charset="0"/>
              </a:rPr>
              <a:t>মৌলিক এককগুলো কী কী তা বলতে </a:t>
            </a:r>
            <a:r>
              <a:rPr lang="en-US" sz="3200" dirty="0" err="1" smtClean="0">
                <a:latin typeface="NikoshBAN" pitchFamily="2" charset="0"/>
                <a:cs typeface="NikoshBAN" pitchFamily="2" charset="0"/>
              </a:rPr>
              <a:t>পারবে</a:t>
            </a:r>
            <a:endParaRPr lang="en-US" sz="3200" dirty="0">
              <a:latin typeface="NikoshBAN" pitchFamily="2" charset="0"/>
              <a:cs typeface="NikoshBAN" pitchFamily="2" charset="0"/>
            </a:endParaRPr>
          </a:p>
        </p:txBody>
      </p:sp>
      <p:sp>
        <p:nvSpPr>
          <p:cNvPr id="9" name="TextBox 8"/>
          <p:cNvSpPr txBox="1"/>
          <p:nvPr/>
        </p:nvSpPr>
        <p:spPr>
          <a:xfrm>
            <a:off x="1066800" y="4368225"/>
            <a:ext cx="6629400" cy="584775"/>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buFont typeface="Wingdings" pitchFamily="2" charset="2"/>
              <a:buChar char="Ø"/>
            </a:pPr>
            <a:r>
              <a:rPr lang="en-US" sz="3200" dirty="0" smtClean="0">
                <a:latin typeface="NikoshBAN" pitchFamily="2" charset="0"/>
                <a:cs typeface="NikoshBAN" pitchFamily="2" charset="0"/>
              </a:rPr>
              <a:t> </a:t>
            </a:r>
            <a:r>
              <a:rPr lang="bn-BD" sz="3200" dirty="0" smtClean="0">
                <a:latin typeface="NikoshBAN" pitchFamily="2" charset="0"/>
                <a:cs typeface="NikoshBAN" pitchFamily="2" charset="0"/>
              </a:rPr>
              <a:t>পরিমাপের আন্তর্জাতিক এককগুলো বলতে </a:t>
            </a:r>
            <a:r>
              <a:rPr lang="en-US" sz="3200" dirty="0" err="1" smtClean="0">
                <a:latin typeface="NikoshBAN" pitchFamily="2" charset="0"/>
                <a:cs typeface="NikoshBAN" pitchFamily="2" charset="0"/>
              </a:rPr>
              <a:t>পারবে</a:t>
            </a:r>
            <a:endParaRPr lang="en-US" sz="3200" dirty="0">
              <a:latin typeface="NikoshBAN" pitchFamily="2" charset="0"/>
              <a:cs typeface="NikoshBAN" pitchFamily="2" charset="0"/>
            </a:endParaRPr>
          </a:p>
        </p:txBody>
      </p:sp>
      <p:sp>
        <p:nvSpPr>
          <p:cNvPr id="10" name="TextBox 9"/>
          <p:cNvSpPr txBox="1"/>
          <p:nvPr/>
        </p:nvSpPr>
        <p:spPr>
          <a:xfrm>
            <a:off x="1066800" y="3530025"/>
            <a:ext cx="5029200" cy="584775"/>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buFont typeface="Wingdings" pitchFamily="2" charset="2"/>
              <a:buChar char="Ø"/>
            </a:pPr>
            <a:r>
              <a:rPr lang="en-US" sz="3200" dirty="0" smtClean="0">
                <a:latin typeface="NikoshBAN" pitchFamily="2" charset="0"/>
                <a:cs typeface="NikoshBAN" pitchFamily="2" charset="0"/>
              </a:rPr>
              <a:t> </a:t>
            </a:r>
            <a:r>
              <a:rPr lang="bn-BD" sz="3200" dirty="0" smtClean="0">
                <a:latin typeface="NikoshBAN" pitchFamily="2" charset="0"/>
                <a:cs typeface="NikoshBAN" pitchFamily="2" charset="0"/>
              </a:rPr>
              <a:t>যৌগিক একক কী তা ব্যাখ্যা </a:t>
            </a:r>
            <a:r>
              <a:rPr lang="en-US" sz="3200" dirty="0" err="1" smtClean="0">
                <a:latin typeface="NikoshBAN" pitchFamily="2" charset="0"/>
                <a:cs typeface="NikoshBAN" pitchFamily="2" charset="0"/>
              </a:rPr>
              <a:t>পারবে</a:t>
            </a:r>
            <a:endParaRPr lang="en-US" sz="3200" dirty="0">
              <a:latin typeface="NikoshBAN" pitchFamily="2" charset="0"/>
              <a:cs typeface="NikoshBAN" pitchFamily="2"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3" name="Picture 2" descr="Untitled-1 copy.png"/>
          <p:cNvPicPr>
            <a:picLocks noChangeAspect="1"/>
          </p:cNvPicPr>
          <p:nvPr/>
        </p:nvPicPr>
        <p:blipFill>
          <a:blip r:embed="rId2" cstate="print"/>
          <a:stretch>
            <a:fillRect/>
          </a:stretch>
        </p:blipFill>
        <p:spPr>
          <a:xfrm>
            <a:off x="-22556" y="152400"/>
            <a:ext cx="9135028" cy="6230978"/>
          </a:xfrm>
          <a:prstGeom prst="rect">
            <a:avLst/>
          </a:prstGeom>
        </p:spPr>
      </p:pic>
      <p:sp>
        <p:nvSpPr>
          <p:cNvPr id="5" name="TextBox 4"/>
          <p:cNvSpPr txBox="1"/>
          <p:nvPr/>
        </p:nvSpPr>
        <p:spPr>
          <a:xfrm rot="249277">
            <a:off x="1128652" y="2105357"/>
            <a:ext cx="3305712" cy="1815882"/>
          </a:xfrm>
          <a:prstGeom prst="rect">
            <a:avLst/>
          </a:prstGeom>
          <a:noFill/>
        </p:spPr>
        <p:txBody>
          <a:bodyPr wrap="none" rtlCol="0">
            <a:prstTxWarp prst="textWave2">
              <a:avLst/>
            </a:prstTxWarp>
            <a:spAutoFit/>
          </a:bodyPr>
          <a:lstStyle/>
          <a:p>
            <a:pPr algn="ctr"/>
            <a:r>
              <a:rPr lang="en-US" sz="2800" dirty="0" err="1" smtClean="0">
                <a:latin typeface="NikoshBAN" pitchFamily="2" charset="0"/>
                <a:cs typeface="NikoshBAN" pitchFamily="2" charset="0"/>
              </a:rPr>
              <a:t>শাহজাহান</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দয়াল</a:t>
            </a:r>
            <a:endParaRPr lang="en-US" sz="2800" dirty="0" smtClean="0">
              <a:latin typeface="NikoshBAN" pitchFamily="2" charset="0"/>
              <a:cs typeface="NikoshBAN" pitchFamily="2" charset="0"/>
            </a:endParaRPr>
          </a:p>
          <a:p>
            <a:pPr algn="ctr"/>
            <a:r>
              <a:rPr lang="bn-BD" sz="2800" dirty="0" smtClean="0">
                <a:latin typeface="NikoshBAN" pitchFamily="2" charset="0"/>
                <a:cs typeface="NikoshBAN" pitchFamily="2" charset="0"/>
              </a:rPr>
              <a:t>    </a:t>
            </a:r>
            <a:r>
              <a:rPr lang="en-US" sz="2800" dirty="0" err="1" smtClean="0">
                <a:latin typeface="NikoshBAN" pitchFamily="2" charset="0"/>
                <a:cs typeface="NikoshBAN" pitchFamily="2" charset="0"/>
              </a:rPr>
              <a:t>সহকারী</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শিক্ষক</a:t>
            </a:r>
            <a:endParaRPr lang="en-US" sz="2800" dirty="0" smtClean="0">
              <a:latin typeface="NikoshBAN" pitchFamily="2" charset="0"/>
              <a:cs typeface="NikoshBAN" pitchFamily="2" charset="0"/>
            </a:endParaRPr>
          </a:p>
          <a:p>
            <a:pPr algn="ctr"/>
            <a:r>
              <a:rPr lang="en-US" sz="2800" spc="-150" dirty="0" err="1" smtClean="0">
                <a:latin typeface="NikoshBAN" pitchFamily="2" charset="0"/>
                <a:cs typeface="NikoshBAN" pitchFamily="2" charset="0"/>
              </a:rPr>
              <a:t>বাগিরঘাট</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উচ্চ</a:t>
            </a:r>
            <a:r>
              <a:rPr lang="en-US" sz="2800" spc="-150" dirty="0" smtClean="0">
                <a:latin typeface="NikoshBAN" pitchFamily="2" charset="0"/>
                <a:cs typeface="NikoshBAN" pitchFamily="2" charset="0"/>
              </a:rPr>
              <a:t> </a:t>
            </a:r>
            <a:r>
              <a:rPr lang="en-US" sz="2800" spc="-150" dirty="0" err="1" smtClean="0">
                <a:latin typeface="NikoshBAN" pitchFamily="2" charset="0"/>
                <a:cs typeface="NikoshBAN" pitchFamily="2" charset="0"/>
              </a:rPr>
              <a:t>বিদ্যালয়</a:t>
            </a:r>
            <a:endParaRPr lang="en-US" sz="2800" spc="-150" dirty="0" smtClean="0">
              <a:latin typeface="NikoshBAN" pitchFamily="2" charset="0"/>
              <a:cs typeface="NikoshBAN" pitchFamily="2" charset="0"/>
            </a:endParaRPr>
          </a:p>
          <a:p>
            <a:pPr algn="ctr"/>
            <a:r>
              <a:rPr lang="en-US" sz="2800" dirty="0" err="1" smtClean="0">
                <a:latin typeface="NikoshBAN" pitchFamily="2" charset="0"/>
              </a:rPr>
              <a:t>গোলাপগঞ্জ,সিলেট</a:t>
            </a:r>
            <a:r>
              <a:rPr lang="en-US" sz="2800" smtClean="0">
                <a:latin typeface="NikoshBAN" pitchFamily="2" charset="0"/>
              </a:rPr>
              <a:t>।</a:t>
            </a:r>
            <a:endParaRPr lang="en-US" sz="2800" dirty="0"/>
          </a:p>
        </p:txBody>
      </p:sp>
      <p:sp>
        <p:nvSpPr>
          <p:cNvPr id="8" name="TextBox 7"/>
          <p:cNvSpPr txBox="1"/>
          <p:nvPr/>
        </p:nvSpPr>
        <p:spPr>
          <a:xfrm rot="21438531">
            <a:off x="5105400" y="2820910"/>
            <a:ext cx="3352800" cy="1815882"/>
          </a:xfrm>
          <a:prstGeom prst="rect">
            <a:avLst/>
          </a:prstGeom>
          <a:noFill/>
        </p:spPr>
        <p:txBody>
          <a:bodyPr wrap="square" rtlCol="0">
            <a:prstTxWarp prst="textWave1">
              <a:avLst/>
            </a:prstTxWarp>
            <a:spAutoFit/>
          </a:bodyPr>
          <a:lstStyle/>
          <a:p>
            <a:r>
              <a:rPr lang="en-US" sz="2800" dirty="0" smtClean="0">
                <a:latin typeface="NikoshBAN" pitchFamily="2" charset="0"/>
                <a:cs typeface="NikoshBAN" pitchFamily="2" charset="0"/>
              </a:rPr>
              <a:t> </a:t>
            </a:r>
            <a:r>
              <a:rPr lang="bn-BD" sz="2800" dirty="0" smtClean="0">
                <a:latin typeface="NikoshBAN" pitchFamily="2" charset="0"/>
                <a:cs typeface="NikoshBAN" pitchFamily="2" charset="0"/>
              </a:rPr>
              <a:t>          </a:t>
            </a:r>
            <a:r>
              <a:rPr lang="en-US" sz="2800" dirty="0" err="1" smtClean="0">
                <a:latin typeface="NikoshBAN" pitchFamily="2" charset="0"/>
                <a:cs typeface="NikoshBAN" pitchFamily="2" charset="0"/>
              </a:rPr>
              <a:t>বিজ্ঞান</a:t>
            </a:r>
            <a:r>
              <a:rPr lang="en-US" sz="2800" dirty="0" smtClean="0">
                <a:latin typeface="NikoshBAN" pitchFamily="2" charset="0"/>
                <a:cs typeface="NikoshBAN" pitchFamily="2" charset="0"/>
              </a:rPr>
              <a:t> </a:t>
            </a:r>
            <a:endParaRPr lang="bn-BD" sz="2800" dirty="0" smtClean="0">
              <a:latin typeface="NikoshBAN" pitchFamily="2" charset="0"/>
              <a:cs typeface="NikoshBAN" pitchFamily="2" charset="0"/>
            </a:endParaRPr>
          </a:p>
          <a:p>
            <a:r>
              <a:rPr lang="bn-BD" sz="2800" dirty="0" smtClean="0">
                <a:latin typeface="NikoshBAN" pitchFamily="2" charset="0"/>
                <a:cs typeface="NikoshBAN" pitchFamily="2" charset="0"/>
              </a:rPr>
              <a:t>          ষষ্ঠ</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শ্রেণি</a:t>
            </a:r>
            <a:r>
              <a:rPr lang="en-US" sz="2800" dirty="0" smtClean="0">
                <a:latin typeface="NikoshBAN" pitchFamily="2" charset="0"/>
                <a:cs typeface="NikoshBAN" pitchFamily="2" charset="0"/>
              </a:rPr>
              <a:t>                  </a:t>
            </a:r>
            <a:endParaRPr lang="bn-BD" sz="2800" dirty="0" smtClean="0">
              <a:latin typeface="NikoshBAN" pitchFamily="2" charset="0"/>
              <a:cs typeface="NikoshBAN" pitchFamily="2" charset="0"/>
            </a:endParaRPr>
          </a:p>
          <a:p>
            <a:r>
              <a:rPr lang="en-US" sz="2800" dirty="0" smtClean="0">
                <a:latin typeface="NikoshBAN" pitchFamily="2" charset="0"/>
                <a:cs typeface="NikoshBAN" pitchFamily="2" charset="0"/>
              </a:rPr>
              <a:t> </a:t>
            </a:r>
            <a:r>
              <a:rPr lang="bn-BD" sz="2800" dirty="0" smtClean="0">
                <a:latin typeface="NikoshBAN" pitchFamily="2" charset="0"/>
                <a:cs typeface="NikoshBAN" pitchFamily="2" charset="0"/>
              </a:rPr>
              <a:t>       প্রথম </a:t>
            </a:r>
            <a:r>
              <a:rPr lang="en-US" sz="2800" dirty="0" err="1" smtClean="0">
                <a:latin typeface="NikoshBAN" pitchFamily="2" charset="0"/>
                <a:cs typeface="NikoshBAN" pitchFamily="2" charset="0"/>
              </a:rPr>
              <a:t>অধ্যায়</a:t>
            </a:r>
            <a:r>
              <a:rPr lang="en-US" sz="2800" dirty="0" smtClean="0">
                <a:latin typeface="NikoshBAN" pitchFamily="2" charset="0"/>
                <a:cs typeface="NikoshBAN" pitchFamily="2" charset="0"/>
              </a:rPr>
              <a:t> </a:t>
            </a:r>
            <a:endParaRPr lang="bn-BD" sz="2800" dirty="0" smtClean="0">
              <a:latin typeface="NikoshBAN" pitchFamily="2" charset="0"/>
              <a:cs typeface="NikoshBAN" pitchFamily="2" charset="0"/>
            </a:endParaRPr>
          </a:p>
          <a:p>
            <a:r>
              <a:rPr lang="bn-BD" sz="2800" dirty="0" smtClean="0">
                <a:latin typeface="NikoshBAN" pitchFamily="2" charset="0"/>
                <a:cs typeface="NikoshBAN" pitchFamily="2" charset="0"/>
              </a:rPr>
              <a:t>বৈজ্ঞানিক প্রক্রিয়া ও পরিমাপ</a:t>
            </a:r>
            <a:endParaRPr lang="en-US" sz="2800" dirty="0" smtClean="0">
              <a:latin typeface="NikoshBAN" pitchFamily="2" charset="0"/>
              <a:cs typeface="NikoshBAN" pitchFamily="2" charset="0"/>
            </a:endParaRPr>
          </a:p>
        </p:txBody>
      </p:sp>
      <p:sp>
        <p:nvSpPr>
          <p:cNvPr id="9" name="Frame 8"/>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 name="Picture 9" descr="carton.png"/>
          <p:cNvPicPr>
            <a:picLocks noChangeAspect="1"/>
          </p:cNvPicPr>
          <p:nvPr/>
        </p:nvPicPr>
        <p:blipFill>
          <a:blip r:embed="rId3" cstate="print"/>
          <a:stretch>
            <a:fillRect/>
          </a:stretch>
        </p:blipFill>
        <p:spPr>
          <a:xfrm>
            <a:off x="6150470" y="1571456"/>
            <a:ext cx="1811116" cy="1781344"/>
          </a:xfrm>
          <a:prstGeom prst="rect">
            <a:avLst/>
          </a:prstGeom>
          <a:scene3d>
            <a:camera prst="perspectiveRelaxedModerately"/>
            <a:lightRig rig="threePt" dir="t"/>
          </a:scene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69696"/>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tretch/>
        </p:blipFill>
        <p:spPr>
          <a:xfrm>
            <a:off x="1276350" y="0"/>
            <a:ext cx="6858000" cy="6858000"/>
          </a:xfrm>
          <a:prstGeom prst="ellipse">
            <a:avLst/>
          </a:prstGeom>
          <a:ln>
            <a:noFill/>
          </a:ln>
          <a:effectLst>
            <a:softEdge rad="112500"/>
          </a:effectLst>
        </p:spPr>
      </p:pic>
      <p:sp>
        <p:nvSpPr>
          <p:cNvPr id="2" name="Frame 1"/>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3657600" y="2590800"/>
            <a:ext cx="2093843" cy="1107996"/>
          </a:xfrm>
          <a:prstGeom prst="rect">
            <a:avLst/>
          </a:prstGeom>
          <a:noFill/>
        </p:spPr>
        <p:txBody>
          <a:bodyPr wrap="none" rtlCol="0">
            <a:prstTxWarp prst="textInflateTop">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bn-BD" sz="71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rPr>
              <a:t>ধন্যবাদ</a:t>
            </a:r>
            <a:endParaRPr lang="en-US" sz="71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TextBox 3"/>
          <p:cNvSpPr txBox="1"/>
          <p:nvPr/>
        </p:nvSpPr>
        <p:spPr>
          <a:xfrm>
            <a:off x="3168596" y="152400"/>
            <a:ext cx="2927404" cy="646331"/>
          </a:xfrm>
          <a:prstGeom prst="rect">
            <a:avLst/>
          </a:prstGeom>
          <a:gradFill>
            <a:gsLst>
              <a:gs pos="0">
                <a:srgbClr val="8488C4"/>
              </a:gs>
              <a:gs pos="53000">
                <a:srgbClr val="D4DEFF"/>
              </a:gs>
              <a:gs pos="83000">
                <a:srgbClr val="D4DEFF"/>
              </a:gs>
              <a:gs pos="100000">
                <a:srgbClr val="96AB94"/>
              </a:gs>
            </a:gsLst>
            <a:lin ang="5400000" scaled="0"/>
          </a:gradFill>
        </p:spPr>
        <p:txBody>
          <a:bodyPr wrap="none" rtlCol="0">
            <a:spAutoFit/>
          </a:bodyPr>
          <a:lstStyle/>
          <a:p>
            <a:r>
              <a:rPr lang="bn-BD" sz="3600" dirty="0" smtClean="0">
                <a:latin typeface="NikoshBAN" pitchFamily="2" charset="0"/>
                <a:cs typeface="NikoshBAN" pitchFamily="2" charset="0"/>
              </a:rPr>
              <a:t>ছবির ঘটনাটি দেখো</a:t>
            </a:r>
            <a:endParaRPr lang="en-US" sz="3600" dirty="0">
              <a:latin typeface="NikoshBAN" pitchFamily="2" charset="0"/>
              <a:cs typeface="NikoshBAN" pitchFamily="2" charset="0"/>
            </a:endParaRPr>
          </a:p>
        </p:txBody>
      </p:sp>
      <p:pic>
        <p:nvPicPr>
          <p:cNvPr id="9" name="Picture 8" descr="Table-1.png"/>
          <p:cNvPicPr>
            <a:picLocks noChangeAspect="1"/>
          </p:cNvPicPr>
          <p:nvPr/>
        </p:nvPicPr>
        <p:blipFill>
          <a:blip r:embed="rId3" cstate="print"/>
          <a:stretch>
            <a:fillRect/>
          </a:stretch>
        </p:blipFill>
        <p:spPr>
          <a:xfrm>
            <a:off x="1546690" y="1447800"/>
            <a:ext cx="4473110" cy="3276600"/>
          </a:xfrm>
          <a:prstGeom prst="rect">
            <a:avLst/>
          </a:prstGeom>
        </p:spPr>
      </p:pic>
      <p:pic>
        <p:nvPicPr>
          <p:cNvPr id="7" name="Picture 6" descr="scale.png"/>
          <p:cNvPicPr>
            <a:picLocks noChangeAspect="1"/>
          </p:cNvPicPr>
          <p:nvPr/>
        </p:nvPicPr>
        <p:blipFill>
          <a:blip r:embed="rId4" cstate="print"/>
          <a:stretch>
            <a:fillRect/>
          </a:stretch>
        </p:blipFill>
        <p:spPr>
          <a:xfrm rot="10800000">
            <a:off x="1956961" y="2440259"/>
            <a:ext cx="3703320" cy="150541"/>
          </a:xfrm>
          <a:prstGeom prst="rect">
            <a:avLst/>
          </a:prstGeom>
        </p:spPr>
      </p:pic>
      <p:sp>
        <p:nvSpPr>
          <p:cNvPr id="17" name="TextBox 16"/>
          <p:cNvSpPr txBox="1"/>
          <p:nvPr/>
        </p:nvSpPr>
        <p:spPr>
          <a:xfrm>
            <a:off x="6019800" y="1066800"/>
            <a:ext cx="2523448" cy="584775"/>
          </a:xfrm>
          <a:prstGeom prst="rect">
            <a:avLst/>
          </a:prstGeom>
          <a:solidFill>
            <a:schemeClr val="accent2">
              <a:lumMod val="40000"/>
              <a:lumOff val="60000"/>
            </a:schemeClr>
          </a:solidFill>
        </p:spPr>
        <p:txBody>
          <a:bodyPr wrap="none" rtlCol="0">
            <a:spAutoFit/>
          </a:bodyPr>
          <a:lstStyle/>
          <a:p>
            <a:r>
              <a:rPr lang="bn-BD" sz="3200" dirty="0" smtClean="0">
                <a:latin typeface="NikoshBAN" pitchFamily="2" charset="0"/>
                <a:cs typeface="NikoshBAN" pitchFamily="2" charset="0"/>
              </a:rPr>
              <a:t>ছেলেটি কী করছে?</a:t>
            </a:r>
            <a:endParaRPr lang="en-US" sz="3200" dirty="0">
              <a:latin typeface="NikoshBAN" pitchFamily="2" charset="0"/>
              <a:cs typeface="NikoshBAN" pitchFamily="2" charset="0"/>
            </a:endParaRPr>
          </a:p>
        </p:txBody>
      </p:sp>
      <p:sp>
        <p:nvSpPr>
          <p:cNvPr id="18" name="TextBox 17"/>
          <p:cNvSpPr txBox="1"/>
          <p:nvPr/>
        </p:nvSpPr>
        <p:spPr>
          <a:xfrm>
            <a:off x="6037689" y="1066800"/>
            <a:ext cx="2877711" cy="584775"/>
          </a:xfrm>
          <a:prstGeom prst="rect">
            <a:avLst/>
          </a:prstGeom>
          <a:solidFill>
            <a:schemeClr val="accent5">
              <a:lumMod val="60000"/>
              <a:lumOff val="40000"/>
            </a:schemeClr>
          </a:solidFill>
        </p:spPr>
        <p:txBody>
          <a:bodyPr wrap="none" rtlCol="0">
            <a:spAutoFit/>
          </a:bodyPr>
          <a:lstStyle/>
          <a:p>
            <a:r>
              <a:rPr lang="bn-BD" sz="3200" dirty="0" smtClean="0">
                <a:latin typeface="NikoshBAN" pitchFamily="2" charset="0"/>
                <a:cs typeface="NikoshBAN" pitchFamily="2" charset="0"/>
              </a:rPr>
              <a:t>টেবিলের দৈর্ঘ্য মাপছে</a:t>
            </a:r>
            <a:endParaRPr lang="en-US" sz="3200" dirty="0">
              <a:latin typeface="NikoshBAN" pitchFamily="2" charset="0"/>
              <a:cs typeface="NikoshBAN" pitchFamily="2" charset="0"/>
            </a:endParaRPr>
          </a:p>
        </p:txBody>
      </p:sp>
      <p:sp>
        <p:nvSpPr>
          <p:cNvPr id="19" name="Freeform 18"/>
          <p:cNvSpPr/>
          <p:nvPr/>
        </p:nvSpPr>
        <p:spPr>
          <a:xfrm>
            <a:off x="1962151" y="1581150"/>
            <a:ext cx="3676650" cy="876300"/>
          </a:xfrm>
          <a:custGeom>
            <a:avLst/>
            <a:gdLst>
              <a:gd name="connsiteX0" fmla="*/ 323850 w 3629025"/>
              <a:gd name="connsiteY0" fmla="*/ 9525 h 895350"/>
              <a:gd name="connsiteX1" fmla="*/ 3352800 w 3629025"/>
              <a:gd name="connsiteY1" fmla="*/ 0 h 895350"/>
              <a:gd name="connsiteX2" fmla="*/ 3629025 w 3629025"/>
              <a:gd name="connsiteY2" fmla="*/ 895350 h 895350"/>
              <a:gd name="connsiteX3" fmla="*/ 0 w 3629025"/>
              <a:gd name="connsiteY3" fmla="*/ 876300 h 895350"/>
              <a:gd name="connsiteX4" fmla="*/ 323850 w 3629025"/>
              <a:gd name="connsiteY4" fmla="*/ 9525 h 895350"/>
              <a:gd name="connsiteX0" fmla="*/ 323850 w 3676650"/>
              <a:gd name="connsiteY0" fmla="*/ 9525 h 876300"/>
              <a:gd name="connsiteX1" fmla="*/ 3352800 w 3676650"/>
              <a:gd name="connsiteY1" fmla="*/ 0 h 876300"/>
              <a:gd name="connsiteX2" fmla="*/ 3676650 w 3676650"/>
              <a:gd name="connsiteY2" fmla="*/ 857250 h 876300"/>
              <a:gd name="connsiteX3" fmla="*/ 0 w 3676650"/>
              <a:gd name="connsiteY3" fmla="*/ 876300 h 876300"/>
              <a:gd name="connsiteX4" fmla="*/ 323850 w 3676650"/>
              <a:gd name="connsiteY4" fmla="*/ 9525 h 876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650" h="876300">
                <a:moveTo>
                  <a:pt x="323850" y="9525"/>
                </a:moveTo>
                <a:lnTo>
                  <a:pt x="3352800" y="0"/>
                </a:lnTo>
                <a:lnTo>
                  <a:pt x="3676650" y="857250"/>
                </a:lnTo>
                <a:lnTo>
                  <a:pt x="0" y="876300"/>
                </a:lnTo>
                <a:lnTo>
                  <a:pt x="323850" y="9525"/>
                </a:lnTo>
                <a:close/>
              </a:path>
            </a:pathLst>
          </a:custGeom>
          <a:gradFill>
            <a:gsLst>
              <a:gs pos="0">
                <a:srgbClr val="8488C4">
                  <a:alpha val="60000"/>
                </a:srgbClr>
              </a:gs>
              <a:gs pos="53000">
                <a:srgbClr val="D4DEFF"/>
              </a:gs>
              <a:gs pos="83000">
                <a:srgbClr val="D4DEFF">
                  <a:alpha val="63000"/>
                </a:srgbClr>
              </a:gs>
              <a:gs pos="100000">
                <a:srgbClr val="96AB94">
                  <a:alpha val="60000"/>
                </a:srgbClr>
              </a:gs>
            </a:gsLst>
            <a:lin ang="54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Lenght-measure.png"/>
          <p:cNvPicPr>
            <a:picLocks noChangeAspect="1"/>
          </p:cNvPicPr>
          <p:nvPr/>
        </p:nvPicPr>
        <p:blipFill>
          <a:blip r:embed="rId5" cstate="print"/>
          <a:stretch>
            <a:fillRect/>
          </a:stretch>
        </p:blipFill>
        <p:spPr>
          <a:xfrm>
            <a:off x="3394081" y="1066800"/>
            <a:ext cx="2320919" cy="3472907"/>
          </a:xfrm>
          <a:prstGeom prst="rect">
            <a:avLst/>
          </a:prstGeom>
        </p:spPr>
      </p:pic>
      <p:sp>
        <p:nvSpPr>
          <p:cNvPr id="20" name="TextBox 19"/>
          <p:cNvSpPr txBox="1"/>
          <p:nvPr/>
        </p:nvSpPr>
        <p:spPr>
          <a:xfrm>
            <a:off x="6000750" y="1783140"/>
            <a:ext cx="2876550" cy="1569660"/>
          </a:xfrm>
          <a:prstGeom prst="rect">
            <a:avLst/>
          </a:prstGeom>
          <a:solidFill>
            <a:schemeClr val="accent6">
              <a:lumMod val="60000"/>
              <a:lumOff val="40000"/>
            </a:schemeClr>
          </a:solidFill>
        </p:spPr>
        <p:txBody>
          <a:bodyPr wrap="square" rtlCol="0">
            <a:spAutoFit/>
          </a:bodyPr>
          <a:lstStyle/>
          <a:p>
            <a:r>
              <a:rPr lang="bn-BD" sz="3200" spc="-150" dirty="0" smtClean="0">
                <a:latin typeface="NikoshBAN" pitchFamily="2" charset="0"/>
                <a:cs typeface="NikoshBAN" pitchFamily="2" charset="0"/>
              </a:rPr>
              <a:t>টেবিলের উপরের তলের </a:t>
            </a:r>
          </a:p>
          <a:p>
            <a:r>
              <a:rPr lang="bn-BD" sz="3200" spc="-150" dirty="0" smtClean="0">
                <a:latin typeface="NikoshBAN" pitchFamily="2" charset="0"/>
                <a:cs typeface="NikoshBAN" pitchFamily="2" charset="0"/>
              </a:rPr>
              <a:t>ক্ষেত্রফল মাপতে হলে </a:t>
            </a:r>
          </a:p>
          <a:p>
            <a:r>
              <a:rPr lang="bn-BD" sz="3200" spc="-150" dirty="0" smtClean="0">
                <a:latin typeface="NikoshBAN" pitchFamily="2" charset="0"/>
                <a:cs typeface="NikoshBAN" pitchFamily="2" charset="0"/>
              </a:rPr>
              <a:t>আর কী মাপতে হবে?</a:t>
            </a:r>
            <a:endParaRPr lang="en-US" sz="3200" spc="-150" dirty="0">
              <a:latin typeface="NikoshBAN" pitchFamily="2" charset="0"/>
              <a:cs typeface="NikoshBAN" pitchFamily="2" charset="0"/>
            </a:endParaRPr>
          </a:p>
        </p:txBody>
      </p:sp>
      <p:sp>
        <p:nvSpPr>
          <p:cNvPr id="21" name="TextBox 20"/>
          <p:cNvSpPr txBox="1"/>
          <p:nvPr/>
        </p:nvSpPr>
        <p:spPr>
          <a:xfrm>
            <a:off x="6477000" y="3657600"/>
            <a:ext cx="1903085" cy="584775"/>
          </a:xfrm>
          <a:prstGeom prst="rect">
            <a:avLst/>
          </a:prstGeom>
          <a:solidFill>
            <a:schemeClr val="accent6">
              <a:lumMod val="20000"/>
              <a:lumOff val="80000"/>
            </a:schemeClr>
          </a:solidFill>
        </p:spPr>
        <p:txBody>
          <a:bodyPr wrap="none" rtlCol="0">
            <a:spAutoFit/>
          </a:bodyPr>
          <a:lstStyle/>
          <a:p>
            <a:r>
              <a:rPr lang="bn-BD" sz="3200" dirty="0" smtClean="0">
                <a:latin typeface="NikoshBAN" pitchFamily="2" charset="0"/>
                <a:cs typeface="NikoshBAN" pitchFamily="2" charset="0"/>
              </a:rPr>
              <a:t>টেবিলের প্রস্থ </a:t>
            </a:r>
            <a:endParaRPr lang="en-US" sz="3200" dirty="0">
              <a:latin typeface="NikoshBAN" pitchFamily="2" charset="0"/>
              <a:cs typeface="NikoshBAN" pitchFamily="2" charset="0"/>
            </a:endParaRPr>
          </a:p>
        </p:txBody>
      </p:sp>
      <p:cxnSp>
        <p:nvCxnSpPr>
          <p:cNvPr id="23" name="Straight Arrow Connector 22"/>
          <p:cNvCxnSpPr/>
          <p:nvPr/>
        </p:nvCxnSpPr>
        <p:spPr>
          <a:xfrm flipH="1">
            <a:off x="2133600" y="1562100"/>
            <a:ext cx="381000" cy="91440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762000"/>
            <a:ext cx="342900" cy="42672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65234" y="914400"/>
            <a:ext cx="5578366" cy="36576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TextBox 24"/>
          <p:cNvSpPr txBox="1"/>
          <p:nvPr/>
        </p:nvSpPr>
        <p:spPr>
          <a:xfrm>
            <a:off x="583346" y="4749225"/>
            <a:ext cx="6172199" cy="584775"/>
          </a:xfrm>
          <a:prstGeom prst="rect">
            <a:avLst/>
          </a:prstGeom>
          <a:solidFill>
            <a:schemeClr val="tx2">
              <a:lumMod val="60000"/>
              <a:lumOff val="40000"/>
            </a:schemeClr>
          </a:solidFill>
        </p:spPr>
        <p:txBody>
          <a:bodyPr wrap="square" rtlCol="0">
            <a:spAutoFit/>
          </a:bodyPr>
          <a:lstStyle/>
          <a:p>
            <a:r>
              <a:rPr lang="bn-BD" sz="3200" dirty="0" smtClean="0">
                <a:latin typeface="NikoshBAN" pitchFamily="2" charset="0"/>
                <a:cs typeface="NikoshBAN" pitchFamily="2" charset="0"/>
              </a:rPr>
              <a:t>টেবিলের দৈর্ঘ্য মাপতে কতটি এককের প্রয়োজন?</a:t>
            </a:r>
            <a:endParaRPr lang="en-US" sz="3200" dirty="0">
              <a:latin typeface="NikoshBAN" pitchFamily="2" charset="0"/>
              <a:cs typeface="NikoshBAN" pitchFamily="2" charset="0"/>
            </a:endParaRPr>
          </a:p>
        </p:txBody>
      </p:sp>
      <p:sp>
        <p:nvSpPr>
          <p:cNvPr id="26" name="TextBox 25"/>
          <p:cNvSpPr txBox="1"/>
          <p:nvPr/>
        </p:nvSpPr>
        <p:spPr>
          <a:xfrm>
            <a:off x="7766985" y="4749225"/>
            <a:ext cx="691215" cy="584775"/>
          </a:xfrm>
          <a:prstGeom prst="rect">
            <a:avLst/>
          </a:prstGeom>
          <a:solidFill>
            <a:schemeClr val="accent2">
              <a:lumMod val="40000"/>
              <a:lumOff val="60000"/>
            </a:schemeClr>
          </a:solidFill>
        </p:spPr>
        <p:txBody>
          <a:bodyPr wrap="none" rtlCol="0">
            <a:spAutoFit/>
          </a:bodyPr>
          <a:lstStyle/>
          <a:p>
            <a:r>
              <a:rPr lang="bn-BD" sz="3200" dirty="0" smtClean="0">
                <a:latin typeface="NikoshBAN" pitchFamily="2" charset="0"/>
                <a:cs typeface="NikoshBAN" pitchFamily="2" charset="0"/>
              </a:rPr>
              <a:t>১ টি</a:t>
            </a:r>
            <a:endParaRPr lang="en-US" sz="3200" dirty="0">
              <a:latin typeface="NikoshBAN" pitchFamily="2" charset="0"/>
              <a:cs typeface="NikoshBAN" pitchFamily="2" charset="0"/>
            </a:endParaRPr>
          </a:p>
        </p:txBody>
      </p:sp>
      <p:sp>
        <p:nvSpPr>
          <p:cNvPr id="29" name="TextBox 28"/>
          <p:cNvSpPr txBox="1"/>
          <p:nvPr/>
        </p:nvSpPr>
        <p:spPr>
          <a:xfrm>
            <a:off x="583346" y="4724400"/>
            <a:ext cx="6705600" cy="584775"/>
          </a:xfrm>
          <a:prstGeom prst="rect">
            <a:avLst/>
          </a:prstGeom>
          <a:solidFill>
            <a:schemeClr val="accent4">
              <a:lumMod val="40000"/>
              <a:lumOff val="60000"/>
            </a:schemeClr>
          </a:solidFill>
        </p:spPr>
        <p:txBody>
          <a:bodyPr wrap="square" rtlCol="0">
            <a:spAutoFit/>
          </a:bodyPr>
          <a:lstStyle/>
          <a:p>
            <a:r>
              <a:rPr lang="bn-BD" sz="3200" dirty="0" smtClean="0">
                <a:latin typeface="NikoshBAN" pitchFamily="2" charset="0"/>
                <a:cs typeface="NikoshBAN" pitchFamily="2" charset="0"/>
              </a:rPr>
              <a:t>টেবিলের </a:t>
            </a:r>
            <a:r>
              <a:rPr lang="bn-BD" sz="3200" spc="-150" dirty="0" smtClean="0">
                <a:latin typeface="NikoshBAN" pitchFamily="2" charset="0"/>
                <a:cs typeface="NikoshBAN" pitchFamily="2" charset="0"/>
              </a:rPr>
              <a:t>ক্ষেত্রফল</a:t>
            </a:r>
            <a:r>
              <a:rPr lang="bn-BD" sz="3200" dirty="0" smtClean="0">
                <a:latin typeface="NikoshBAN" pitchFamily="2" charset="0"/>
                <a:cs typeface="NikoshBAN" pitchFamily="2" charset="0"/>
              </a:rPr>
              <a:t> মাপতে কতটি এককের প্রয়োজন?</a:t>
            </a:r>
            <a:endParaRPr lang="en-US" sz="3200" dirty="0">
              <a:latin typeface="NikoshBAN" pitchFamily="2" charset="0"/>
              <a:cs typeface="NikoshBAN" pitchFamily="2" charset="0"/>
            </a:endParaRPr>
          </a:p>
        </p:txBody>
      </p:sp>
      <p:sp>
        <p:nvSpPr>
          <p:cNvPr id="30" name="TextBox 29"/>
          <p:cNvSpPr txBox="1"/>
          <p:nvPr/>
        </p:nvSpPr>
        <p:spPr>
          <a:xfrm>
            <a:off x="7746146" y="4724400"/>
            <a:ext cx="712054" cy="584775"/>
          </a:xfrm>
          <a:prstGeom prst="rect">
            <a:avLst/>
          </a:prstGeom>
          <a:solidFill>
            <a:schemeClr val="accent2">
              <a:lumMod val="40000"/>
              <a:lumOff val="60000"/>
            </a:schemeClr>
          </a:solidFill>
        </p:spPr>
        <p:txBody>
          <a:bodyPr wrap="none" rtlCol="0">
            <a:spAutoFit/>
          </a:bodyPr>
          <a:lstStyle/>
          <a:p>
            <a:r>
              <a:rPr lang="bn-BD" sz="3200" dirty="0" smtClean="0">
                <a:latin typeface="NikoshBAN" pitchFamily="2" charset="0"/>
                <a:cs typeface="NikoshBAN" pitchFamily="2" charset="0"/>
              </a:rPr>
              <a:t>২ টি</a:t>
            </a:r>
            <a:endParaRPr lang="en-US" sz="3200" dirty="0">
              <a:latin typeface="NikoshBAN" pitchFamily="2" charset="0"/>
              <a:cs typeface="NikoshBAN" pitchFamily="2" charset="0"/>
            </a:endParaRPr>
          </a:p>
        </p:txBody>
      </p:sp>
      <p:sp>
        <p:nvSpPr>
          <p:cNvPr id="31" name="TextBox 30"/>
          <p:cNvSpPr txBox="1"/>
          <p:nvPr/>
        </p:nvSpPr>
        <p:spPr>
          <a:xfrm>
            <a:off x="1600200" y="5562600"/>
            <a:ext cx="6477000" cy="584775"/>
          </a:xfrm>
          <a:prstGeom prst="rect">
            <a:avLst/>
          </a:prstGeom>
          <a:solidFill>
            <a:schemeClr val="accent4">
              <a:lumMod val="40000"/>
              <a:lumOff val="60000"/>
            </a:schemeClr>
          </a:solidFill>
        </p:spPr>
        <p:txBody>
          <a:bodyPr wrap="square" rtlCol="0">
            <a:spAutoFit/>
          </a:bodyPr>
          <a:lstStyle/>
          <a:p>
            <a:r>
              <a:rPr lang="bn-BD" sz="3200" dirty="0" smtClean="0">
                <a:latin typeface="NikoshBAN" pitchFamily="2" charset="0"/>
                <a:cs typeface="NikoshBAN" pitchFamily="2" charset="0"/>
              </a:rPr>
              <a:t>দৈর্ঘ্য ও </a:t>
            </a:r>
            <a:r>
              <a:rPr lang="bn-BD" sz="3200" spc="-150" dirty="0" smtClean="0">
                <a:latin typeface="NikoshBAN" pitchFamily="2" charset="0"/>
                <a:cs typeface="NikoshBAN" pitchFamily="2" charset="0"/>
              </a:rPr>
              <a:t>ক্ষেত্রফলের </a:t>
            </a:r>
            <a:r>
              <a:rPr lang="bn-BD" sz="3200" dirty="0" smtClean="0">
                <a:latin typeface="NikoshBAN" pitchFamily="2" charset="0"/>
                <a:cs typeface="NikoshBAN" pitchFamily="2" charset="0"/>
              </a:rPr>
              <a:t>একক দুইটি কি একই ধরনের?</a:t>
            </a:r>
            <a:endParaRPr lang="en-US" sz="3200" dirty="0">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nodeType="clickEffect">
                                  <p:stCondLst>
                                    <p:cond delay="0"/>
                                  </p:stCondLst>
                                  <p:childTnLst>
                                    <p:animMotion origin="layout" path="M 3.05556E-6 3.7037E-6 L -0.40018 0.00231 " pathEditMode="relative" rAng="0" ptsTypes="AA">
                                      <p:cBhvr>
                                        <p:cTn id="6" dur="2000" fill="hold"/>
                                        <p:tgtEl>
                                          <p:spTgt spid="16"/>
                                        </p:tgtEl>
                                        <p:attrNameLst>
                                          <p:attrName>ppt_x</p:attrName>
                                          <p:attrName>ppt_y</p:attrName>
                                        </p:attrNameLst>
                                      </p:cBhvr>
                                      <p:rCtr x="-20000" y="100"/>
                                    </p:animMotion>
                                  </p:childTnLst>
                                </p:cTn>
                              </p:par>
                              <p:par>
                                <p:cTn id="7" presetID="22" presetClass="entr" presetSubtype="2"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wipe(right)">
                                      <p:cBhvr>
                                        <p:cTn id="9" dur="2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10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repeatCount="200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heel(1)">
                                      <p:cBhvr>
                                        <p:cTn id="24" dur="20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left)">
                                      <p:cBhvr>
                                        <p:cTn id="34" dur="1000"/>
                                        <p:tgtEl>
                                          <p:spTgt spid="21"/>
                                        </p:tgtEl>
                                      </p:cBhvr>
                                    </p:animEffect>
                                  </p:childTnLst>
                                </p:cTn>
                              </p:par>
                            </p:childTnLst>
                          </p:cTn>
                        </p:par>
                        <p:par>
                          <p:cTn id="35" fill="hold">
                            <p:stCondLst>
                              <p:cond delay="1000"/>
                            </p:stCondLst>
                            <p:childTnLst>
                              <p:par>
                                <p:cTn id="36" presetID="18" presetClass="entr" presetSubtype="12"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strips(downLeft)">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8"/>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0"/>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left)">
                                      <p:cBhvr>
                                        <p:cTn id="51" dur="1000"/>
                                        <p:tgtEl>
                                          <p:spTgt spid="2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left)">
                                      <p:cBhvr>
                                        <p:cTn id="56" dur="10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25"/>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2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left)">
                                      <p:cBhvr>
                                        <p:cTn id="67" dur="10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wipe(left)">
                                      <p:cBhvr>
                                        <p:cTn id="72" dur="1000"/>
                                        <p:tgtEl>
                                          <p:spTgt spid="3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8" grpId="1" animBg="1"/>
      <p:bldP spid="19" grpId="0" animBg="1"/>
      <p:bldP spid="20" grpId="0" animBg="1"/>
      <p:bldP spid="20" grpId="1" animBg="1"/>
      <p:bldP spid="21" grpId="0" animBg="1"/>
      <p:bldP spid="21" grpId="1" animBg="1"/>
      <p:bldP spid="25" grpId="0" animBg="1"/>
      <p:bldP spid="25" grpId="1" animBg="1"/>
      <p:bldP spid="26" grpId="0" animBg="1"/>
      <p:bldP spid="26" grpId="1" animBg="1"/>
      <p:bldP spid="29" grpId="0" animBg="1"/>
      <p:bldP spid="30" grpId="0" animBg="1"/>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Picture2.png"/>
          <p:cNvPicPr>
            <a:picLocks noChangeAspect="1"/>
          </p:cNvPicPr>
          <p:nvPr/>
        </p:nvPicPr>
        <p:blipFill>
          <a:blip r:embed="rId3" cstate="print"/>
          <a:stretch>
            <a:fillRect/>
          </a:stretch>
        </p:blipFill>
        <p:spPr>
          <a:xfrm>
            <a:off x="1524000" y="152400"/>
            <a:ext cx="6096000" cy="6607654"/>
          </a:xfrm>
          <a:prstGeom prst="rect">
            <a:avLst/>
          </a:prstGeom>
        </p:spPr>
      </p:pic>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p:cNvSpPr/>
          <p:nvPr/>
        </p:nvSpPr>
        <p:spPr>
          <a:xfrm>
            <a:off x="2609850" y="1905000"/>
            <a:ext cx="4043094" cy="707886"/>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defRPr/>
            </a:pPr>
            <a:r>
              <a:rPr lang="bn-BD" sz="4000" dirty="0" smtClean="0">
                <a:latin typeface="NikoshBAN" pitchFamily="2" charset="0"/>
                <a:cs typeface="NikoshBAN" pitchFamily="2" charset="0"/>
              </a:rPr>
              <a:t>মৌলিক ও যৌগিক একক</a:t>
            </a:r>
            <a:endParaRPr lang="en-US" sz="4000" dirty="0" smtClean="0">
              <a:latin typeface="NikoshBAN" pitchFamily="2" charset="0"/>
              <a:cs typeface="NikoshBAN" pitchFamily="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1066800" y="1828800"/>
            <a:ext cx="4158511"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en-US" sz="3600" dirty="0" err="1" smtClean="0">
                <a:latin typeface="NikoshBAN" pitchFamily="2" charset="0"/>
                <a:cs typeface="NikoshBAN" pitchFamily="2" charset="0"/>
              </a:rPr>
              <a:t>এই</a:t>
            </a:r>
            <a:r>
              <a:rPr lang="en-US" sz="3600" dirty="0" smtClean="0">
                <a:latin typeface="NikoshBAN" pitchFamily="2" charset="0"/>
                <a:cs typeface="NikoshBAN" pitchFamily="2" charset="0"/>
              </a:rPr>
              <a:t> </a:t>
            </a:r>
            <a:r>
              <a:rPr lang="en-US" sz="3600" dirty="0" err="1" smtClean="0">
                <a:latin typeface="NikoshBAN" pitchFamily="2" charset="0"/>
                <a:cs typeface="NikoshBAN" pitchFamily="2" charset="0"/>
              </a:rPr>
              <a:t>পাঠ</a:t>
            </a:r>
            <a:r>
              <a:rPr lang="en-US" sz="3600" dirty="0" smtClean="0">
                <a:latin typeface="NikoshBAN" pitchFamily="2" charset="0"/>
                <a:cs typeface="NikoshBAN" pitchFamily="2" charset="0"/>
              </a:rPr>
              <a:t> </a:t>
            </a:r>
            <a:r>
              <a:rPr lang="en-US" sz="3600" dirty="0" err="1" smtClean="0">
                <a:latin typeface="NikoshBAN" pitchFamily="2" charset="0"/>
                <a:cs typeface="NikoshBAN" pitchFamily="2" charset="0"/>
              </a:rPr>
              <a:t>শেষে</a:t>
            </a:r>
            <a:r>
              <a:rPr lang="en-US" sz="3600" dirty="0" smtClean="0">
                <a:latin typeface="NikoshBAN" pitchFamily="2" charset="0"/>
                <a:cs typeface="NikoshBAN" pitchFamily="2" charset="0"/>
              </a:rPr>
              <a:t> </a:t>
            </a:r>
            <a:r>
              <a:rPr lang="bn-BD" sz="3600" dirty="0" smtClean="0">
                <a:latin typeface="NikoshBAN" pitchFamily="2" charset="0"/>
                <a:cs typeface="NikoshBAN" pitchFamily="2" charset="0"/>
              </a:rPr>
              <a:t>শিক্ষার্থীরা</a:t>
            </a:r>
            <a:r>
              <a:rPr lang="en-US" sz="3600" dirty="0" smtClean="0">
                <a:latin typeface="NikoshBAN" pitchFamily="2" charset="0"/>
                <a:cs typeface="NikoshBAN" pitchFamily="2" charset="0"/>
              </a:rPr>
              <a:t>…</a:t>
            </a:r>
            <a:endParaRPr lang="en-US" sz="3600" dirty="0">
              <a:latin typeface="NikoshBAN" pitchFamily="2" charset="0"/>
              <a:cs typeface="NikoshBAN" pitchFamily="2" charset="0"/>
            </a:endParaRPr>
          </a:p>
        </p:txBody>
      </p:sp>
      <p:sp>
        <p:nvSpPr>
          <p:cNvPr id="12" name="TextBox 11"/>
          <p:cNvSpPr txBox="1"/>
          <p:nvPr/>
        </p:nvSpPr>
        <p:spPr>
          <a:xfrm>
            <a:off x="1066801" y="2691825"/>
            <a:ext cx="6019799" cy="584775"/>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buFont typeface="Wingdings" pitchFamily="2" charset="2"/>
              <a:buChar char="Ø"/>
            </a:pPr>
            <a:r>
              <a:rPr lang="en-US" sz="3200" dirty="0" smtClean="0">
                <a:latin typeface="NikoshBAN" pitchFamily="2" charset="0"/>
                <a:cs typeface="NikoshBAN" pitchFamily="2" charset="0"/>
              </a:rPr>
              <a:t> </a:t>
            </a:r>
            <a:r>
              <a:rPr lang="bn-BD" sz="3200" dirty="0" smtClean="0">
                <a:latin typeface="NikoshBAN" pitchFamily="2" charset="0"/>
                <a:cs typeface="NikoshBAN" pitchFamily="2" charset="0"/>
              </a:rPr>
              <a:t>মৌলিক এককগুলো কী কী তা বলতে </a:t>
            </a:r>
            <a:r>
              <a:rPr lang="en-US" sz="3200" dirty="0" err="1" smtClean="0">
                <a:latin typeface="NikoshBAN" pitchFamily="2" charset="0"/>
                <a:cs typeface="NikoshBAN" pitchFamily="2" charset="0"/>
              </a:rPr>
              <a:t>পারবে</a:t>
            </a:r>
            <a:endParaRPr lang="en-US" sz="3200" dirty="0">
              <a:latin typeface="NikoshBAN" pitchFamily="2" charset="0"/>
              <a:cs typeface="NikoshBAN" pitchFamily="2" charset="0"/>
            </a:endParaRPr>
          </a:p>
        </p:txBody>
      </p:sp>
      <p:sp>
        <p:nvSpPr>
          <p:cNvPr id="13" name="TextBox 12"/>
          <p:cNvSpPr txBox="1"/>
          <p:nvPr/>
        </p:nvSpPr>
        <p:spPr>
          <a:xfrm>
            <a:off x="1066800" y="4368225"/>
            <a:ext cx="6629400" cy="584775"/>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buFont typeface="Wingdings" pitchFamily="2" charset="2"/>
              <a:buChar char="Ø"/>
            </a:pPr>
            <a:r>
              <a:rPr lang="en-US" sz="3200" dirty="0" smtClean="0">
                <a:latin typeface="NikoshBAN" pitchFamily="2" charset="0"/>
                <a:cs typeface="NikoshBAN" pitchFamily="2" charset="0"/>
              </a:rPr>
              <a:t> </a:t>
            </a:r>
            <a:r>
              <a:rPr lang="bn-BD" sz="3200" dirty="0" smtClean="0">
                <a:latin typeface="NikoshBAN" pitchFamily="2" charset="0"/>
                <a:cs typeface="NikoshBAN" pitchFamily="2" charset="0"/>
              </a:rPr>
              <a:t>পরিমাপের আন্তর্জাতিক এককগুলো বলতে </a:t>
            </a:r>
            <a:r>
              <a:rPr lang="en-US" sz="3200" dirty="0" err="1" smtClean="0">
                <a:latin typeface="NikoshBAN" pitchFamily="2" charset="0"/>
                <a:cs typeface="NikoshBAN" pitchFamily="2" charset="0"/>
              </a:rPr>
              <a:t>পারবে</a:t>
            </a:r>
            <a:endParaRPr lang="en-US" sz="3200" dirty="0">
              <a:latin typeface="NikoshBAN" pitchFamily="2" charset="0"/>
              <a:cs typeface="NikoshBAN" pitchFamily="2" charset="0"/>
            </a:endParaRPr>
          </a:p>
        </p:txBody>
      </p:sp>
      <p:sp>
        <p:nvSpPr>
          <p:cNvPr id="14" name="TextBox 13"/>
          <p:cNvSpPr txBox="1"/>
          <p:nvPr/>
        </p:nvSpPr>
        <p:spPr>
          <a:xfrm>
            <a:off x="1066800" y="3530025"/>
            <a:ext cx="5029200" cy="584775"/>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buFont typeface="Wingdings" pitchFamily="2" charset="2"/>
              <a:buChar char="Ø"/>
            </a:pPr>
            <a:r>
              <a:rPr lang="en-US" sz="3200" dirty="0" smtClean="0">
                <a:latin typeface="NikoshBAN" pitchFamily="2" charset="0"/>
                <a:cs typeface="NikoshBAN" pitchFamily="2" charset="0"/>
              </a:rPr>
              <a:t> </a:t>
            </a:r>
            <a:r>
              <a:rPr lang="bn-BD" sz="3200" dirty="0" smtClean="0">
                <a:latin typeface="NikoshBAN" pitchFamily="2" charset="0"/>
                <a:cs typeface="NikoshBAN" pitchFamily="2" charset="0"/>
              </a:rPr>
              <a:t>যৌগিক একক কী তা ব্যাখ্যা </a:t>
            </a:r>
            <a:r>
              <a:rPr lang="en-US" sz="3200" dirty="0" err="1" smtClean="0">
                <a:latin typeface="NikoshBAN" pitchFamily="2" charset="0"/>
                <a:cs typeface="NikoshBAN" pitchFamily="2" charset="0"/>
              </a:rPr>
              <a:t>পারবে</a:t>
            </a:r>
            <a:endParaRPr lang="en-US" sz="3200" dirty="0">
              <a:latin typeface="NikoshBAN" pitchFamily="2" charset="0"/>
              <a:cs typeface="NikoshBAN" pitchFamily="2" charset="0"/>
            </a:endParaRPr>
          </a:p>
        </p:txBody>
      </p:sp>
      <p:grpSp>
        <p:nvGrpSpPr>
          <p:cNvPr id="7" name="Group 13"/>
          <p:cNvGrpSpPr/>
          <p:nvPr/>
        </p:nvGrpSpPr>
        <p:grpSpPr>
          <a:xfrm>
            <a:off x="2895600" y="381000"/>
            <a:ext cx="3810000" cy="1143000"/>
            <a:chOff x="1295400" y="533400"/>
            <a:chExt cx="3810000" cy="1371600"/>
          </a:xfrm>
        </p:grpSpPr>
        <p:sp>
          <p:nvSpPr>
            <p:cNvPr id="8" name="Round Single Corner Rectangle 81"/>
            <p:cNvSpPr/>
            <p:nvPr/>
          </p:nvSpPr>
          <p:spPr>
            <a:xfrm flipH="1" flipV="1">
              <a:off x="1295400" y="533400"/>
              <a:ext cx="3810000" cy="1371600"/>
            </a:xfrm>
            <a:prstGeom prst="flowChartAlternateProcess">
              <a:avLst/>
            </a:prstGeom>
            <a:gradFill flip="none" rotWithShape="1">
              <a:gsLst>
                <a:gs pos="82000">
                  <a:schemeClr val="bg2">
                    <a:lumMod val="75000"/>
                  </a:schemeClr>
                </a:gs>
                <a:gs pos="100000">
                  <a:schemeClr val="accent1">
                    <a:tint val="23500"/>
                    <a:satMod val="16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054894" y="914400"/>
              <a:ext cx="2122697" cy="923330"/>
            </a:xfrm>
            <a:prstGeom prst="rect">
              <a:avLst/>
            </a:prstGeom>
            <a:noFill/>
          </p:spPr>
          <p:txBody>
            <a:bodyPr wrap="none" rtlCol="0">
              <a:spAutoFit/>
            </a:bodyPr>
            <a:lstStyle/>
            <a:p>
              <a:r>
                <a:rPr lang="en-US" sz="5400" dirty="0" err="1" smtClean="0">
                  <a:latin typeface="NikoshBAN" pitchFamily="2" charset="0"/>
                  <a:cs typeface="NikoshBAN" pitchFamily="2" charset="0"/>
                </a:rPr>
                <a:t>শিখনফল</a:t>
              </a:r>
              <a:endParaRPr lang="en-US" sz="5400" dirty="0">
                <a:latin typeface="NikoshBAN" pitchFamily="2" charset="0"/>
                <a:cs typeface="NikoshBAN" pitchFamily="2" charset="0"/>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istance.jpg"/>
          <p:cNvPicPr>
            <a:picLocks noChangeAspect="1"/>
          </p:cNvPicPr>
          <p:nvPr/>
        </p:nvPicPr>
        <p:blipFill>
          <a:blip r:embed="rId3" cstate="print">
            <a:lum bright="-10000" contrast="20000"/>
          </a:blip>
          <a:stretch>
            <a:fillRect/>
          </a:stretch>
        </p:blipFill>
        <p:spPr>
          <a:xfrm>
            <a:off x="381000" y="914400"/>
            <a:ext cx="8277081" cy="4267200"/>
          </a:xfrm>
          <a:prstGeom prst="rect">
            <a:avLst/>
          </a:prstGeom>
        </p:spPr>
      </p:pic>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2362200" y="228600"/>
            <a:ext cx="4419600"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bn-BD" sz="3200" dirty="0" smtClean="0">
                <a:latin typeface="NikoshBAN" pitchFamily="2" charset="0"/>
                <a:cs typeface="NikoshBAN" pitchFamily="2" charset="0"/>
              </a:rPr>
              <a:t> নিচের ছবিটিতে কী দেখতে পাচ্ছ?</a:t>
            </a:r>
            <a:endParaRPr lang="en-US" sz="3200" dirty="0">
              <a:latin typeface="NikoshBAN" pitchFamily="2" charset="0"/>
              <a:cs typeface="NikoshBAN" pitchFamily="2" charset="0"/>
            </a:endParaRPr>
          </a:p>
        </p:txBody>
      </p:sp>
      <p:sp>
        <p:nvSpPr>
          <p:cNvPr id="18" name="TextBox 17"/>
          <p:cNvSpPr txBox="1"/>
          <p:nvPr/>
        </p:nvSpPr>
        <p:spPr>
          <a:xfrm>
            <a:off x="762000" y="5181600"/>
            <a:ext cx="5257800" cy="584775"/>
          </a:xfrm>
          <a:prstGeom prst="rect">
            <a:avLst/>
          </a:prstGeom>
          <a:solidFill>
            <a:schemeClr val="accent5">
              <a:lumMod val="60000"/>
              <a:lumOff val="40000"/>
            </a:schemeClr>
          </a:solidFill>
        </p:spPr>
        <p:txBody>
          <a:bodyPr wrap="square" rtlCol="0">
            <a:spAutoFit/>
          </a:bodyPr>
          <a:lstStyle/>
          <a:p>
            <a:r>
              <a:rPr lang="bn-BD" sz="3200" dirty="0" smtClean="0">
                <a:latin typeface="NikoshBAN" pitchFamily="2" charset="0"/>
                <a:cs typeface="NikoshBAN" pitchFamily="2" charset="0"/>
              </a:rPr>
              <a:t>দূরত্ব পরিমাপকে আমরা কী বলতে পারি?   </a:t>
            </a:r>
            <a:endParaRPr lang="en-US" sz="3200" dirty="0">
              <a:latin typeface="NikoshBAN" pitchFamily="2" charset="0"/>
              <a:cs typeface="NikoshBAN" pitchFamily="2" charset="0"/>
            </a:endParaRPr>
          </a:p>
        </p:txBody>
      </p:sp>
      <p:grpSp>
        <p:nvGrpSpPr>
          <p:cNvPr id="23" name="Group 22"/>
          <p:cNvGrpSpPr/>
          <p:nvPr/>
        </p:nvGrpSpPr>
        <p:grpSpPr>
          <a:xfrm>
            <a:off x="304800" y="1091625"/>
            <a:ext cx="6934200" cy="2261175"/>
            <a:chOff x="304800" y="1091625"/>
            <a:chExt cx="6934200" cy="2261175"/>
          </a:xfrm>
        </p:grpSpPr>
        <p:cxnSp>
          <p:nvCxnSpPr>
            <p:cNvPr id="20" name="Straight Arrow Connector 19"/>
            <p:cNvCxnSpPr>
              <a:stCxn id="17" idx="2"/>
            </p:cNvCxnSpPr>
            <p:nvPr/>
          </p:nvCxnSpPr>
          <p:spPr>
            <a:xfrm>
              <a:off x="1790700" y="1676400"/>
              <a:ext cx="266700" cy="1676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7" idx="2"/>
            </p:cNvCxnSpPr>
            <p:nvPr/>
          </p:nvCxnSpPr>
          <p:spPr>
            <a:xfrm>
              <a:off x="1790700" y="1676400"/>
              <a:ext cx="5448300" cy="16002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04800" y="1091625"/>
              <a:ext cx="2971800" cy="584775"/>
            </a:xfrm>
            <a:prstGeom prst="rect">
              <a:avLst/>
            </a:prstGeom>
            <a:solidFill>
              <a:schemeClr val="accent2">
                <a:lumMod val="60000"/>
                <a:lumOff val="40000"/>
              </a:schemeClr>
            </a:solidFill>
          </p:spPr>
          <p:txBody>
            <a:bodyPr wrap="square" rtlCol="0">
              <a:spAutoFit/>
            </a:bodyPr>
            <a:lstStyle/>
            <a:p>
              <a:r>
                <a:rPr lang="bn-BD" sz="3200" dirty="0" smtClean="0">
                  <a:latin typeface="NikoshBAN" pitchFamily="2" charset="0"/>
                  <a:cs typeface="NikoshBAN" pitchFamily="2" charset="0"/>
                </a:rPr>
                <a:t>স্কুল থেকে বাড়ির দূরত্ব </a:t>
              </a:r>
              <a:endParaRPr lang="en-US" sz="3200" dirty="0">
                <a:latin typeface="NikoshBAN" pitchFamily="2" charset="0"/>
                <a:cs typeface="NikoshBAN" pitchFamily="2" charset="0"/>
              </a:endParaRPr>
            </a:p>
          </p:txBody>
        </p:sp>
      </p:grpSp>
      <p:sp>
        <p:nvSpPr>
          <p:cNvPr id="24" name="TextBox 23"/>
          <p:cNvSpPr txBox="1"/>
          <p:nvPr/>
        </p:nvSpPr>
        <p:spPr>
          <a:xfrm>
            <a:off x="6324600" y="5181600"/>
            <a:ext cx="1905000" cy="584775"/>
          </a:xfrm>
          <a:prstGeom prst="rect">
            <a:avLst/>
          </a:prstGeom>
          <a:solidFill>
            <a:schemeClr val="accent5">
              <a:lumMod val="60000"/>
              <a:lumOff val="40000"/>
            </a:schemeClr>
          </a:solidFill>
        </p:spPr>
        <p:txBody>
          <a:bodyPr wrap="square" rtlCol="0">
            <a:spAutoFit/>
          </a:bodyPr>
          <a:lstStyle/>
          <a:p>
            <a:r>
              <a:rPr lang="bn-BD" sz="3200" dirty="0" smtClean="0">
                <a:solidFill>
                  <a:srgbClr val="FF0000"/>
                </a:solidFill>
                <a:latin typeface="NikoshBAN" pitchFamily="2" charset="0"/>
                <a:cs typeface="NikoshBAN" pitchFamily="2" charset="0"/>
              </a:rPr>
              <a:t>দৈর্ঘ্য</a:t>
            </a:r>
            <a:r>
              <a:rPr lang="en-US" sz="3200" dirty="0" smtClean="0">
                <a:solidFill>
                  <a:srgbClr val="FF0000"/>
                </a:solidFill>
                <a:latin typeface="NikoshBAN" pitchFamily="2" charset="0"/>
                <a:cs typeface="NikoshBAN" pitchFamily="2" charset="0"/>
              </a:rPr>
              <a:t> </a:t>
            </a:r>
            <a:r>
              <a:rPr lang="bn-BD" sz="3200" dirty="0" smtClean="0">
                <a:latin typeface="NikoshBAN" pitchFamily="2" charset="0"/>
                <a:cs typeface="NikoshBAN" pitchFamily="2" charset="0"/>
              </a:rPr>
              <a:t>পরিমাপ</a:t>
            </a:r>
            <a:r>
              <a:rPr lang="bn-BD" sz="3200" dirty="0" smtClean="0">
                <a:solidFill>
                  <a:srgbClr val="FF0000"/>
                </a:solidFill>
                <a:latin typeface="NikoshBAN" pitchFamily="2" charset="0"/>
                <a:cs typeface="NikoshBAN" pitchFamily="2" charset="0"/>
              </a:rPr>
              <a:t>  </a:t>
            </a:r>
            <a:endParaRPr lang="en-US" sz="3200" dirty="0">
              <a:solidFill>
                <a:srgbClr val="FF0000"/>
              </a:solidFill>
              <a:latin typeface="NikoshBAN" pitchFamily="2" charset="0"/>
              <a:cs typeface="NikoshBAN" pitchFamily="2" charset="0"/>
            </a:endParaRPr>
          </a:p>
        </p:txBody>
      </p:sp>
      <p:sp>
        <p:nvSpPr>
          <p:cNvPr id="25" name="TextBox 24"/>
          <p:cNvSpPr txBox="1"/>
          <p:nvPr/>
        </p:nvSpPr>
        <p:spPr>
          <a:xfrm>
            <a:off x="323850" y="5181600"/>
            <a:ext cx="7435049" cy="584775"/>
          </a:xfrm>
          <a:prstGeom prst="rect">
            <a:avLst/>
          </a:prstGeom>
          <a:solidFill>
            <a:schemeClr val="accent6">
              <a:lumMod val="60000"/>
              <a:lumOff val="40000"/>
            </a:schemeClr>
          </a:solidFill>
        </p:spPr>
        <p:txBody>
          <a:bodyPr wrap="none" rtlCol="0">
            <a:spAutoFit/>
          </a:bodyPr>
          <a:lstStyle/>
          <a:p>
            <a:r>
              <a:rPr lang="bn-BD" sz="3200" dirty="0" smtClean="0">
                <a:latin typeface="NikoshBAN" pitchFamily="2" charset="0"/>
                <a:cs typeface="NikoshBAN" pitchFamily="2" charset="0"/>
              </a:rPr>
              <a:t>বিজ্ঞানের ভাষায় এরূপ পরিমাপকে আমরা কী বলতে পারি?</a:t>
            </a:r>
            <a:endParaRPr lang="en-US" sz="3200" dirty="0">
              <a:latin typeface="NikoshBAN" pitchFamily="2" charset="0"/>
              <a:cs typeface="NikoshBAN" pitchFamily="2" charset="0"/>
            </a:endParaRPr>
          </a:p>
        </p:txBody>
      </p:sp>
      <p:sp>
        <p:nvSpPr>
          <p:cNvPr id="26" name="TextBox 25"/>
          <p:cNvSpPr txBox="1"/>
          <p:nvPr/>
        </p:nvSpPr>
        <p:spPr>
          <a:xfrm>
            <a:off x="7867650" y="5187375"/>
            <a:ext cx="763351" cy="584775"/>
          </a:xfrm>
          <a:prstGeom prst="rect">
            <a:avLst/>
          </a:prstGeom>
          <a:solidFill>
            <a:schemeClr val="bg2">
              <a:lumMod val="90000"/>
            </a:schemeClr>
          </a:solidFill>
        </p:spPr>
        <p:txBody>
          <a:bodyPr wrap="none" rtlCol="0">
            <a:spAutoFit/>
          </a:bodyPr>
          <a:lstStyle/>
          <a:p>
            <a:r>
              <a:rPr lang="bn-BD" sz="3200" dirty="0" smtClean="0">
                <a:solidFill>
                  <a:srgbClr val="FF0000"/>
                </a:solidFill>
                <a:latin typeface="NikoshBAN" pitchFamily="2" charset="0"/>
                <a:cs typeface="NikoshBAN" pitchFamily="2" charset="0"/>
              </a:rPr>
              <a:t>রাশি</a:t>
            </a:r>
            <a:endParaRPr lang="en-US" sz="3200" dirty="0">
              <a:latin typeface="NikoshBAN" pitchFamily="2" charset="0"/>
              <a:cs typeface="NikoshBAN" pitchFamily="2" charset="0"/>
            </a:endParaRPr>
          </a:p>
        </p:txBody>
      </p:sp>
      <p:sp>
        <p:nvSpPr>
          <p:cNvPr id="27" name="TextBox 26"/>
          <p:cNvSpPr txBox="1"/>
          <p:nvPr/>
        </p:nvSpPr>
        <p:spPr>
          <a:xfrm>
            <a:off x="2209800" y="685800"/>
            <a:ext cx="4800600" cy="584775"/>
          </a:xfrm>
          <a:prstGeom prst="rect">
            <a:avLst/>
          </a:prstGeom>
          <a:solidFill>
            <a:schemeClr val="bg2">
              <a:lumMod val="90000"/>
            </a:schemeClr>
          </a:solidFill>
        </p:spPr>
        <p:txBody>
          <a:bodyPr wrap="square" rtlCol="0">
            <a:spAutoFit/>
          </a:bodyPr>
          <a:lstStyle/>
          <a:p>
            <a:r>
              <a:rPr lang="bn-BD" sz="3200" dirty="0" smtClean="0">
                <a:solidFill>
                  <a:srgbClr val="FF0000"/>
                </a:solidFill>
                <a:latin typeface="NikoshBAN" pitchFamily="2" charset="0"/>
                <a:cs typeface="NikoshBAN" pitchFamily="2" charset="0"/>
              </a:rPr>
              <a:t>দৈর্ঘ্য রাশিটির </a:t>
            </a:r>
            <a:r>
              <a:rPr lang="bn-BD" sz="3200" dirty="0" smtClean="0">
                <a:latin typeface="NikoshBAN" pitchFamily="2" charset="0"/>
                <a:cs typeface="NikoshBAN" pitchFamily="2" charset="0"/>
              </a:rPr>
              <a:t>কয়টি অংশ ও কী কী? </a:t>
            </a:r>
            <a:endParaRPr lang="en-US" sz="3200" dirty="0">
              <a:latin typeface="NikoshBAN" pitchFamily="2" charset="0"/>
              <a:cs typeface="NikoshBAN" pitchFamily="2" charset="0"/>
            </a:endParaRPr>
          </a:p>
        </p:txBody>
      </p:sp>
      <p:grpSp>
        <p:nvGrpSpPr>
          <p:cNvPr id="32" name="Group 31"/>
          <p:cNvGrpSpPr/>
          <p:nvPr/>
        </p:nvGrpSpPr>
        <p:grpSpPr>
          <a:xfrm>
            <a:off x="7239000" y="1752600"/>
            <a:ext cx="1066800" cy="609600"/>
            <a:chOff x="11506200" y="762000"/>
            <a:chExt cx="1066800" cy="685800"/>
          </a:xfrm>
        </p:grpSpPr>
        <p:sp>
          <p:nvSpPr>
            <p:cNvPr id="31" name="Oval Callout 30"/>
            <p:cNvSpPr/>
            <p:nvPr/>
          </p:nvSpPr>
          <p:spPr>
            <a:xfrm>
              <a:off x="11506200" y="762000"/>
              <a:ext cx="1066800" cy="685800"/>
            </a:xfrm>
            <a:prstGeom prst="wedgeEllipseCallout">
              <a:avLst>
                <a:gd name="adj1" fmla="val -25297"/>
                <a:gd name="adj2" fmla="val 195833"/>
              </a:avLst>
            </a:prstGeom>
            <a:solidFill>
              <a:schemeClr val="bg2">
                <a:lumMod val="90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1582400" y="838200"/>
              <a:ext cx="891591" cy="584775"/>
            </a:xfrm>
            <a:prstGeom prst="rect">
              <a:avLst/>
            </a:prstGeom>
            <a:noFill/>
          </p:spPr>
          <p:txBody>
            <a:bodyPr wrap="none" rtlCol="0">
              <a:spAutoFit/>
            </a:bodyPr>
            <a:lstStyle/>
            <a:p>
              <a:r>
                <a:rPr lang="bn-BD" sz="3200" dirty="0" smtClean="0">
                  <a:solidFill>
                    <a:srgbClr val="FF0000"/>
                  </a:solidFill>
                  <a:latin typeface="NikoshBAN" pitchFamily="2" charset="0"/>
                  <a:cs typeface="NikoshBAN" pitchFamily="2" charset="0"/>
                </a:rPr>
                <a:t>একক</a:t>
              </a:r>
              <a:endParaRPr lang="en-US" sz="3200" dirty="0">
                <a:solidFill>
                  <a:srgbClr val="FF0000"/>
                </a:solidFill>
                <a:latin typeface="NikoshBAN" pitchFamily="2" charset="0"/>
                <a:cs typeface="NikoshBAN" pitchFamily="2" charset="0"/>
              </a:endParaRPr>
            </a:p>
          </p:txBody>
        </p:sp>
      </p:grpSp>
      <p:grpSp>
        <p:nvGrpSpPr>
          <p:cNvPr id="33" name="Group 32"/>
          <p:cNvGrpSpPr/>
          <p:nvPr/>
        </p:nvGrpSpPr>
        <p:grpSpPr>
          <a:xfrm>
            <a:off x="6324600" y="1676400"/>
            <a:ext cx="838200" cy="680025"/>
            <a:chOff x="10515600" y="838200"/>
            <a:chExt cx="838200" cy="680025"/>
          </a:xfrm>
        </p:grpSpPr>
        <p:sp>
          <p:nvSpPr>
            <p:cNvPr id="30" name="Oval Callout 29"/>
            <p:cNvSpPr/>
            <p:nvPr/>
          </p:nvSpPr>
          <p:spPr>
            <a:xfrm flipH="1">
              <a:off x="10515600" y="838200"/>
              <a:ext cx="838200" cy="609600"/>
            </a:xfrm>
            <a:prstGeom prst="wedgeEllipseCallout">
              <a:avLst>
                <a:gd name="adj1" fmla="val -30492"/>
                <a:gd name="adj2" fmla="val 215625"/>
              </a:avLst>
            </a:prstGeom>
            <a:solidFill>
              <a:schemeClr val="bg2">
                <a:lumMod val="90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0591800" y="933450"/>
              <a:ext cx="668773" cy="584775"/>
            </a:xfrm>
            <a:prstGeom prst="rect">
              <a:avLst/>
            </a:prstGeom>
            <a:noFill/>
          </p:spPr>
          <p:txBody>
            <a:bodyPr wrap="none" rtlCol="0">
              <a:spAutoFit/>
            </a:bodyPr>
            <a:lstStyle/>
            <a:p>
              <a:r>
                <a:rPr lang="bn-BD" sz="3200" dirty="0" smtClean="0">
                  <a:latin typeface="NikoshBAN" pitchFamily="2" charset="0"/>
                  <a:cs typeface="NikoshBAN" pitchFamily="2" charset="0"/>
                </a:rPr>
                <a:t>মান</a:t>
              </a:r>
              <a:endParaRPr lang="en-US" sz="3200" dirty="0">
                <a:latin typeface="NikoshBAN" pitchFamily="2" charset="0"/>
                <a:cs typeface="NikoshBAN" pitchFamily="2"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strips(downRight)">
                                      <p:cBhvr>
                                        <p:cTn id="7" dur="1000"/>
                                        <p:tgtEl>
                                          <p:spTgt spid="23"/>
                                        </p:tgtEl>
                                      </p:cBhvr>
                                    </p:animEffect>
                                  </p:childTnLst>
                                </p:cTn>
                              </p:par>
                              <p:par>
                                <p:cTn id="8" presetID="1" presetClass="exit"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nodeType="clickEffect">
                                  <p:stCondLst>
                                    <p:cond delay="0"/>
                                  </p:stCondLst>
                                  <p:childTnLst>
                                    <p:anim calcmode="lin" valueType="num">
                                      <p:cBhvr>
                                        <p:cTn id="13" dur="500"/>
                                        <p:tgtEl>
                                          <p:spTgt spid="23"/>
                                        </p:tgtEl>
                                        <p:attrNameLst>
                                          <p:attrName>ppt_w</p:attrName>
                                        </p:attrNameLst>
                                      </p:cBhvr>
                                      <p:tavLst>
                                        <p:tav tm="0">
                                          <p:val>
                                            <p:strVal val="ppt_w"/>
                                          </p:val>
                                        </p:tav>
                                        <p:tav tm="100000">
                                          <p:val>
                                            <p:fltVal val="0"/>
                                          </p:val>
                                        </p:tav>
                                      </p:tavLst>
                                    </p:anim>
                                    <p:anim calcmode="lin" valueType="num">
                                      <p:cBhvr>
                                        <p:cTn id="14" dur="500"/>
                                        <p:tgtEl>
                                          <p:spTgt spid="23"/>
                                        </p:tgtEl>
                                        <p:attrNameLst>
                                          <p:attrName>ppt_h</p:attrName>
                                        </p:attrNameLst>
                                      </p:cBhvr>
                                      <p:tavLst>
                                        <p:tav tm="0">
                                          <p:val>
                                            <p:strVal val="ppt_h"/>
                                          </p:val>
                                        </p:tav>
                                        <p:tav tm="100000">
                                          <p:val>
                                            <p:fltVal val="0"/>
                                          </p:val>
                                        </p:tav>
                                      </p:tavLst>
                                    </p:anim>
                                    <p:animEffect transition="out" filter="fade">
                                      <p:cBhvr>
                                        <p:cTn id="15" dur="500"/>
                                        <p:tgtEl>
                                          <p:spTgt spid="23"/>
                                        </p:tgtEl>
                                      </p:cBhvr>
                                    </p:animEffect>
                                    <p:set>
                                      <p:cBhvr>
                                        <p:cTn id="16" dur="1" fill="hold">
                                          <p:stCondLst>
                                            <p:cond delay="499"/>
                                          </p:stCondLst>
                                        </p:cTn>
                                        <p:tgtEl>
                                          <p:spTgt spid="23"/>
                                        </p:tgtEl>
                                        <p:attrNameLst>
                                          <p:attrName>style.visibility</p:attrName>
                                        </p:attrNameLst>
                                      </p:cBhvr>
                                      <p:to>
                                        <p:strVal val="hidden"/>
                                      </p:to>
                                    </p:se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10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left)">
                                      <p:cBhvr>
                                        <p:cTn id="25" dur="10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1000"/>
                                        <p:tgtEl>
                                          <p:spTgt spid="25"/>
                                        </p:tgtEl>
                                      </p:cBhvr>
                                    </p:animEffect>
                                  </p:childTnLst>
                                </p:cTn>
                              </p:par>
                              <p:par>
                                <p:cTn id="31" presetID="1" presetClass="exit" presetSubtype="0" fill="hold" grpId="1" nodeType="withEffect">
                                  <p:stCondLst>
                                    <p:cond delay="0"/>
                                  </p:stCondLst>
                                  <p:childTnLst>
                                    <p:set>
                                      <p:cBhvr>
                                        <p:cTn id="32" dur="1" fill="hold">
                                          <p:stCondLst>
                                            <p:cond delay="0"/>
                                          </p:stCondLst>
                                        </p:cTn>
                                        <p:tgtEl>
                                          <p:spTgt spid="18"/>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left)">
                                      <p:cBhvr>
                                        <p:cTn id="39" dur="10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ipe(left)">
                                      <p:cBhvr>
                                        <p:cTn id="44" dur="10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slide(fromBottom)">
                                      <p:cBhvr>
                                        <p:cTn id="49" dur="500"/>
                                        <p:tgtEl>
                                          <p:spTgt spid="33"/>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4" fill="hold"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slide(fromBottom)">
                                      <p:cBhvr>
                                        <p:cTn id="5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8" grpId="1" animBg="1"/>
      <p:bldP spid="24" grpId="0" animBg="1"/>
      <p:bldP spid="24" grpId="1" animBg="1"/>
      <p:bldP spid="26"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980156" y="152400"/>
            <a:ext cx="6792244" cy="584775"/>
          </a:xfrm>
          <a:prstGeom prst="rect">
            <a:avLst/>
          </a:prstGeom>
        </p:spPr>
        <p:style>
          <a:lnRef idx="3">
            <a:schemeClr val="lt1"/>
          </a:lnRef>
          <a:fillRef idx="1">
            <a:schemeClr val="dk1"/>
          </a:fillRef>
          <a:effectRef idx="1">
            <a:schemeClr val="dk1"/>
          </a:effectRef>
          <a:fontRef idx="minor">
            <a:schemeClr val="lt1"/>
          </a:fontRef>
        </p:style>
        <p:txBody>
          <a:bodyPr wrap="none" rtlCol="0">
            <a:spAutoFit/>
          </a:bodyPr>
          <a:lstStyle/>
          <a:p>
            <a:r>
              <a:rPr lang="bn-BD" sz="3200" dirty="0" smtClean="0">
                <a:latin typeface="NikoshBAN" pitchFamily="2" charset="0"/>
                <a:cs typeface="NikoshBAN" pitchFamily="2" charset="0"/>
              </a:rPr>
              <a:t>এবার আরো কয়েকটি রাশি পরিমাপের ভিডিটি দেখো।</a:t>
            </a:r>
            <a:endParaRPr lang="en-US" sz="3200" dirty="0">
              <a:latin typeface="NikoshBAN" pitchFamily="2" charset="0"/>
              <a:cs typeface="NikoshBAN" pitchFamily="2" charset="0"/>
            </a:endParaRPr>
          </a:p>
        </p:txBody>
      </p:sp>
      <p:sp>
        <p:nvSpPr>
          <p:cNvPr id="11" name="Rectangle 10"/>
          <p:cNvSpPr/>
          <p:nvPr/>
        </p:nvSpPr>
        <p:spPr>
          <a:xfrm>
            <a:off x="2209800" y="2209800"/>
            <a:ext cx="4251485"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defRPr/>
            </a:pPr>
            <a:r>
              <a:rPr lang="bn-BD" sz="3600" dirty="0" smtClean="0">
                <a:latin typeface="NikoshBAN" pitchFamily="2" charset="0"/>
                <a:cs typeface="NikoshBAN" pitchFamily="2" charset="0"/>
              </a:rPr>
              <a:t>ভিডিওটিতে কী কী দেখেছো?</a:t>
            </a:r>
            <a:endParaRPr lang="en-US" sz="3600" dirty="0" smtClean="0">
              <a:latin typeface="NikoshBAN" pitchFamily="2" charset="0"/>
              <a:cs typeface="NikoshBAN" pitchFamily="2" charset="0"/>
            </a:endParaRPr>
          </a:p>
        </p:txBody>
      </p:sp>
      <p:sp>
        <p:nvSpPr>
          <p:cNvPr id="10" name="TextBox 9"/>
          <p:cNvSpPr txBox="1"/>
          <p:nvPr/>
        </p:nvSpPr>
        <p:spPr>
          <a:xfrm>
            <a:off x="381000" y="3160931"/>
            <a:ext cx="1874231" cy="584775"/>
          </a:xfrm>
          <a:prstGeom prst="rect">
            <a:avLst/>
          </a:prstGeom>
        </p:spPr>
        <p:style>
          <a:lnRef idx="1">
            <a:schemeClr val="dk1"/>
          </a:lnRef>
          <a:fillRef idx="3">
            <a:schemeClr val="dk1"/>
          </a:fillRef>
          <a:effectRef idx="2">
            <a:schemeClr val="dk1"/>
          </a:effectRef>
          <a:fontRef idx="minor">
            <a:schemeClr val="lt1"/>
          </a:fontRef>
        </p:style>
        <p:txBody>
          <a:bodyPr wrap="none" rtlCol="0">
            <a:spAutoFit/>
          </a:bodyPr>
          <a:lstStyle/>
          <a:p>
            <a:r>
              <a:rPr lang="bn-BD" sz="3200" dirty="0" smtClean="0">
                <a:latin typeface="NikoshBAN" pitchFamily="2" charset="0"/>
                <a:cs typeface="NikoshBAN" pitchFamily="2" charset="0"/>
              </a:rPr>
              <a:t>দৈর্ঘ্য পরিমাপ</a:t>
            </a:r>
            <a:endParaRPr lang="en-US" sz="3200" dirty="0">
              <a:latin typeface="NikoshBAN" pitchFamily="2" charset="0"/>
              <a:cs typeface="NikoshBAN" pitchFamily="2" charset="0"/>
            </a:endParaRPr>
          </a:p>
        </p:txBody>
      </p:sp>
      <p:sp>
        <p:nvSpPr>
          <p:cNvPr id="12" name="TextBox 11"/>
          <p:cNvSpPr txBox="1"/>
          <p:nvPr/>
        </p:nvSpPr>
        <p:spPr>
          <a:xfrm>
            <a:off x="2504320" y="3160931"/>
            <a:ext cx="1686680" cy="584775"/>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bn-BD" sz="3200" dirty="0" smtClean="0">
                <a:latin typeface="NikoshBAN" pitchFamily="2" charset="0"/>
                <a:cs typeface="NikoshBAN" pitchFamily="2" charset="0"/>
              </a:rPr>
              <a:t>ভর পরিমাপ</a:t>
            </a:r>
            <a:endParaRPr lang="en-US" sz="3200" dirty="0">
              <a:latin typeface="NikoshBAN" pitchFamily="2" charset="0"/>
              <a:cs typeface="NikoshBAN" pitchFamily="2" charset="0"/>
            </a:endParaRPr>
          </a:p>
        </p:txBody>
      </p:sp>
      <p:sp>
        <p:nvSpPr>
          <p:cNvPr id="13" name="TextBox 12"/>
          <p:cNvSpPr txBox="1"/>
          <p:nvPr/>
        </p:nvSpPr>
        <p:spPr>
          <a:xfrm>
            <a:off x="4343400" y="3160931"/>
            <a:ext cx="1887055" cy="584775"/>
          </a:xfrm>
          <a:prstGeom prst="rect">
            <a:avLst/>
          </a:prstGeom>
        </p:spPr>
        <p:style>
          <a:lnRef idx="1">
            <a:schemeClr val="accent2"/>
          </a:lnRef>
          <a:fillRef idx="3">
            <a:schemeClr val="accent2"/>
          </a:fillRef>
          <a:effectRef idx="2">
            <a:schemeClr val="accent2"/>
          </a:effectRef>
          <a:fontRef idx="minor">
            <a:schemeClr val="lt1"/>
          </a:fontRef>
        </p:style>
        <p:txBody>
          <a:bodyPr wrap="none" rtlCol="0">
            <a:spAutoFit/>
          </a:bodyPr>
          <a:lstStyle/>
          <a:p>
            <a:r>
              <a:rPr lang="bn-BD" sz="3200" dirty="0" smtClean="0">
                <a:latin typeface="NikoshBAN" pitchFamily="2" charset="0"/>
                <a:cs typeface="NikoshBAN" pitchFamily="2" charset="0"/>
              </a:rPr>
              <a:t>সময় পরিমাপ</a:t>
            </a:r>
            <a:endParaRPr lang="en-US" sz="3200" dirty="0">
              <a:latin typeface="NikoshBAN" pitchFamily="2" charset="0"/>
              <a:cs typeface="NikoshBAN" pitchFamily="2" charset="0"/>
            </a:endParaRPr>
          </a:p>
        </p:txBody>
      </p:sp>
      <p:sp>
        <p:nvSpPr>
          <p:cNvPr id="14" name="TextBox 13"/>
          <p:cNvSpPr txBox="1"/>
          <p:nvPr/>
        </p:nvSpPr>
        <p:spPr>
          <a:xfrm>
            <a:off x="6400800" y="3160931"/>
            <a:ext cx="2395207" cy="584775"/>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bn-BD" sz="3200" dirty="0" smtClean="0">
                <a:latin typeface="NikoshBAN" pitchFamily="2" charset="0"/>
                <a:cs typeface="NikoshBAN" pitchFamily="2" charset="0"/>
              </a:rPr>
              <a:t>তাপমাত্রা পরিমাপ</a:t>
            </a:r>
            <a:endParaRPr lang="en-US" sz="3200" dirty="0">
              <a:latin typeface="NikoshBAN" pitchFamily="2" charset="0"/>
              <a:cs typeface="NikoshBAN" pitchFamily="2" charset="0"/>
            </a:endParaRPr>
          </a:p>
        </p:txBody>
      </p:sp>
      <p:sp>
        <p:nvSpPr>
          <p:cNvPr id="15" name="TextBox 14"/>
          <p:cNvSpPr txBox="1"/>
          <p:nvPr/>
        </p:nvSpPr>
        <p:spPr>
          <a:xfrm>
            <a:off x="3505200" y="4050506"/>
            <a:ext cx="2274982" cy="584775"/>
          </a:xfrm>
          <a:prstGeom prst="rect">
            <a:avLst/>
          </a:prstGeom>
        </p:spPr>
        <p:style>
          <a:lnRef idx="0">
            <a:schemeClr val="accent4"/>
          </a:lnRef>
          <a:fillRef idx="3">
            <a:schemeClr val="accent4"/>
          </a:fillRef>
          <a:effectRef idx="3">
            <a:schemeClr val="accent4"/>
          </a:effectRef>
          <a:fontRef idx="minor">
            <a:schemeClr val="lt1"/>
          </a:fontRef>
        </p:style>
        <p:txBody>
          <a:bodyPr wrap="none" rtlCol="0">
            <a:spAutoFit/>
          </a:bodyPr>
          <a:lstStyle/>
          <a:p>
            <a:r>
              <a:rPr lang="bn-BD" sz="3200" dirty="0" smtClean="0">
                <a:latin typeface="NikoshBAN" pitchFamily="2" charset="0"/>
                <a:cs typeface="NikoshBAN" pitchFamily="2" charset="0"/>
              </a:rPr>
              <a:t>আলোর উজ্জ্বলতা</a:t>
            </a:r>
            <a:endParaRPr lang="en-US" sz="3200" dirty="0">
              <a:latin typeface="NikoshBAN" pitchFamily="2" charset="0"/>
              <a:cs typeface="NikoshBAN" pitchFamily="2" charset="0"/>
            </a:endParaRPr>
          </a:p>
        </p:txBody>
      </p:sp>
      <p:sp>
        <p:nvSpPr>
          <p:cNvPr id="16" name="TextBox 15"/>
          <p:cNvSpPr txBox="1"/>
          <p:nvPr/>
        </p:nvSpPr>
        <p:spPr>
          <a:xfrm>
            <a:off x="6096000" y="4050506"/>
            <a:ext cx="2242922" cy="584775"/>
          </a:xfrm>
          <a:prstGeom prst="rect">
            <a:avLst/>
          </a:prstGeom>
        </p:spPr>
        <p:style>
          <a:lnRef idx="1">
            <a:schemeClr val="accent6"/>
          </a:lnRef>
          <a:fillRef idx="3">
            <a:schemeClr val="accent6"/>
          </a:fillRef>
          <a:effectRef idx="2">
            <a:schemeClr val="accent6"/>
          </a:effectRef>
          <a:fontRef idx="minor">
            <a:schemeClr val="lt1"/>
          </a:fontRef>
        </p:style>
        <p:txBody>
          <a:bodyPr wrap="none" rtlCol="0">
            <a:spAutoFit/>
          </a:bodyPr>
          <a:lstStyle/>
          <a:p>
            <a:r>
              <a:rPr lang="bn-BD" sz="3200" dirty="0" smtClean="0">
                <a:latin typeface="NikoshBAN" pitchFamily="2" charset="0"/>
                <a:cs typeface="NikoshBAN" pitchFamily="2" charset="0"/>
              </a:rPr>
              <a:t>পদার্থের পরিমাণ</a:t>
            </a:r>
            <a:endParaRPr lang="en-US" sz="3200" dirty="0">
              <a:latin typeface="NikoshBAN" pitchFamily="2" charset="0"/>
              <a:cs typeface="NikoshBAN" pitchFamily="2" charset="0"/>
            </a:endParaRPr>
          </a:p>
        </p:txBody>
      </p:sp>
      <p:sp>
        <p:nvSpPr>
          <p:cNvPr id="17" name="TextBox 16"/>
          <p:cNvSpPr txBox="1"/>
          <p:nvPr/>
        </p:nvSpPr>
        <p:spPr>
          <a:xfrm>
            <a:off x="457200" y="4050506"/>
            <a:ext cx="2775119" cy="584775"/>
          </a:xfrm>
          <a:prstGeom prst="rect">
            <a:avLst/>
          </a:prstGeom>
        </p:spPr>
        <p:style>
          <a:lnRef idx="0">
            <a:schemeClr val="accent1"/>
          </a:lnRef>
          <a:fillRef idx="3">
            <a:schemeClr val="accent1"/>
          </a:fillRef>
          <a:effectRef idx="3">
            <a:schemeClr val="accent1"/>
          </a:effectRef>
          <a:fontRef idx="minor">
            <a:schemeClr val="lt1"/>
          </a:fontRef>
        </p:style>
        <p:txBody>
          <a:bodyPr wrap="none" rtlCol="0">
            <a:spAutoFit/>
          </a:bodyPr>
          <a:lstStyle/>
          <a:p>
            <a:r>
              <a:rPr lang="bn-BD" sz="3200" dirty="0" smtClean="0">
                <a:latin typeface="NikoshBAN" pitchFamily="2" charset="0"/>
                <a:cs typeface="NikoshBAN" pitchFamily="2" charset="0"/>
              </a:rPr>
              <a:t>বিদ্যুৎ প্রবাহ পরিমাপ</a:t>
            </a:r>
            <a:endParaRPr lang="en-US" sz="3200" dirty="0">
              <a:latin typeface="NikoshBAN" pitchFamily="2" charset="0"/>
              <a:cs typeface="NikoshBAN" pitchFamily="2" charset="0"/>
            </a:endParaRPr>
          </a:p>
        </p:txBody>
      </p:sp>
      <p:graphicFrame>
        <p:nvGraphicFramePr>
          <p:cNvPr id="20" name="Object 19">
            <a:hlinkClick r:id="" action="ppaction://ole?verb=0"/>
          </p:cNvPr>
          <p:cNvGraphicFramePr>
            <a:graphicFrameLocks noChangeAspect="1"/>
          </p:cNvGraphicFramePr>
          <p:nvPr>
            <p:extLst>
              <p:ext uri="{D42A27DB-BD31-4B8C-83A1-F6EECF244321}">
                <p14:modId xmlns:p14="http://schemas.microsoft.com/office/powerpoint/2010/main" val="3750266399"/>
              </p:ext>
            </p:extLst>
          </p:nvPr>
        </p:nvGraphicFramePr>
        <p:xfrm>
          <a:off x="3429000" y="914400"/>
          <a:ext cx="1752600" cy="1478756"/>
        </p:xfrm>
        <a:graphic>
          <a:graphicData uri="http://schemas.openxmlformats.org/presentationml/2006/ole">
            <mc:AlternateContent xmlns:mc="http://schemas.openxmlformats.org/markup-compatibility/2006">
              <mc:Choice xmlns:v="urn:schemas-microsoft-com:vml" Requires="v">
                <p:oleObj spid="_x0000_s1030" name="Packager Shell Object" showAsIcon="1" r:id="rId4" imgW="914400" imgH="771480" progId="Package">
                  <p:embed/>
                </p:oleObj>
              </mc:Choice>
              <mc:Fallback>
                <p:oleObj name="Packager Shell Object" showAsIcon="1" r:id="rId4" imgW="914400" imgH="771480" progId="Package">
                  <p:embed/>
                  <p:pic>
                    <p:nvPicPr>
                      <p:cNvPr id="0" name="Picture 3"/>
                      <p:cNvPicPr>
                        <a:picLocks noChangeAspect="1" noChangeArrowheads="1"/>
                      </p:cNvPicPr>
                      <p:nvPr/>
                    </p:nvPicPr>
                    <p:blipFill>
                      <a:blip r:embed="rId5"/>
                      <a:srcRect/>
                      <a:stretch>
                        <a:fillRect/>
                      </a:stretch>
                    </p:blipFill>
                    <p:spPr bwMode="auto">
                      <a:xfrm>
                        <a:off x="3429000" y="914400"/>
                        <a:ext cx="1752600" cy="14787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TextBox 17"/>
          <p:cNvSpPr txBox="1"/>
          <p:nvPr/>
        </p:nvSpPr>
        <p:spPr>
          <a:xfrm>
            <a:off x="381000" y="4977825"/>
            <a:ext cx="7011856" cy="584775"/>
          </a:xfrm>
          <a:prstGeom prst="rect">
            <a:avLst/>
          </a:prstGeom>
          <a:solidFill>
            <a:schemeClr val="accent6">
              <a:lumMod val="20000"/>
              <a:lumOff val="80000"/>
            </a:schemeClr>
          </a:solidFill>
        </p:spPr>
        <p:txBody>
          <a:bodyPr wrap="none" rtlCol="0">
            <a:spAutoFit/>
          </a:bodyPr>
          <a:lstStyle/>
          <a:p>
            <a:r>
              <a:rPr lang="bn-BD" sz="3200" dirty="0" smtClean="0">
                <a:latin typeface="NikoshBAN" pitchFamily="2" charset="0"/>
                <a:cs typeface="NikoshBAN" pitchFamily="2" charset="0"/>
              </a:rPr>
              <a:t>এই রাশিগুলো কি অন্যকোনো রাশির উপর নির্ভর করে?</a:t>
            </a:r>
            <a:endParaRPr lang="en-US" sz="3200" dirty="0">
              <a:latin typeface="NikoshBAN" pitchFamily="2" charset="0"/>
              <a:cs typeface="NikoshBAN" pitchFamily="2" charset="0"/>
            </a:endParaRPr>
          </a:p>
        </p:txBody>
      </p:sp>
      <p:sp>
        <p:nvSpPr>
          <p:cNvPr id="19" name="TextBox 18"/>
          <p:cNvSpPr txBox="1"/>
          <p:nvPr/>
        </p:nvSpPr>
        <p:spPr>
          <a:xfrm>
            <a:off x="1219200" y="5816025"/>
            <a:ext cx="3050835" cy="584775"/>
          </a:xfrm>
          <a:prstGeom prst="rect">
            <a:avLst/>
          </a:prstGeom>
          <a:solidFill>
            <a:schemeClr val="accent3">
              <a:lumMod val="40000"/>
              <a:lumOff val="60000"/>
            </a:schemeClr>
          </a:solidFill>
        </p:spPr>
        <p:txBody>
          <a:bodyPr wrap="none" rtlCol="0">
            <a:spAutoFit/>
          </a:bodyPr>
          <a:lstStyle/>
          <a:p>
            <a:r>
              <a:rPr lang="bn-BD" sz="3200" dirty="0" smtClean="0">
                <a:latin typeface="NikoshBAN" pitchFamily="2" charset="0"/>
                <a:cs typeface="NikoshBAN" pitchFamily="2" charset="0"/>
              </a:rPr>
              <a:t>কেনো নির্ভর করে না?</a:t>
            </a:r>
            <a:endParaRPr lang="en-US" sz="3200" dirty="0">
              <a:latin typeface="NikoshBAN" pitchFamily="2" charset="0"/>
              <a:cs typeface="NikoshBAN" pitchFamily="2" charset="0"/>
            </a:endParaRPr>
          </a:p>
        </p:txBody>
      </p:sp>
      <p:sp>
        <p:nvSpPr>
          <p:cNvPr id="21" name="TextBox 20"/>
          <p:cNvSpPr txBox="1"/>
          <p:nvPr/>
        </p:nvSpPr>
        <p:spPr>
          <a:xfrm>
            <a:off x="7848600" y="4977825"/>
            <a:ext cx="458780" cy="584775"/>
          </a:xfrm>
          <a:prstGeom prst="rect">
            <a:avLst/>
          </a:prstGeom>
          <a:solidFill>
            <a:schemeClr val="accent2">
              <a:lumMod val="40000"/>
              <a:lumOff val="60000"/>
            </a:schemeClr>
          </a:solidFill>
        </p:spPr>
        <p:txBody>
          <a:bodyPr wrap="none" rtlCol="0">
            <a:spAutoFit/>
          </a:bodyPr>
          <a:lstStyle/>
          <a:p>
            <a:r>
              <a:rPr lang="bn-BD" sz="3200" dirty="0" smtClean="0">
                <a:latin typeface="NikoshBAN" pitchFamily="2" charset="0"/>
                <a:cs typeface="NikoshBAN" pitchFamily="2" charset="0"/>
              </a:rPr>
              <a:t>না</a:t>
            </a:r>
            <a:endParaRPr lang="en-US" sz="3200" dirty="0">
              <a:latin typeface="NikoshBAN" pitchFamily="2" charset="0"/>
              <a:cs typeface="NikoshBAN" pitchFamily="2" charset="0"/>
            </a:endParaRPr>
          </a:p>
        </p:txBody>
      </p:sp>
      <p:sp>
        <p:nvSpPr>
          <p:cNvPr id="22" name="TextBox 21"/>
          <p:cNvSpPr txBox="1"/>
          <p:nvPr/>
        </p:nvSpPr>
        <p:spPr>
          <a:xfrm>
            <a:off x="5562600" y="5816025"/>
            <a:ext cx="3196709" cy="584775"/>
          </a:xfrm>
          <a:prstGeom prst="rect">
            <a:avLst/>
          </a:prstGeom>
          <a:solidFill>
            <a:schemeClr val="bg2">
              <a:lumMod val="90000"/>
            </a:schemeClr>
          </a:solidFill>
        </p:spPr>
        <p:txBody>
          <a:bodyPr wrap="none" rtlCol="0">
            <a:spAutoFit/>
          </a:bodyPr>
          <a:lstStyle/>
          <a:p>
            <a:r>
              <a:rPr lang="bn-BD" sz="3200" dirty="0" smtClean="0">
                <a:latin typeface="NikoshBAN" pitchFamily="2" charset="0"/>
                <a:cs typeface="NikoshBAN" pitchFamily="2" charset="0"/>
              </a:rPr>
              <a:t>কারণ এরা </a:t>
            </a:r>
            <a:r>
              <a:rPr lang="bn-BD" sz="3200" dirty="0" smtClean="0">
                <a:solidFill>
                  <a:srgbClr val="FF0000"/>
                </a:solidFill>
                <a:latin typeface="NikoshBAN" pitchFamily="2" charset="0"/>
                <a:cs typeface="NikoshBAN" pitchFamily="2" charset="0"/>
              </a:rPr>
              <a:t>মৌলিক রাশি</a:t>
            </a:r>
            <a:endParaRPr lang="en-US" sz="3200" dirty="0">
              <a:solidFill>
                <a:srgbClr val="FF000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9"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dissolv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lide(fromTop)">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slide(fromTop)">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slide(fromTop)">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slide(fromTop)">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slide(fromTop)">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slide(fromTop)">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slide(fromTop)">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10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left)">
                                      <p:cBhvr>
                                        <p:cTn id="54" dur="10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left)">
                                      <p:cBhvr>
                                        <p:cTn id="59" dur="10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wipe(left)">
                                      <p:cBhvr>
                                        <p:cTn id="64"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0" grpId="0" animBg="1"/>
      <p:bldP spid="12" grpId="0" animBg="1"/>
      <p:bldP spid="13" grpId="0" animBg="1"/>
      <p:bldP spid="14" grpId="0" animBg="1"/>
      <p:bldP spid="15" grpId="0" animBg="1"/>
      <p:bldP spid="16" grpId="0" animBg="1"/>
      <p:bldP spid="17" grpId="0" animBg="1"/>
      <p:bldP spid="18" grpId="0" animBg="1"/>
      <p:bldP spid="19" grpId="0" animBg="1"/>
      <p:bldP spid="21"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36" name="Picture 35" descr="Length.jpg"/>
          <p:cNvPicPr>
            <a:picLocks noChangeAspect="1"/>
          </p:cNvPicPr>
          <p:nvPr/>
        </p:nvPicPr>
        <p:blipFill>
          <a:blip r:embed="rId3" cstate="print"/>
          <a:stretch>
            <a:fillRect/>
          </a:stretch>
        </p:blipFill>
        <p:spPr>
          <a:xfrm>
            <a:off x="220278" y="1438012"/>
            <a:ext cx="2399424" cy="1959456"/>
          </a:xfrm>
          <a:prstGeom prst="hexagon">
            <a:avLst/>
          </a:prstGeom>
          <a:ln w="38100">
            <a:solidFill>
              <a:srgbClr val="002060"/>
            </a:solidFill>
          </a:ln>
        </p:spPr>
      </p:pic>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 name="Picture 9" descr="Ampere-jpg.jpg"/>
          <p:cNvPicPr>
            <a:picLocks noChangeAspect="1"/>
          </p:cNvPicPr>
          <p:nvPr/>
        </p:nvPicPr>
        <p:blipFill>
          <a:blip r:embed="rId4" cstate="print"/>
          <a:stretch>
            <a:fillRect/>
          </a:stretch>
        </p:blipFill>
        <p:spPr>
          <a:xfrm>
            <a:off x="2258704" y="365412"/>
            <a:ext cx="2362200" cy="1983140"/>
          </a:xfrm>
          <a:prstGeom prst="hexagon">
            <a:avLst/>
          </a:prstGeom>
          <a:ln w="38100">
            <a:solidFill>
              <a:srgbClr val="002060"/>
            </a:solidFill>
          </a:ln>
        </p:spPr>
      </p:pic>
      <p:pic>
        <p:nvPicPr>
          <p:cNvPr id="12" name="Picture 11" descr="Mass-jpg.jpg"/>
          <p:cNvPicPr>
            <a:picLocks noChangeAspect="1"/>
          </p:cNvPicPr>
          <p:nvPr/>
        </p:nvPicPr>
        <p:blipFill>
          <a:blip r:embed="rId5" cstate="print"/>
          <a:stretch>
            <a:fillRect/>
          </a:stretch>
        </p:blipFill>
        <p:spPr>
          <a:xfrm>
            <a:off x="2239654" y="2495550"/>
            <a:ext cx="2353076" cy="1953400"/>
          </a:xfrm>
          <a:prstGeom prst="hexagon">
            <a:avLst/>
          </a:prstGeom>
          <a:ln w="38100">
            <a:solidFill>
              <a:srgbClr val="002060"/>
            </a:solidFill>
          </a:ln>
        </p:spPr>
      </p:pic>
      <p:pic>
        <p:nvPicPr>
          <p:cNvPr id="13" name="Picture 12" descr="Candela-jpg.jpg"/>
          <p:cNvPicPr>
            <a:picLocks noChangeAspect="1"/>
          </p:cNvPicPr>
          <p:nvPr/>
        </p:nvPicPr>
        <p:blipFill>
          <a:blip r:embed="rId6" cstate="print"/>
          <a:stretch>
            <a:fillRect/>
          </a:stretch>
        </p:blipFill>
        <p:spPr>
          <a:xfrm>
            <a:off x="212834" y="3505200"/>
            <a:ext cx="2383808" cy="1963661"/>
          </a:xfrm>
          <a:prstGeom prst="hexagon">
            <a:avLst/>
          </a:prstGeom>
          <a:ln w="38100">
            <a:solidFill>
              <a:srgbClr val="002060"/>
            </a:solidFill>
          </a:ln>
        </p:spPr>
      </p:pic>
      <p:pic>
        <p:nvPicPr>
          <p:cNvPr id="14" name="Picture 13" descr="Hand-watch.png"/>
          <p:cNvPicPr>
            <a:picLocks noChangeAspect="1"/>
          </p:cNvPicPr>
          <p:nvPr/>
        </p:nvPicPr>
        <p:blipFill>
          <a:blip r:embed="rId7" cstate="print"/>
          <a:stretch>
            <a:fillRect/>
          </a:stretch>
        </p:blipFill>
        <p:spPr>
          <a:xfrm>
            <a:off x="4210050" y="3534182"/>
            <a:ext cx="2263367" cy="2080450"/>
          </a:xfrm>
          <a:prstGeom prst="hexagon">
            <a:avLst/>
          </a:prstGeom>
          <a:ln w="38100">
            <a:solidFill>
              <a:srgbClr val="002060"/>
            </a:solidFill>
          </a:ln>
        </p:spPr>
      </p:pic>
      <p:pic>
        <p:nvPicPr>
          <p:cNvPr id="15" name="Picture 14" descr="Thermometer-jpg.jpg"/>
          <p:cNvPicPr>
            <a:picLocks noChangeAspect="1"/>
          </p:cNvPicPr>
          <p:nvPr/>
        </p:nvPicPr>
        <p:blipFill>
          <a:blip r:embed="rId8" cstate="print"/>
          <a:stretch>
            <a:fillRect/>
          </a:stretch>
        </p:blipFill>
        <p:spPr>
          <a:xfrm>
            <a:off x="4247864" y="1475096"/>
            <a:ext cx="2243920" cy="1927714"/>
          </a:xfrm>
          <a:prstGeom prst="hexagon">
            <a:avLst/>
          </a:prstGeom>
          <a:ln w="38100">
            <a:solidFill>
              <a:srgbClr val="002060"/>
            </a:solidFill>
          </a:ln>
        </p:spPr>
      </p:pic>
      <p:pic>
        <p:nvPicPr>
          <p:cNvPr id="16" name="Picture 15" descr="Mole-4-jpg.jpg"/>
          <p:cNvPicPr>
            <a:picLocks noChangeAspect="1"/>
          </p:cNvPicPr>
          <p:nvPr/>
        </p:nvPicPr>
        <p:blipFill>
          <a:blip r:embed="rId9" cstate="print"/>
          <a:stretch>
            <a:fillRect/>
          </a:stretch>
        </p:blipFill>
        <p:spPr>
          <a:xfrm>
            <a:off x="2271870" y="4572000"/>
            <a:ext cx="2259186" cy="1798122"/>
          </a:xfrm>
          <a:prstGeom prst="hexagon">
            <a:avLst/>
          </a:prstGeom>
          <a:ln w="38100">
            <a:solidFill>
              <a:srgbClr val="002060"/>
            </a:solidFill>
          </a:ln>
        </p:spPr>
      </p:pic>
      <p:sp>
        <p:nvSpPr>
          <p:cNvPr id="11" name="TextBox 10"/>
          <p:cNvSpPr txBox="1"/>
          <p:nvPr/>
        </p:nvSpPr>
        <p:spPr>
          <a:xfrm>
            <a:off x="685800" y="231230"/>
            <a:ext cx="8052204" cy="584775"/>
          </a:xfrm>
          <a:prstGeom prst="rect">
            <a:avLst/>
          </a:prstGeom>
        </p:spPr>
        <p:style>
          <a:lnRef idx="3">
            <a:schemeClr val="lt1"/>
          </a:lnRef>
          <a:fillRef idx="1">
            <a:schemeClr val="dk1"/>
          </a:fillRef>
          <a:effectRef idx="1">
            <a:schemeClr val="dk1"/>
          </a:effectRef>
          <a:fontRef idx="minor">
            <a:schemeClr val="lt1"/>
          </a:fontRef>
        </p:style>
        <p:txBody>
          <a:bodyPr wrap="none" rtlCol="0">
            <a:spAutoFit/>
          </a:bodyPr>
          <a:lstStyle/>
          <a:p>
            <a:r>
              <a:rPr lang="bn-BD" sz="3200" dirty="0" smtClean="0">
                <a:latin typeface="NikoshBAN" pitchFamily="2" charset="0"/>
                <a:cs typeface="NikoshBAN" pitchFamily="2" charset="0"/>
              </a:rPr>
              <a:t>এবার দেখো রাশিগুলো পরিমাপ করতে কী কী এককের প্রয়োজন</a:t>
            </a:r>
            <a:endParaRPr lang="en-US" sz="3200" dirty="0">
              <a:latin typeface="NikoshBAN" pitchFamily="2" charset="0"/>
              <a:cs typeface="NikoshBAN" pitchFamily="2" charset="0"/>
            </a:endParaRPr>
          </a:p>
        </p:txBody>
      </p:sp>
      <p:sp>
        <p:nvSpPr>
          <p:cNvPr id="25" name="TextBox 24"/>
          <p:cNvSpPr txBox="1"/>
          <p:nvPr/>
        </p:nvSpPr>
        <p:spPr>
          <a:xfrm>
            <a:off x="1219200" y="2133600"/>
            <a:ext cx="434734" cy="707886"/>
          </a:xfrm>
          <a:prstGeom prst="rect">
            <a:avLst/>
          </a:prstGeom>
          <a:noFill/>
        </p:spPr>
        <p:txBody>
          <a:bodyPr wrap="none" rtlCol="0">
            <a:spAutoFit/>
          </a:bodyPr>
          <a:lstStyle/>
          <a:p>
            <a:r>
              <a:rPr lang="bn-BD" sz="4000" b="1" dirty="0" smtClean="0">
                <a:solidFill>
                  <a:srgbClr val="FF0000"/>
                </a:solidFill>
                <a:latin typeface="NikoshBAN" pitchFamily="2" charset="0"/>
                <a:cs typeface="NikoshBAN" pitchFamily="2" charset="0"/>
              </a:rPr>
              <a:t>?</a:t>
            </a:r>
            <a:endParaRPr lang="en-US" sz="4000" b="1" dirty="0">
              <a:solidFill>
                <a:srgbClr val="FF0000"/>
              </a:solidFill>
              <a:latin typeface="NikoshBAN" pitchFamily="2" charset="0"/>
              <a:cs typeface="NikoshBAN" pitchFamily="2" charset="0"/>
            </a:endParaRPr>
          </a:p>
        </p:txBody>
      </p:sp>
      <p:sp>
        <p:nvSpPr>
          <p:cNvPr id="26" name="TextBox 25"/>
          <p:cNvSpPr txBox="1"/>
          <p:nvPr/>
        </p:nvSpPr>
        <p:spPr>
          <a:xfrm>
            <a:off x="3352800" y="2895600"/>
            <a:ext cx="434734" cy="707886"/>
          </a:xfrm>
          <a:prstGeom prst="rect">
            <a:avLst/>
          </a:prstGeom>
          <a:noFill/>
        </p:spPr>
        <p:txBody>
          <a:bodyPr wrap="none" rtlCol="0">
            <a:spAutoFit/>
          </a:bodyPr>
          <a:lstStyle/>
          <a:p>
            <a:r>
              <a:rPr lang="bn-BD" sz="4000" b="1" dirty="0" smtClean="0">
                <a:solidFill>
                  <a:srgbClr val="FF0000"/>
                </a:solidFill>
                <a:latin typeface="NikoshBAN" pitchFamily="2" charset="0"/>
                <a:cs typeface="NikoshBAN" pitchFamily="2" charset="0"/>
              </a:rPr>
              <a:t>?</a:t>
            </a:r>
            <a:endParaRPr lang="en-US" sz="4000" b="1" dirty="0">
              <a:solidFill>
                <a:srgbClr val="FF0000"/>
              </a:solidFill>
              <a:latin typeface="NikoshBAN" pitchFamily="2" charset="0"/>
              <a:cs typeface="NikoshBAN" pitchFamily="2" charset="0"/>
            </a:endParaRPr>
          </a:p>
        </p:txBody>
      </p:sp>
      <p:sp>
        <p:nvSpPr>
          <p:cNvPr id="27" name="TextBox 26"/>
          <p:cNvSpPr txBox="1"/>
          <p:nvPr/>
        </p:nvSpPr>
        <p:spPr>
          <a:xfrm>
            <a:off x="5105400" y="4114800"/>
            <a:ext cx="434734" cy="707886"/>
          </a:xfrm>
          <a:prstGeom prst="rect">
            <a:avLst/>
          </a:prstGeom>
          <a:noFill/>
        </p:spPr>
        <p:txBody>
          <a:bodyPr wrap="none" rtlCol="0">
            <a:spAutoFit/>
          </a:bodyPr>
          <a:lstStyle/>
          <a:p>
            <a:r>
              <a:rPr lang="bn-BD" sz="4000" b="1" dirty="0" smtClean="0">
                <a:solidFill>
                  <a:srgbClr val="FF0000"/>
                </a:solidFill>
                <a:latin typeface="NikoshBAN" pitchFamily="2" charset="0"/>
                <a:cs typeface="NikoshBAN" pitchFamily="2" charset="0"/>
              </a:rPr>
              <a:t>?</a:t>
            </a:r>
            <a:endParaRPr lang="en-US" sz="4000" b="1" dirty="0">
              <a:solidFill>
                <a:srgbClr val="FF0000"/>
              </a:solidFill>
              <a:latin typeface="NikoshBAN" pitchFamily="2" charset="0"/>
              <a:cs typeface="NikoshBAN" pitchFamily="2" charset="0"/>
            </a:endParaRPr>
          </a:p>
        </p:txBody>
      </p:sp>
      <p:sp>
        <p:nvSpPr>
          <p:cNvPr id="28" name="TextBox 27"/>
          <p:cNvSpPr txBox="1"/>
          <p:nvPr/>
        </p:nvSpPr>
        <p:spPr>
          <a:xfrm>
            <a:off x="3200400" y="4953000"/>
            <a:ext cx="434734" cy="707886"/>
          </a:xfrm>
          <a:prstGeom prst="rect">
            <a:avLst/>
          </a:prstGeom>
          <a:noFill/>
        </p:spPr>
        <p:txBody>
          <a:bodyPr wrap="none" rtlCol="0">
            <a:spAutoFit/>
          </a:bodyPr>
          <a:lstStyle/>
          <a:p>
            <a:r>
              <a:rPr lang="bn-BD" sz="4000" b="1" dirty="0" smtClean="0">
                <a:solidFill>
                  <a:srgbClr val="FF0000"/>
                </a:solidFill>
                <a:latin typeface="NikoshBAN" pitchFamily="2" charset="0"/>
                <a:cs typeface="NikoshBAN" pitchFamily="2" charset="0"/>
              </a:rPr>
              <a:t>?</a:t>
            </a:r>
            <a:endParaRPr lang="en-US" sz="4000" b="1" dirty="0">
              <a:solidFill>
                <a:srgbClr val="FF0000"/>
              </a:solidFill>
              <a:latin typeface="NikoshBAN" pitchFamily="2" charset="0"/>
              <a:cs typeface="NikoshBAN" pitchFamily="2" charset="0"/>
            </a:endParaRPr>
          </a:p>
        </p:txBody>
      </p:sp>
      <p:sp>
        <p:nvSpPr>
          <p:cNvPr id="17" name="TextBox 16"/>
          <p:cNvSpPr txBox="1"/>
          <p:nvPr/>
        </p:nvSpPr>
        <p:spPr>
          <a:xfrm>
            <a:off x="685800" y="2286000"/>
            <a:ext cx="1460656" cy="46166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BD" sz="2400" dirty="0" smtClean="0">
                <a:latin typeface="NikoshBAN" pitchFamily="2" charset="0"/>
                <a:cs typeface="NikoshBAN" pitchFamily="2" charset="0"/>
              </a:rPr>
              <a:t>দৈর্ঘ্যের একক</a:t>
            </a:r>
            <a:endParaRPr lang="en-US" sz="2400" dirty="0">
              <a:latin typeface="NikoshBAN" pitchFamily="2" charset="0"/>
              <a:cs typeface="NikoshBAN" pitchFamily="2" charset="0"/>
            </a:endParaRPr>
          </a:p>
        </p:txBody>
      </p:sp>
      <p:sp>
        <p:nvSpPr>
          <p:cNvPr id="29" name="TextBox 28"/>
          <p:cNvSpPr txBox="1"/>
          <p:nvPr/>
        </p:nvSpPr>
        <p:spPr>
          <a:xfrm>
            <a:off x="1219200" y="4016514"/>
            <a:ext cx="434734" cy="707886"/>
          </a:xfrm>
          <a:prstGeom prst="rect">
            <a:avLst/>
          </a:prstGeom>
          <a:noFill/>
        </p:spPr>
        <p:txBody>
          <a:bodyPr wrap="none" rtlCol="0">
            <a:spAutoFit/>
          </a:bodyPr>
          <a:lstStyle/>
          <a:p>
            <a:r>
              <a:rPr lang="bn-BD" sz="4000" b="1" dirty="0" smtClean="0">
                <a:solidFill>
                  <a:srgbClr val="FF0000"/>
                </a:solidFill>
                <a:latin typeface="NikoshBAN" pitchFamily="2" charset="0"/>
                <a:cs typeface="NikoshBAN" pitchFamily="2" charset="0"/>
              </a:rPr>
              <a:t>?</a:t>
            </a:r>
            <a:endParaRPr lang="en-US" sz="4000" b="1" dirty="0">
              <a:solidFill>
                <a:srgbClr val="FF0000"/>
              </a:solidFill>
              <a:latin typeface="NikoshBAN" pitchFamily="2" charset="0"/>
              <a:cs typeface="NikoshBAN" pitchFamily="2" charset="0"/>
            </a:endParaRPr>
          </a:p>
        </p:txBody>
      </p:sp>
      <p:sp>
        <p:nvSpPr>
          <p:cNvPr id="19" name="TextBox 18"/>
          <p:cNvSpPr txBox="1"/>
          <p:nvPr/>
        </p:nvSpPr>
        <p:spPr>
          <a:xfrm>
            <a:off x="2743200" y="2895600"/>
            <a:ext cx="1317990" cy="46166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BD" sz="2400" dirty="0" smtClean="0">
                <a:latin typeface="NikoshBAN" pitchFamily="2" charset="0"/>
                <a:cs typeface="NikoshBAN" pitchFamily="2" charset="0"/>
              </a:rPr>
              <a:t>ভরের একক</a:t>
            </a:r>
            <a:endParaRPr lang="en-US" sz="2400" dirty="0">
              <a:latin typeface="NikoshBAN" pitchFamily="2" charset="0"/>
              <a:cs typeface="NikoshBAN" pitchFamily="2" charset="0"/>
            </a:endParaRPr>
          </a:p>
        </p:txBody>
      </p:sp>
      <p:sp>
        <p:nvSpPr>
          <p:cNvPr id="20" name="TextBox 19"/>
          <p:cNvSpPr txBox="1"/>
          <p:nvPr/>
        </p:nvSpPr>
        <p:spPr>
          <a:xfrm>
            <a:off x="4648200" y="4209396"/>
            <a:ext cx="1468672" cy="46166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BD" sz="2400" dirty="0" smtClean="0">
                <a:latin typeface="NikoshBAN" pitchFamily="2" charset="0"/>
                <a:cs typeface="NikoshBAN" pitchFamily="2" charset="0"/>
              </a:rPr>
              <a:t>সময়ের একক</a:t>
            </a:r>
            <a:endParaRPr lang="en-US" sz="2400" dirty="0">
              <a:latin typeface="NikoshBAN" pitchFamily="2" charset="0"/>
              <a:cs typeface="NikoshBAN" pitchFamily="2" charset="0"/>
            </a:endParaRPr>
          </a:p>
        </p:txBody>
      </p:sp>
      <p:sp>
        <p:nvSpPr>
          <p:cNvPr id="30" name="TextBox 29"/>
          <p:cNvSpPr txBox="1"/>
          <p:nvPr/>
        </p:nvSpPr>
        <p:spPr>
          <a:xfrm>
            <a:off x="5334000" y="1828800"/>
            <a:ext cx="434734" cy="707886"/>
          </a:xfrm>
          <a:prstGeom prst="rect">
            <a:avLst/>
          </a:prstGeom>
          <a:noFill/>
        </p:spPr>
        <p:txBody>
          <a:bodyPr wrap="none" rtlCol="0">
            <a:spAutoFit/>
          </a:bodyPr>
          <a:lstStyle/>
          <a:p>
            <a:r>
              <a:rPr lang="bn-BD" sz="4000" b="1" dirty="0" smtClean="0">
                <a:solidFill>
                  <a:srgbClr val="FF0000"/>
                </a:solidFill>
                <a:latin typeface="NikoshBAN" pitchFamily="2" charset="0"/>
                <a:cs typeface="NikoshBAN" pitchFamily="2" charset="0"/>
              </a:rPr>
              <a:t>?</a:t>
            </a:r>
            <a:endParaRPr lang="en-US" sz="4000" b="1" dirty="0">
              <a:solidFill>
                <a:srgbClr val="FF0000"/>
              </a:solidFill>
              <a:latin typeface="NikoshBAN" pitchFamily="2" charset="0"/>
              <a:cs typeface="NikoshBAN" pitchFamily="2" charset="0"/>
            </a:endParaRPr>
          </a:p>
        </p:txBody>
      </p:sp>
      <p:sp>
        <p:nvSpPr>
          <p:cNvPr id="21" name="TextBox 20"/>
          <p:cNvSpPr txBox="1"/>
          <p:nvPr/>
        </p:nvSpPr>
        <p:spPr>
          <a:xfrm>
            <a:off x="4495800" y="1905000"/>
            <a:ext cx="1757212" cy="46166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BD" sz="2400" dirty="0" smtClean="0">
                <a:latin typeface="NikoshBAN" pitchFamily="2" charset="0"/>
                <a:cs typeface="NikoshBAN" pitchFamily="2" charset="0"/>
              </a:rPr>
              <a:t>তাপমাত্রার একক</a:t>
            </a:r>
            <a:endParaRPr lang="en-US" sz="2400" dirty="0">
              <a:latin typeface="NikoshBAN" pitchFamily="2" charset="0"/>
              <a:cs typeface="NikoshBAN" pitchFamily="2" charset="0"/>
            </a:endParaRPr>
          </a:p>
        </p:txBody>
      </p:sp>
      <p:sp>
        <p:nvSpPr>
          <p:cNvPr id="31" name="TextBox 30"/>
          <p:cNvSpPr txBox="1"/>
          <p:nvPr/>
        </p:nvSpPr>
        <p:spPr>
          <a:xfrm>
            <a:off x="3200400" y="990600"/>
            <a:ext cx="434734" cy="707886"/>
          </a:xfrm>
          <a:prstGeom prst="rect">
            <a:avLst/>
          </a:prstGeom>
          <a:noFill/>
        </p:spPr>
        <p:txBody>
          <a:bodyPr wrap="none" rtlCol="0">
            <a:spAutoFit/>
          </a:bodyPr>
          <a:lstStyle/>
          <a:p>
            <a:r>
              <a:rPr lang="bn-BD" sz="4000" b="1" dirty="0" smtClean="0">
                <a:solidFill>
                  <a:srgbClr val="FF0000"/>
                </a:solidFill>
                <a:latin typeface="NikoshBAN" pitchFamily="2" charset="0"/>
                <a:cs typeface="NikoshBAN" pitchFamily="2" charset="0"/>
              </a:rPr>
              <a:t>?</a:t>
            </a:r>
            <a:endParaRPr lang="en-US" sz="4000" b="1" dirty="0">
              <a:solidFill>
                <a:srgbClr val="FF0000"/>
              </a:solidFill>
              <a:latin typeface="NikoshBAN" pitchFamily="2" charset="0"/>
              <a:cs typeface="NikoshBAN" pitchFamily="2" charset="0"/>
            </a:endParaRPr>
          </a:p>
        </p:txBody>
      </p:sp>
      <p:sp>
        <p:nvSpPr>
          <p:cNvPr id="24" name="TextBox 23"/>
          <p:cNvSpPr txBox="1"/>
          <p:nvPr/>
        </p:nvSpPr>
        <p:spPr>
          <a:xfrm>
            <a:off x="2667000" y="914400"/>
            <a:ext cx="1527982" cy="83099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BD" sz="2400" dirty="0" smtClean="0">
                <a:latin typeface="NikoshBAN" pitchFamily="2" charset="0"/>
                <a:cs typeface="NikoshBAN" pitchFamily="2" charset="0"/>
              </a:rPr>
              <a:t>বিদ্যুৎ প্রবাহের</a:t>
            </a:r>
          </a:p>
          <a:p>
            <a:r>
              <a:rPr lang="bn-BD" sz="2400" dirty="0" smtClean="0">
                <a:latin typeface="NikoshBAN" pitchFamily="2" charset="0"/>
                <a:cs typeface="NikoshBAN" pitchFamily="2" charset="0"/>
              </a:rPr>
              <a:t>   একক</a:t>
            </a:r>
            <a:endParaRPr lang="en-US" sz="2400" dirty="0">
              <a:latin typeface="NikoshBAN" pitchFamily="2" charset="0"/>
              <a:cs typeface="NikoshBAN" pitchFamily="2" charset="0"/>
            </a:endParaRPr>
          </a:p>
        </p:txBody>
      </p:sp>
      <p:sp>
        <p:nvSpPr>
          <p:cNvPr id="22" name="TextBox 21"/>
          <p:cNvSpPr txBox="1"/>
          <p:nvPr/>
        </p:nvSpPr>
        <p:spPr>
          <a:xfrm>
            <a:off x="457200" y="3962400"/>
            <a:ext cx="1858201" cy="83099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BD" sz="2400" dirty="0" smtClean="0">
                <a:latin typeface="NikoshBAN" pitchFamily="2" charset="0"/>
                <a:cs typeface="NikoshBAN" pitchFamily="2" charset="0"/>
              </a:rPr>
              <a:t>আলোক উজ্জ্বল্যের</a:t>
            </a:r>
          </a:p>
          <a:p>
            <a:r>
              <a:rPr lang="bn-BD" sz="2400" dirty="0" smtClean="0">
                <a:latin typeface="NikoshBAN" pitchFamily="2" charset="0"/>
                <a:cs typeface="NikoshBAN" pitchFamily="2" charset="0"/>
              </a:rPr>
              <a:t>     একক</a:t>
            </a:r>
            <a:endParaRPr lang="en-US" sz="2400" dirty="0">
              <a:latin typeface="NikoshBAN" pitchFamily="2" charset="0"/>
              <a:cs typeface="NikoshBAN" pitchFamily="2" charset="0"/>
            </a:endParaRPr>
          </a:p>
        </p:txBody>
      </p:sp>
      <p:sp>
        <p:nvSpPr>
          <p:cNvPr id="23" name="TextBox 22"/>
          <p:cNvSpPr txBox="1"/>
          <p:nvPr/>
        </p:nvSpPr>
        <p:spPr>
          <a:xfrm>
            <a:off x="2362200" y="4953000"/>
            <a:ext cx="2026517" cy="83099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bn-BD" sz="2400" dirty="0" smtClean="0">
                <a:latin typeface="NikoshBAN" pitchFamily="2" charset="0"/>
                <a:cs typeface="NikoshBAN" pitchFamily="2" charset="0"/>
              </a:rPr>
              <a:t>পদার্থের পরিমাণের </a:t>
            </a:r>
          </a:p>
          <a:p>
            <a:r>
              <a:rPr lang="bn-BD" sz="2400" dirty="0" smtClean="0">
                <a:latin typeface="NikoshBAN" pitchFamily="2" charset="0"/>
                <a:cs typeface="NikoshBAN" pitchFamily="2" charset="0"/>
              </a:rPr>
              <a:t>     একক</a:t>
            </a:r>
            <a:endParaRPr lang="en-US" sz="2400" dirty="0">
              <a:latin typeface="NikoshBAN" pitchFamily="2" charset="0"/>
              <a:cs typeface="NikoshBAN" pitchFamily="2" charset="0"/>
            </a:endParaRPr>
          </a:p>
        </p:txBody>
      </p:sp>
      <p:sp>
        <p:nvSpPr>
          <p:cNvPr id="32" name="TextBox 31"/>
          <p:cNvSpPr txBox="1"/>
          <p:nvPr/>
        </p:nvSpPr>
        <p:spPr>
          <a:xfrm>
            <a:off x="762000" y="314980"/>
            <a:ext cx="6625532" cy="523220"/>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bn-BD" sz="2800" dirty="0" smtClean="0">
                <a:latin typeface="NikoshBAN" pitchFamily="2" charset="0"/>
                <a:cs typeface="NikoshBAN" pitchFamily="2" charset="0"/>
              </a:rPr>
              <a:t>এই এককগুলো কী অন্য কোনো এককের উপর নির্ভর করে ?</a:t>
            </a:r>
            <a:endParaRPr lang="en-US" sz="2800" dirty="0">
              <a:latin typeface="NikoshBAN" pitchFamily="2" charset="0"/>
              <a:cs typeface="NikoshBAN" pitchFamily="2" charset="0"/>
            </a:endParaRPr>
          </a:p>
        </p:txBody>
      </p:sp>
      <p:sp>
        <p:nvSpPr>
          <p:cNvPr id="33" name="TextBox 32"/>
          <p:cNvSpPr txBox="1"/>
          <p:nvPr/>
        </p:nvSpPr>
        <p:spPr>
          <a:xfrm>
            <a:off x="6248400" y="1143000"/>
            <a:ext cx="2593980" cy="52322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bn-BD" sz="2800" dirty="0" smtClean="0">
                <a:latin typeface="NikoshBAN" pitchFamily="2" charset="0"/>
                <a:cs typeface="NikoshBAN" pitchFamily="2" charset="0"/>
              </a:rPr>
              <a:t>এককগুলো স্বয়ংসম্পূর্ণ</a:t>
            </a:r>
            <a:endParaRPr lang="en-US" sz="2800" dirty="0">
              <a:latin typeface="NikoshBAN" pitchFamily="2" charset="0"/>
              <a:cs typeface="NikoshBAN" pitchFamily="2" charset="0"/>
            </a:endParaRPr>
          </a:p>
        </p:txBody>
      </p:sp>
      <p:sp>
        <p:nvSpPr>
          <p:cNvPr id="34" name="TextBox 33"/>
          <p:cNvSpPr txBox="1"/>
          <p:nvPr/>
        </p:nvSpPr>
        <p:spPr>
          <a:xfrm>
            <a:off x="6248400" y="3276600"/>
            <a:ext cx="2544286" cy="523220"/>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bn-BD" sz="2800" spc="-150" dirty="0" smtClean="0">
                <a:latin typeface="NikoshBAN" pitchFamily="2" charset="0"/>
                <a:cs typeface="NikoshBAN" pitchFamily="2" charset="0"/>
              </a:rPr>
              <a:t>এককগুলো কী ধরনের ?</a:t>
            </a:r>
            <a:endParaRPr lang="en-US" sz="2800" spc="-150" dirty="0">
              <a:latin typeface="NikoshBAN" pitchFamily="2" charset="0"/>
              <a:cs typeface="NikoshBAN" pitchFamily="2" charset="0"/>
            </a:endParaRPr>
          </a:p>
        </p:txBody>
      </p:sp>
      <p:sp>
        <p:nvSpPr>
          <p:cNvPr id="35" name="TextBox 34"/>
          <p:cNvSpPr txBox="1"/>
          <p:nvPr/>
        </p:nvSpPr>
        <p:spPr>
          <a:xfrm>
            <a:off x="6705600" y="4114800"/>
            <a:ext cx="1718740" cy="523220"/>
          </a:xfrm>
          <a:prstGeom prst="rect">
            <a:avLst/>
          </a:prstGeom>
          <a:solidFill>
            <a:schemeClr val="bg1">
              <a:lumMod val="75000"/>
            </a:schemeClr>
          </a:solidFill>
        </p:spPr>
        <p:txBody>
          <a:bodyPr wrap="none" rtlCol="0">
            <a:spAutoFit/>
          </a:bodyPr>
          <a:lstStyle/>
          <a:p>
            <a:r>
              <a:rPr lang="bn-BD" sz="2800" dirty="0" smtClean="0">
                <a:solidFill>
                  <a:srgbClr val="FF0000"/>
                </a:solidFill>
                <a:latin typeface="NikoshBAN" pitchFamily="2" charset="0"/>
                <a:cs typeface="NikoshBAN" pitchFamily="2" charset="0"/>
              </a:rPr>
              <a:t>মৌলিক একক</a:t>
            </a:r>
            <a:endParaRPr lang="en-US" sz="2800" dirty="0">
              <a:solidFill>
                <a:srgbClr val="FF000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2" presetClass="entr" presetSubtype="9" fill="hold" nodeType="withEffect">
                                  <p:stCondLst>
                                    <p:cond delay="0"/>
                                  </p:stCondLst>
                                  <p:childTnLst>
                                    <p:set>
                                      <p:cBhvr>
                                        <p:cTn id="8" dur="1" fill="hold">
                                          <p:stCondLst>
                                            <p:cond delay="0"/>
                                          </p:stCondLst>
                                        </p:cTn>
                                        <p:tgtEl>
                                          <p:spTgt spid="36"/>
                                        </p:tgtEl>
                                        <p:attrNameLst>
                                          <p:attrName>style.visibility</p:attrName>
                                        </p:attrNameLst>
                                      </p:cBhvr>
                                      <p:to>
                                        <p:strVal val="visible"/>
                                      </p:to>
                                    </p:set>
                                    <p:anim calcmode="lin" valueType="num">
                                      <p:cBhvr additive="base">
                                        <p:cTn id="9" dur="500" fill="hold"/>
                                        <p:tgtEl>
                                          <p:spTgt spid="36"/>
                                        </p:tgtEl>
                                        <p:attrNameLst>
                                          <p:attrName>ppt_x</p:attrName>
                                        </p:attrNameLst>
                                      </p:cBhvr>
                                      <p:tavLst>
                                        <p:tav tm="0">
                                          <p:val>
                                            <p:strVal val="0-#ppt_w/2"/>
                                          </p:val>
                                        </p:tav>
                                        <p:tav tm="100000">
                                          <p:val>
                                            <p:strVal val="#ppt_x"/>
                                          </p:val>
                                        </p:tav>
                                      </p:tavLst>
                                    </p:anim>
                                    <p:anim calcmode="lin" valueType="num">
                                      <p:cBhvr additive="base">
                                        <p:cTn id="10" dur="500" fill="hold"/>
                                        <p:tgtEl>
                                          <p:spTgt spid="36"/>
                                        </p:tgtEl>
                                        <p:attrNameLst>
                                          <p:attrName>ppt_y</p:attrName>
                                        </p:attrNameLst>
                                      </p:cBhvr>
                                      <p:tavLst>
                                        <p:tav tm="0">
                                          <p:val>
                                            <p:strVal val="0-#ppt_h/2"/>
                                          </p:val>
                                        </p:tav>
                                        <p:tav tm="100000">
                                          <p:val>
                                            <p:strVal val="#ppt_y"/>
                                          </p:val>
                                        </p:tav>
                                      </p:tavLst>
                                    </p:anim>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childTnLst>
                          </p:cTn>
                        </p:par>
                        <p:par>
                          <p:cTn id="14" fill="hold">
                            <p:stCondLst>
                              <p:cond delay="500"/>
                            </p:stCondLst>
                            <p:childTnLst>
                              <p:par>
                                <p:cTn id="15" presetID="35" presetClass="emph" presetSubtype="0" repeatCount="2000" fill="hold" grpId="1" nodeType="afterEffect">
                                  <p:stCondLst>
                                    <p:cond delay="0"/>
                                  </p:stCondLst>
                                  <p:childTnLst>
                                    <p:anim calcmode="discrete" valueType="str">
                                      <p:cBhvr>
                                        <p:cTn id="16" dur="1000" fill="hold"/>
                                        <p:tgtEl>
                                          <p:spTgt spid="25"/>
                                        </p:tgtEl>
                                        <p:attrNameLst>
                                          <p:attrName>style.visibility</p:attrName>
                                        </p:attrNameLst>
                                      </p:cBhvr>
                                      <p:tavLst>
                                        <p:tav tm="0">
                                          <p:val>
                                            <p:strVal val="hidden"/>
                                          </p:val>
                                        </p:tav>
                                        <p:tav tm="50000">
                                          <p:val>
                                            <p:strVal val="visible"/>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par>
                          <p:cTn id="31" fill="hold">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childTnLst>
                                </p:cTn>
                              </p:par>
                            </p:childTnLst>
                          </p:cTn>
                        </p:par>
                        <p:par>
                          <p:cTn id="34" fill="hold">
                            <p:stCondLst>
                              <p:cond delay="500"/>
                            </p:stCondLst>
                            <p:childTnLst>
                              <p:par>
                                <p:cTn id="35" presetID="35" presetClass="emph" presetSubtype="0" repeatCount="2000" fill="hold" grpId="1" nodeType="afterEffect">
                                  <p:stCondLst>
                                    <p:cond delay="0"/>
                                  </p:stCondLst>
                                  <p:childTnLst>
                                    <p:anim calcmode="discrete" valueType="str">
                                      <p:cBhvr>
                                        <p:cTn id="36" dur="1000" fill="hold"/>
                                        <p:tgtEl>
                                          <p:spTgt spid="26"/>
                                        </p:tgtEl>
                                        <p:attrNameLst>
                                          <p:attrName>style.visibility</p:attrName>
                                        </p:attrNameLst>
                                      </p:cBhvr>
                                      <p:tavLst>
                                        <p:tav tm="0">
                                          <p:val>
                                            <p:strVal val="hidden"/>
                                          </p:val>
                                        </p:tav>
                                        <p:tav tm="50000">
                                          <p:val>
                                            <p:strVal val="visible"/>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p:cTn id="41" dur="500" fill="hold"/>
                                        <p:tgtEl>
                                          <p:spTgt spid="19"/>
                                        </p:tgtEl>
                                        <p:attrNameLst>
                                          <p:attrName>ppt_w</p:attrName>
                                        </p:attrNameLst>
                                      </p:cBhvr>
                                      <p:tavLst>
                                        <p:tav tm="0">
                                          <p:val>
                                            <p:fltVal val="0"/>
                                          </p:val>
                                        </p:tav>
                                        <p:tav tm="100000">
                                          <p:val>
                                            <p:strVal val="#ppt_w"/>
                                          </p:val>
                                        </p:tav>
                                      </p:tavLst>
                                    </p:anim>
                                    <p:anim calcmode="lin" valueType="num">
                                      <p:cBhvr>
                                        <p:cTn id="42" dur="500" fill="hold"/>
                                        <p:tgtEl>
                                          <p:spTgt spid="19"/>
                                        </p:tgtEl>
                                        <p:attrNameLst>
                                          <p:attrName>ppt_h</p:attrName>
                                        </p:attrNameLst>
                                      </p:cBhvr>
                                      <p:tavLst>
                                        <p:tav tm="0">
                                          <p:val>
                                            <p:fltVal val="0"/>
                                          </p:val>
                                        </p:tav>
                                        <p:tav tm="100000">
                                          <p:val>
                                            <p:strVal val="#ppt_h"/>
                                          </p:val>
                                        </p:tav>
                                      </p:tavLst>
                                    </p:anim>
                                    <p:animEffect transition="in" filter="fade">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6"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1+#ppt_w/2"/>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1"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par>
                          <p:cTn id="53" fill="hold">
                            <p:stCondLst>
                              <p:cond delay="500"/>
                            </p:stCondLst>
                            <p:childTnLst>
                              <p:par>
                                <p:cTn id="54" presetID="35" presetClass="emph" presetSubtype="0" repeatCount="2000" fill="hold" grpId="1" nodeType="afterEffect">
                                  <p:stCondLst>
                                    <p:cond delay="0"/>
                                  </p:stCondLst>
                                  <p:childTnLst>
                                    <p:anim calcmode="discrete" valueType="str">
                                      <p:cBhvr>
                                        <p:cTn id="55" dur="1000" fill="hold"/>
                                        <p:tgtEl>
                                          <p:spTgt spid="27"/>
                                        </p:tgtEl>
                                        <p:attrNameLst>
                                          <p:attrName>style.visibility</p:attrName>
                                        </p:attrNameLst>
                                      </p:cBhvr>
                                      <p:tavLst>
                                        <p:tav tm="0">
                                          <p:val>
                                            <p:strVal val="hidden"/>
                                          </p:val>
                                        </p:tav>
                                        <p:tav tm="50000">
                                          <p:val>
                                            <p:strVal val="visible"/>
                                          </p:val>
                                        </p:tav>
                                      </p:tavLst>
                                    </p:anim>
                                  </p:childTnLst>
                                </p:cTn>
                              </p:par>
                            </p:childTnLst>
                          </p:cTn>
                        </p:par>
                      </p:childTnLst>
                    </p:cTn>
                  </p:par>
                  <p:par>
                    <p:cTn id="56" fill="hold">
                      <p:stCondLst>
                        <p:cond delay="indefinite"/>
                      </p:stCondLst>
                      <p:childTnLst>
                        <p:par>
                          <p:cTn id="57" fill="hold">
                            <p:stCondLst>
                              <p:cond delay="0"/>
                            </p:stCondLst>
                            <p:childTnLst>
                              <p:par>
                                <p:cTn id="58" presetID="53" presetClass="entr" presetSubtype="0"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 calcmode="lin" valueType="num">
                                      <p:cBhvr>
                                        <p:cTn id="60" dur="500" fill="hold"/>
                                        <p:tgtEl>
                                          <p:spTgt spid="20"/>
                                        </p:tgtEl>
                                        <p:attrNameLst>
                                          <p:attrName>ppt_w</p:attrName>
                                        </p:attrNameLst>
                                      </p:cBhvr>
                                      <p:tavLst>
                                        <p:tav tm="0">
                                          <p:val>
                                            <p:fltVal val="0"/>
                                          </p:val>
                                        </p:tav>
                                        <p:tav tm="100000">
                                          <p:val>
                                            <p:strVal val="#ppt_w"/>
                                          </p:val>
                                        </p:tav>
                                      </p:tavLst>
                                    </p:anim>
                                    <p:anim calcmode="lin" valueType="num">
                                      <p:cBhvr>
                                        <p:cTn id="61" dur="500" fill="hold"/>
                                        <p:tgtEl>
                                          <p:spTgt spid="20"/>
                                        </p:tgtEl>
                                        <p:attrNameLst>
                                          <p:attrName>ppt_h</p:attrName>
                                        </p:attrNameLst>
                                      </p:cBhvr>
                                      <p:tavLst>
                                        <p:tav tm="0">
                                          <p:val>
                                            <p:fltVal val="0"/>
                                          </p:val>
                                        </p:tav>
                                        <p:tav tm="100000">
                                          <p:val>
                                            <p:strVal val="#ppt_h"/>
                                          </p:val>
                                        </p:tav>
                                      </p:tavLst>
                                    </p:anim>
                                    <p:animEffect transition="in" filter="fade">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3"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1+#ppt_w/2"/>
                                          </p:val>
                                        </p:tav>
                                        <p:tav tm="100000">
                                          <p:val>
                                            <p:strVal val="#ppt_x"/>
                                          </p:val>
                                        </p:tav>
                                      </p:tavLst>
                                    </p:anim>
                                    <p:anim calcmode="lin" valueType="num">
                                      <p:cBhvr additive="base">
                                        <p:cTn id="68" dur="500" fill="hold"/>
                                        <p:tgtEl>
                                          <p:spTgt spid="15"/>
                                        </p:tgtEl>
                                        <p:attrNameLst>
                                          <p:attrName>ppt_y</p:attrName>
                                        </p:attrNameLst>
                                      </p:cBhvr>
                                      <p:tavLst>
                                        <p:tav tm="0">
                                          <p:val>
                                            <p:strVal val="0-#ppt_h/2"/>
                                          </p:val>
                                        </p:tav>
                                        <p:tav tm="100000">
                                          <p:val>
                                            <p:strVal val="#ppt_y"/>
                                          </p:val>
                                        </p:tav>
                                      </p:tavLst>
                                    </p:anim>
                                  </p:childTnLst>
                                </p:cTn>
                              </p:par>
                            </p:childTnLst>
                          </p:cTn>
                        </p:par>
                        <p:par>
                          <p:cTn id="69" fill="hold">
                            <p:stCondLst>
                              <p:cond delay="500"/>
                            </p:stCondLst>
                            <p:childTnLst>
                              <p:par>
                                <p:cTn id="70" presetID="1" presetClass="entr" presetSubtype="0" fill="hold" grpId="0" nodeType="afterEffect">
                                  <p:stCondLst>
                                    <p:cond delay="0"/>
                                  </p:stCondLst>
                                  <p:childTnLst>
                                    <p:set>
                                      <p:cBhvr>
                                        <p:cTn id="71" dur="1" fill="hold">
                                          <p:stCondLst>
                                            <p:cond delay="0"/>
                                          </p:stCondLst>
                                        </p:cTn>
                                        <p:tgtEl>
                                          <p:spTgt spid="30"/>
                                        </p:tgtEl>
                                        <p:attrNameLst>
                                          <p:attrName>style.visibility</p:attrName>
                                        </p:attrNameLst>
                                      </p:cBhvr>
                                      <p:to>
                                        <p:strVal val="visible"/>
                                      </p:to>
                                    </p:set>
                                  </p:childTnLst>
                                </p:cTn>
                              </p:par>
                            </p:childTnLst>
                          </p:cTn>
                        </p:par>
                        <p:par>
                          <p:cTn id="72" fill="hold">
                            <p:stCondLst>
                              <p:cond delay="500"/>
                            </p:stCondLst>
                            <p:childTnLst>
                              <p:par>
                                <p:cTn id="73" presetID="35" presetClass="emph" presetSubtype="0" repeatCount="2000" fill="hold" grpId="1" nodeType="afterEffect">
                                  <p:stCondLst>
                                    <p:cond delay="0"/>
                                  </p:stCondLst>
                                  <p:childTnLst>
                                    <p:anim calcmode="discrete" valueType="str">
                                      <p:cBhvr>
                                        <p:cTn id="74" dur="1000" fill="hold"/>
                                        <p:tgtEl>
                                          <p:spTgt spid="30"/>
                                        </p:tgtEl>
                                        <p:attrNameLst>
                                          <p:attrName>style.visibility</p:attrName>
                                        </p:attrNameLst>
                                      </p:cBhvr>
                                      <p:tavLst>
                                        <p:tav tm="0">
                                          <p:val>
                                            <p:strVal val="hidden"/>
                                          </p:val>
                                        </p:tav>
                                        <p:tav tm="50000">
                                          <p:val>
                                            <p:strVal val="visible"/>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p:cTn id="79" dur="500" fill="hold"/>
                                        <p:tgtEl>
                                          <p:spTgt spid="21"/>
                                        </p:tgtEl>
                                        <p:attrNameLst>
                                          <p:attrName>ppt_w</p:attrName>
                                        </p:attrNameLst>
                                      </p:cBhvr>
                                      <p:tavLst>
                                        <p:tav tm="0">
                                          <p:val>
                                            <p:fltVal val="0"/>
                                          </p:val>
                                        </p:tav>
                                        <p:tav tm="100000">
                                          <p:val>
                                            <p:strVal val="#ppt_w"/>
                                          </p:val>
                                        </p:tav>
                                      </p:tavLst>
                                    </p:anim>
                                    <p:anim calcmode="lin" valueType="num">
                                      <p:cBhvr>
                                        <p:cTn id="80" dur="500" fill="hold"/>
                                        <p:tgtEl>
                                          <p:spTgt spid="21"/>
                                        </p:tgtEl>
                                        <p:attrNameLst>
                                          <p:attrName>ppt_h</p:attrName>
                                        </p:attrNameLst>
                                      </p:cBhvr>
                                      <p:tavLst>
                                        <p:tav tm="0">
                                          <p:val>
                                            <p:fltVal val="0"/>
                                          </p:val>
                                        </p:tav>
                                        <p:tav tm="100000">
                                          <p:val>
                                            <p:strVal val="#ppt_h"/>
                                          </p:val>
                                        </p:tav>
                                      </p:tavLst>
                                    </p:anim>
                                    <p:animEffect transition="in" filter="fade">
                                      <p:cBhvr>
                                        <p:cTn id="81" dur="500"/>
                                        <p:tgtEl>
                                          <p:spTgt spid="21"/>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1" fill="hold" nodeType="clickEffect">
                                  <p:stCondLst>
                                    <p:cond delay="0"/>
                                  </p:stCondLst>
                                  <p:childTnLst>
                                    <p:set>
                                      <p:cBhvr>
                                        <p:cTn id="85" dur="1" fill="hold">
                                          <p:stCondLst>
                                            <p:cond delay="0"/>
                                          </p:stCondLst>
                                        </p:cTn>
                                        <p:tgtEl>
                                          <p:spTgt spid="10"/>
                                        </p:tgtEl>
                                        <p:attrNameLst>
                                          <p:attrName>style.visibility</p:attrName>
                                        </p:attrNameLst>
                                      </p:cBhvr>
                                      <p:to>
                                        <p:strVal val="visible"/>
                                      </p:to>
                                    </p:set>
                                    <p:anim calcmode="lin" valueType="num">
                                      <p:cBhvr additive="base">
                                        <p:cTn id="86" dur="500" fill="hold"/>
                                        <p:tgtEl>
                                          <p:spTgt spid="10"/>
                                        </p:tgtEl>
                                        <p:attrNameLst>
                                          <p:attrName>ppt_x</p:attrName>
                                        </p:attrNameLst>
                                      </p:cBhvr>
                                      <p:tavLst>
                                        <p:tav tm="0">
                                          <p:val>
                                            <p:strVal val="#ppt_x"/>
                                          </p:val>
                                        </p:tav>
                                        <p:tav tm="100000">
                                          <p:val>
                                            <p:strVal val="#ppt_x"/>
                                          </p:val>
                                        </p:tav>
                                      </p:tavLst>
                                    </p:anim>
                                    <p:anim calcmode="lin" valueType="num">
                                      <p:cBhvr additive="base">
                                        <p:cTn id="87" dur="500" fill="hold"/>
                                        <p:tgtEl>
                                          <p:spTgt spid="10"/>
                                        </p:tgtEl>
                                        <p:attrNameLst>
                                          <p:attrName>ppt_y</p:attrName>
                                        </p:attrNameLst>
                                      </p:cBhvr>
                                      <p:tavLst>
                                        <p:tav tm="0">
                                          <p:val>
                                            <p:strVal val="0-#ppt_h/2"/>
                                          </p:val>
                                        </p:tav>
                                        <p:tav tm="100000">
                                          <p:val>
                                            <p:strVal val="#ppt_y"/>
                                          </p:val>
                                        </p:tav>
                                      </p:tavLst>
                                    </p:anim>
                                  </p:childTnLst>
                                </p:cTn>
                              </p:par>
                            </p:childTnLst>
                          </p:cTn>
                        </p:par>
                        <p:par>
                          <p:cTn id="88" fill="hold">
                            <p:stCondLst>
                              <p:cond delay="500"/>
                            </p:stCondLst>
                            <p:childTnLst>
                              <p:par>
                                <p:cTn id="89" presetID="1" presetClass="entr" presetSubtype="0" fill="hold" grpId="0" nodeType="afterEffect">
                                  <p:stCondLst>
                                    <p:cond delay="0"/>
                                  </p:stCondLst>
                                  <p:childTnLst>
                                    <p:set>
                                      <p:cBhvr>
                                        <p:cTn id="90" dur="1" fill="hold">
                                          <p:stCondLst>
                                            <p:cond delay="0"/>
                                          </p:stCondLst>
                                        </p:cTn>
                                        <p:tgtEl>
                                          <p:spTgt spid="31"/>
                                        </p:tgtEl>
                                        <p:attrNameLst>
                                          <p:attrName>style.visibility</p:attrName>
                                        </p:attrNameLst>
                                      </p:cBhvr>
                                      <p:to>
                                        <p:strVal val="visible"/>
                                      </p:to>
                                    </p:set>
                                  </p:childTnLst>
                                </p:cTn>
                              </p:par>
                            </p:childTnLst>
                          </p:cTn>
                        </p:par>
                        <p:par>
                          <p:cTn id="91" fill="hold">
                            <p:stCondLst>
                              <p:cond delay="500"/>
                            </p:stCondLst>
                            <p:childTnLst>
                              <p:par>
                                <p:cTn id="92" presetID="35" presetClass="emph" presetSubtype="0" repeatCount="2000" fill="hold" grpId="1" nodeType="afterEffect">
                                  <p:stCondLst>
                                    <p:cond delay="0"/>
                                  </p:stCondLst>
                                  <p:childTnLst>
                                    <p:anim calcmode="discrete" valueType="str">
                                      <p:cBhvr>
                                        <p:cTn id="93" dur="1000" fill="hold"/>
                                        <p:tgtEl>
                                          <p:spTgt spid="31"/>
                                        </p:tgtEl>
                                        <p:attrNameLst>
                                          <p:attrName>style.visibility</p:attrName>
                                        </p:attrNameLst>
                                      </p:cBhvr>
                                      <p:tavLst>
                                        <p:tav tm="0">
                                          <p:val>
                                            <p:strVal val="hidden"/>
                                          </p:val>
                                        </p:tav>
                                        <p:tav tm="50000">
                                          <p:val>
                                            <p:strVal val="visible"/>
                                          </p:val>
                                        </p:tav>
                                      </p:tavLst>
                                    </p:anim>
                                  </p:childTnLst>
                                </p:cTn>
                              </p:par>
                            </p:childTnLst>
                          </p:cTn>
                        </p:par>
                      </p:childTnLst>
                    </p:cTn>
                  </p:par>
                  <p:par>
                    <p:cTn id="94" fill="hold">
                      <p:stCondLst>
                        <p:cond delay="indefinite"/>
                      </p:stCondLst>
                      <p:childTnLst>
                        <p:par>
                          <p:cTn id="95" fill="hold">
                            <p:stCondLst>
                              <p:cond delay="0"/>
                            </p:stCondLst>
                            <p:childTnLst>
                              <p:par>
                                <p:cTn id="96" presetID="53" presetClass="entr" presetSubtype="0" fill="hold" grpId="0" nodeType="clickEffect">
                                  <p:stCondLst>
                                    <p:cond delay="0"/>
                                  </p:stCondLst>
                                  <p:childTnLst>
                                    <p:set>
                                      <p:cBhvr>
                                        <p:cTn id="97" dur="1" fill="hold">
                                          <p:stCondLst>
                                            <p:cond delay="0"/>
                                          </p:stCondLst>
                                        </p:cTn>
                                        <p:tgtEl>
                                          <p:spTgt spid="24"/>
                                        </p:tgtEl>
                                        <p:attrNameLst>
                                          <p:attrName>style.visibility</p:attrName>
                                        </p:attrNameLst>
                                      </p:cBhvr>
                                      <p:to>
                                        <p:strVal val="visible"/>
                                      </p:to>
                                    </p:set>
                                    <p:anim calcmode="lin" valueType="num">
                                      <p:cBhvr>
                                        <p:cTn id="98" dur="500" fill="hold"/>
                                        <p:tgtEl>
                                          <p:spTgt spid="24"/>
                                        </p:tgtEl>
                                        <p:attrNameLst>
                                          <p:attrName>ppt_w</p:attrName>
                                        </p:attrNameLst>
                                      </p:cBhvr>
                                      <p:tavLst>
                                        <p:tav tm="0">
                                          <p:val>
                                            <p:fltVal val="0"/>
                                          </p:val>
                                        </p:tav>
                                        <p:tav tm="100000">
                                          <p:val>
                                            <p:strVal val="#ppt_w"/>
                                          </p:val>
                                        </p:tav>
                                      </p:tavLst>
                                    </p:anim>
                                    <p:anim calcmode="lin" valueType="num">
                                      <p:cBhvr>
                                        <p:cTn id="99" dur="500" fill="hold"/>
                                        <p:tgtEl>
                                          <p:spTgt spid="24"/>
                                        </p:tgtEl>
                                        <p:attrNameLst>
                                          <p:attrName>ppt_h</p:attrName>
                                        </p:attrNameLst>
                                      </p:cBhvr>
                                      <p:tavLst>
                                        <p:tav tm="0">
                                          <p:val>
                                            <p:fltVal val="0"/>
                                          </p:val>
                                        </p:tav>
                                        <p:tav tm="100000">
                                          <p:val>
                                            <p:strVal val="#ppt_h"/>
                                          </p:val>
                                        </p:tav>
                                      </p:tavLst>
                                    </p:anim>
                                    <p:animEffect transition="in" filter="fade">
                                      <p:cBhvr>
                                        <p:cTn id="100" dur="500"/>
                                        <p:tgtEl>
                                          <p:spTgt spid="24"/>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ntr" presetSubtype="12" fill="hold" nodeType="clickEffect">
                                  <p:stCondLst>
                                    <p:cond delay="0"/>
                                  </p:stCondLst>
                                  <p:childTnLst>
                                    <p:set>
                                      <p:cBhvr>
                                        <p:cTn id="104" dur="1" fill="hold">
                                          <p:stCondLst>
                                            <p:cond delay="0"/>
                                          </p:stCondLst>
                                        </p:cTn>
                                        <p:tgtEl>
                                          <p:spTgt spid="13"/>
                                        </p:tgtEl>
                                        <p:attrNameLst>
                                          <p:attrName>style.visibility</p:attrName>
                                        </p:attrNameLst>
                                      </p:cBhvr>
                                      <p:to>
                                        <p:strVal val="visible"/>
                                      </p:to>
                                    </p:set>
                                    <p:anim calcmode="lin" valueType="num">
                                      <p:cBhvr additive="base">
                                        <p:cTn id="105" dur="500" fill="hold"/>
                                        <p:tgtEl>
                                          <p:spTgt spid="13"/>
                                        </p:tgtEl>
                                        <p:attrNameLst>
                                          <p:attrName>ppt_x</p:attrName>
                                        </p:attrNameLst>
                                      </p:cBhvr>
                                      <p:tavLst>
                                        <p:tav tm="0">
                                          <p:val>
                                            <p:strVal val="0-#ppt_w/2"/>
                                          </p:val>
                                        </p:tav>
                                        <p:tav tm="100000">
                                          <p:val>
                                            <p:strVal val="#ppt_x"/>
                                          </p:val>
                                        </p:tav>
                                      </p:tavLst>
                                    </p:anim>
                                    <p:anim calcmode="lin" valueType="num">
                                      <p:cBhvr additive="base">
                                        <p:cTn id="106" dur="500" fill="hold"/>
                                        <p:tgtEl>
                                          <p:spTgt spid="13"/>
                                        </p:tgtEl>
                                        <p:attrNameLst>
                                          <p:attrName>ppt_y</p:attrName>
                                        </p:attrNameLst>
                                      </p:cBhvr>
                                      <p:tavLst>
                                        <p:tav tm="0">
                                          <p:val>
                                            <p:strVal val="1+#ppt_h/2"/>
                                          </p:val>
                                        </p:tav>
                                        <p:tav tm="100000">
                                          <p:val>
                                            <p:strVal val="#ppt_y"/>
                                          </p:val>
                                        </p:tav>
                                      </p:tavLst>
                                    </p:anim>
                                  </p:childTnLst>
                                </p:cTn>
                              </p:par>
                            </p:childTnLst>
                          </p:cTn>
                        </p:par>
                        <p:par>
                          <p:cTn id="107" fill="hold">
                            <p:stCondLst>
                              <p:cond delay="500"/>
                            </p:stCondLst>
                            <p:childTnLst>
                              <p:par>
                                <p:cTn id="108" presetID="1" presetClass="entr" presetSubtype="0" fill="hold" grpId="0" nodeType="afterEffect">
                                  <p:stCondLst>
                                    <p:cond delay="0"/>
                                  </p:stCondLst>
                                  <p:childTnLst>
                                    <p:set>
                                      <p:cBhvr>
                                        <p:cTn id="109" dur="1" fill="hold">
                                          <p:stCondLst>
                                            <p:cond delay="0"/>
                                          </p:stCondLst>
                                        </p:cTn>
                                        <p:tgtEl>
                                          <p:spTgt spid="29"/>
                                        </p:tgtEl>
                                        <p:attrNameLst>
                                          <p:attrName>style.visibility</p:attrName>
                                        </p:attrNameLst>
                                      </p:cBhvr>
                                      <p:to>
                                        <p:strVal val="visible"/>
                                      </p:to>
                                    </p:set>
                                  </p:childTnLst>
                                </p:cTn>
                              </p:par>
                            </p:childTnLst>
                          </p:cTn>
                        </p:par>
                        <p:par>
                          <p:cTn id="110" fill="hold">
                            <p:stCondLst>
                              <p:cond delay="500"/>
                            </p:stCondLst>
                            <p:childTnLst>
                              <p:par>
                                <p:cTn id="111" presetID="35" presetClass="emph" presetSubtype="0" repeatCount="2000" fill="hold" grpId="1" nodeType="afterEffect">
                                  <p:stCondLst>
                                    <p:cond delay="0"/>
                                  </p:stCondLst>
                                  <p:childTnLst>
                                    <p:anim calcmode="discrete" valueType="str">
                                      <p:cBhvr>
                                        <p:cTn id="112" dur="1000" fill="hold"/>
                                        <p:tgtEl>
                                          <p:spTgt spid="29"/>
                                        </p:tgtEl>
                                        <p:attrNameLst>
                                          <p:attrName>style.visibility</p:attrName>
                                        </p:attrNameLst>
                                      </p:cBhvr>
                                      <p:tavLst>
                                        <p:tav tm="0">
                                          <p:val>
                                            <p:strVal val="hidden"/>
                                          </p:val>
                                        </p:tav>
                                        <p:tav tm="50000">
                                          <p:val>
                                            <p:strVal val="visible"/>
                                          </p:val>
                                        </p:tav>
                                      </p:tavLst>
                                    </p:anim>
                                  </p:childTnLst>
                                </p:cTn>
                              </p:par>
                            </p:childTnLst>
                          </p:cTn>
                        </p:par>
                      </p:childTnLst>
                    </p:cTn>
                  </p:par>
                  <p:par>
                    <p:cTn id="113" fill="hold">
                      <p:stCondLst>
                        <p:cond delay="indefinite"/>
                      </p:stCondLst>
                      <p:childTnLst>
                        <p:par>
                          <p:cTn id="114" fill="hold">
                            <p:stCondLst>
                              <p:cond delay="0"/>
                            </p:stCondLst>
                            <p:childTnLst>
                              <p:par>
                                <p:cTn id="115" presetID="53" presetClass="entr" presetSubtype="0" fill="hold" grpId="0" nodeType="clickEffect">
                                  <p:stCondLst>
                                    <p:cond delay="0"/>
                                  </p:stCondLst>
                                  <p:childTnLst>
                                    <p:set>
                                      <p:cBhvr>
                                        <p:cTn id="116" dur="1" fill="hold">
                                          <p:stCondLst>
                                            <p:cond delay="0"/>
                                          </p:stCondLst>
                                        </p:cTn>
                                        <p:tgtEl>
                                          <p:spTgt spid="22"/>
                                        </p:tgtEl>
                                        <p:attrNameLst>
                                          <p:attrName>style.visibility</p:attrName>
                                        </p:attrNameLst>
                                      </p:cBhvr>
                                      <p:to>
                                        <p:strVal val="visible"/>
                                      </p:to>
                                    </p:set>
                                    <p:anim calcmode="lin" valueType="num">
                                      <p:cBhvr>
                                        <p:cTn id="117" dur="500" fill="hold"/>
                                        <p:tgtEl>
                                          <p:spTgt spid="22"/>
                                        </p:tgtEl>
                                        <p:attrNameLst>
                                          <p:attrName>ppt_w</p:attrName>
                                        </p:attrNameLst>
                                      </p:cBhvr>
                                      <p:tavLst>
                                        <p:tav tm="0">
                                          <p:val>
                                            <p:fltVal val="0"/>
                                          </p:val>
                                        </p:tav>
                                        <p:tav tm="100000">
                                          <p:val>
                                            <p:strVal val="#ppt_w"/>
                                          </p:val>
                                        </p:tav>
                                      </p:tavLst>
                                    </p:anim>
                                    <p:anim calcmode="lin" valueType="num">
                                      <p:cBhvr>
                                        <p:cTn id="118" dur="500" fill="hold"/>
                                        <p:tgtEl>
                                          <p:spTgt spid="22"/>
                                        </p:tgtEl>
                                        <p:attrNameLst>
                                          <p:attrName>ppt_h</p:attrName>
                                        </p:attrNameLst>
                                      </p:cBhvr>
                                      <p:tavLst>
                                        <p:tav tm="0">
                                          <p:val>
                                            <p:fltVal val="0"/>
                                          </p:val>
                                        </p:tav>
                                        <p:tav tm="100000">
                                          <p:val>
                                            <p:strVal val="#ppt_h"/>
                                          </p:val>
                                        </p:tav>
                                      </p:tavLst>
                                    </p:anim>
                                    <p:animEffect transition="in" filter="fade">
                                      <p:cBhvr>
                                        <p:cTn id="119" dur="500"/>
                                        <p:tgtEl>
                                          <p:spTgt spid="22"/>
                                        </p:tgtEl>
                                      </p:cBhvr>
                                    </p:animEffect>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nodeType="clickEffect">
                                  <p:stCondLst>
                                    <p:cond delay="0"/>
                                  </p:stCondLst>
                                  <p:childTnLst>
                                    <p:set>
                                      <p:cBhvr>
                                        <p:cTn id="123" dur="1" fill="hold">
                                          <p:stCondLst>
                                            <p:cond delay="0"/>
                                          </p:stCondLst>
                                        </p:cTn>
                                        <p:tgtEl>
                                          <p:spTgt spid="16"/>
                                        </p:tgtEl>
                                        <p:attrNameLst>
                                          <p:attrName>style.visibility</p:attrName>
                                        </p:attrNameLst>
                                      </p:cBhvr>
                                      <p:to>
                                        <p:strVal val="visible"/>
                                      </p:to>
                                    </p:set>
                                    <p:anim calcmode="lin" valueType="num">
                                      <p:cBhvr additive="base">
                                        <p:cTn id="124" dur="500" fill="hold"/>
                                        <p:tgtEl>
                                          <p:spTgt spid="16"/>
                                        </p:tgtEl>
                                        <p:attrNameLst>
                                          <p:attrName>ppt_x</p:attrName>
                                        </p:attrNameLst>
                                      </p:cBhvr>
                                      <p:tavLst>
                                        <p:tav tm="0">
                                          <p:val>
                                            <p:strVal val="#ppt_x"/>
                                          </p:val>
                                        </p:tav>
                                        <p:tav tm="100000">
                                          <p:val>
                                            <p:strVal val="#ppt_x"/>
                                          </p:val>
                                        </p:tav>
                                      </p:tavLst>
                                    </p:anim>
                                    <p:anim calcmode="lin" valueType="num">
                                      <p:cBhvr additive="base">
                                        <p:cTn id="125" dur="500" fill="hold"/>
                                        <p:tgtEl>
                                          <p:spTgt spid="16"/>
                                        </p:tgtEl>
                                        <p:attrNameLst>
                                          <p:attrName>ppt_y</p:attrName>
                                        </p:attrNameLst>
                                      </p:cBhvr>
                                      <p:tavLst>
                                        <p:tav tm="0">
                                          <p:val>
                                            <p:strVal val="1+#ppt_h/2"/>
                                          </p:val>
                                        </p:tav>
                                        <p:tav tm="100000">
                                          <p:val>
                                            <p:strVal val="#ppt_y"/>
                                          </p:val>
                                        </p:tav>
                                      </p:tavLst>
                                    </p:anim>
                                  </p:childTnLst>
                                </p:cTn>
                              </p:par>
                            </p:childTnLst>
                          </p:cTn>
                        </p:par>
                        <p:par>
                          <p:cTn id="126" fill="hold">
                            <p:stCondLst>
                              <p:cond delay="500"/>
                            </p:stCondLst>
                            <p:childTnLst>
                              <p:par>
                                <p:cTn id="127" presetID="1" presetClass="entr" presetSubtype="0" fill="hold" grpId="0" nodeType="afterEffect">
                                  <p:stCondLst>
                                    <p:cond delay="0"/>
                                  </p:stCondLst>
                                  <p:childTnLst>
                                    <p:set>
                                      <p:cBhvr>
                                        <p:cTn id="128" dur="1" fill="hold">
                                          <p:stCondLst>
                                            <p:cond delay="0"/>
                                          </p:stCondLst>
                                        </p:cTn>
                                        <p:tgtEl>
                                          <p:spTgt spid="28"/>
                                        </p:tgtEl>
                                        <p:attrNameLst>
                                          <p:attrName>style.visibility</p:attrName>
                                        </p:attrNameLst>
                                      </p:cBhvr>
                                      <p:to>
                                        <p:strVal val="visible"/>
                                      </p:to>
                                    </p:set>
                                  </p:childTnLst>
                                </p:cTn>
                              </p:par>
                            </p:childTnLst>
                          </p:cTn>
                        </p:par>
                        <p:par>
                          <p:cTn id="129" fill="hold">
                            <p:stCondLst>
                              <p:cond delay="500"/>
                            </p:stCondLst>
                            <p:childTnLst>
                              <p:par>
                                <p:cTn id="130" presetID="35" presetClass="emph" presetSubtype="0" repeatCount="2000" fill="hold" grpId="1" nodeType="afterEffect">
                                  <p:stCondLst>
                                    <p:cond delay="0"/>
                                  </p:stCondLst>
                                  <p:childTnLst>
                                    <p:anim calcmode="discrete" valueType="str">
                                      <p:cBhvr>
                                        <p:cTn id="131" dur="1000" fill="hold"/>
                                        <p:tgtEl>
                                          <p:spTgt spid="28"/>
                                        </p:tgtEl>
                                        <p:attrNameLst>
                                          <p:attrName>style.visibility</p:attrName>
                                        </p:attrNameLst>
                                      </p:cBhvr>
                                      <p:tavLst>
                                        <p:tav tm="0">
                                          <p:val>
                                            <p:strVal val="hidden"/>
                                          </p:val>
                                        </p:tav>
                                        <p:tav tm="50000">
                                          <p:val>
                                            <p:strVal val="visible"/>
                                          </p:val>
                                        </p:tav>
                                      </p:tavLst>
                                    </p:anim>
                                  </p:childTnLst>
                                </p:cTn>
                              </p:par>
                            </p:childTnLst>
                          </p:cTn>
                        </p:par>
                      </p:childTnLst>
                    </p:cTn>
                  </p:par>
                  <p:par>
                    <p:cTn id="132" fill="hold">
                      <p:stCondLst>
                        <p:cond delay="indefinite"/>
                      </p:stCondLst>
                      <p:childTnLst>
                        <p:par>
                          <p:cTn id="133" fill="hold">
                            <p:stCondLst>
                              <p:cond delay="0"/>
                            </p:stCondLst>
                            <p:childTnLst>
                              <p:par>
                                <p:cTn id="134" presetID="53" presetClass="entr" presetSubtype="0" fill="hold" grpId="0" nodeType="clickEffect">
                                  <p:stCondLst>
                                    <p:cond delay="0"/>
                                  </p:stCondLst>
                                  <p:childTnLst>
                                    <p:set>
                                      <p:cBhvr>
                                        <p:cTn id="135" dur="1" fill="hold">
                                          <p:stCondLst>
                                            <p:cond delay="0"/>
                                          </p:stCondLst>
                                        </p:cTn>
                                        <p:tgtEl>
                                          <p:spTgt spid="23"/>
                                        </p:tgtEl>
                                        <p:attrNameLst>
                                          <p:attrName>style.visibility</p:attrName>
                                        </p:attrNameLst>
                                      </p:cBhvr>
                                      <p:to>
                                        <p:strVal val="visible"/>
                                      </p:to>
                                    </p:set>
                                    <p:anim calcmode="lin" valueType="num">
                                      <p:cBhvr>
                                        <p:cTn id="136" dur="500" fill="hold"/>
                                        <p:tgtEl>
                                          <p:spTgt spid="23"/>
                                        </p:tgtEl>
                                        <p:attrNameLst>
                                          <p:attrName>ppt_w</p:attrName>
                                        </p:attrNameLst>
                                      </p:cBhvr>
                                      <p:tavLst>
                                        <p:tav tm="0">
                                          <p:val>
                                            <p:fltVal val="0"/>
                                          </p:val>
                                        </p:tav>
                                        <p:tav tm="100000">
                                          <p:val>
                                            <p:strVal val="#ppt_w"/>
                                          </p:val>
                                        </p:tav>
                                      </p:tavLst>
                                    </p:anim>
                                    <p:anim calcmode="lin" valueType="num">
                                      <p:cBhvr>
                                        <p:cTn id="137" dur="500" fill="hold"/>
                                        <p:tgtEl>
                                          <p:spTgt spid="23"/>
                                        </p:tgtEl>
                                        <p:attrNameLst>
                                          <p:attrName>ppt_h</p:attrName>
                                        </p:attrNameLst>
                                      </p:cBhvr>
                                      <p:tavLst>
                                        <p:tav tm="0">
                                          <p:val>
                                            <p:fltVal val="0"/>
                                          </p:val>
                                        </p:tav>
                                        <p:tav tm="100000">
                                          <p:val>
                                            <p:strVal val="#ppt_h"/>
                                          </p:val>
                                        </p:tav>
                                      </p:tavLst>
                                    </p:anim>
                                    <p:animEffect transition="in" filter="fade">
                                      <p:cBhvr>
                                        <p:cTn id="138" dur="500"/>
                                        <p:tgtEl>
                                          <p:spTgt spid="23"/>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32"/>
                                        </p:tgtEl>
                                        <p:attrNameLst>
                                          <p:attrName>style.visibility</p:attrName>
                                        </p:attrNameLst>
                                      </p:cBhvr>
                                      <p:to>
                                        <p:strVal val="visible"/>
                                      </p:to>
                                    </p:set>
                                    <p:animEffect transition="in" filter="wipe(left)">
                                      <p:cBhvr>
                                        <p:cTn id="143" dur="500"/>
                                        <p:tgtEl>
                                          <p:spTgt spid="32"/>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grpId="0" nodeType="clickEffect">
                                  <p:stCondLst>
                                    <p:cond delay="0"/>
                                  </p:stCondLst>
                                  <p:childTnLst>
                                    <p:set>
                                      <p:cBhvr>
                                        <p:cTn id="147" dur="1" fill="hold">
                                          <p:stCondLst>
                                            <p:cond delay="0"/>
                                          </p:stCondLst>
                                        </p:cTn>
                                        <p:tgtEl>
                                          <p:spTgt spid="33"/>
                                        </p:tgtEl>
                                        <p:attrNameLst>
                                          <p:attrName>style.visibility</p:attrName>
                                        </p:attrNameLst>
                                      </p:cBhvr>
                                      <p:to>
                                        <p:strVal val="visible"/>
                                      </p:to>
                                    </p:set>
                                    <p:animEffect transition="in" filter="wipe(down)">
                                      <p:cBhvr>
                                        <p:cTn id="148" dur="500"/>
                                        <p:tgtEl>
                                          <p:spTgt spid="33"/>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8" fill="hold" grpId="0" nodeType="clickEffect">
                                  <p:stCondLst>
                                    <p:cond delay="0"/>
                                  </p:stCondLst>
                                  <p:childTnLst>
                                    <p:set>
                                      <p:cBhvr>
                                        <p:cTn id="152" dur="1" fill="hold">
                                          <p:stCondLst>
                                            <p:cond delay="0"/>
                                          </p:stCondLst>
                                        </p:cTn>
                                        <p:tgtEl>
                                          <p:spTgt spid="34"/>
                                        </p:tgtEl>
                                        <p:attrNameLst>
                                          <p:attrName>style.visibility</p:attrName>
                                        </p:attrNameLst>
                                      </p:cBhvr>
                                      <p:to>
                                        <p:strVal val="visible"/>
                                      </p:to>
                                    </p:set>
                                    <p:animEffect transition="in" filter="wipe(left)">
                                      <p:cBhvr>
                                        <p:cTn id="153" dur="500"/>
                                        <p:tgtEl>
                                          <p:spTgt spid="34"/>
                                        </p:tgtEl>
                                      </p:cBhvr>
                                    </p:animEffect>
                                  </p:childTnLst>
                                </p:cTn>
                              </p:par>
                            </p:childTnLst>
                          </p:cTn>
                        </p:par>
                      </p:childTnLst>
                    </p:cTn>
                  </p:par>
                  <p:par>
                    <p:cTn id="154" fill="hold">
                      <p:stCondLst>
                        <p:cond delay="indefinite"/>
                      </p:stCondLst>
                      <p:childTnLst>
                        <p:par>
                          <p:cTn id="155" fill="hold">
                            <p:stCondLst>
                              <p:cond delay="0"/>
                            </p:stCondLst>
                            <p:childTnLst>
                              <p:par>
                                <p:cTn id="156" presetID="22" presetClass="entr" presetSubtype="8" fill="hold" grpId="0" nodeType="clickEffect">
                                  <p:stCondLst>
                                    <p:cond delay="0"/>
                                  </p:stCondLst>
                                  <p:childTnLst>
                                    <p:set>
                                      <p:cBhvr>
                                        <p:cTn id="157" dur="1" fill="hold">
                                          <p:stCondLst>
                                            <p:cond delay="0"/>
                                          </p:stCondLst>
                                        </p:cTn>
                                        <p:tgtEl>
                                          <p:spTgt spid="35"/>
                                        </p:tgtEl>
                                        <p:attrNameLst>
                                          <p:attrName>style.visibility</p:attrName>
                                        </p:attrNameLst>
                                      </p:cBhvr>
                                      <p:to>
                                        <p:strVal val="visible"/>
                                      </p:to>
                                    </p:set>
                                    <p:animEffect transition="in" filter="wipe(left)">
                                      <p:cBhvr>
                                        <p:cTn id="1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5" grpId="0"/>
      <p:bldP spid="25" grpId="1"/>
      <p:bldP spid="26" grpId="0"/>
      <p:bldP spid="26" grpId="1"/>
      <p:bldP spid="27" grpId="0"/>
      <p:bldP spid="27" grpId="1"/>
      <p:bldP spid="28" grpId="0"/>
      <p:bldP spid="28" grpId="1"/>
      <p:bldP spid="17" grpId="0" animBg="1"/>
      <p:bldP spid="29" grpId="0"/>
      <p:bldP spid="29" grpId="1"/>
      <p:bldP spid="19" grpId="0" animBg="1"/>
      <p:bldP spid="20" grpId="0" animBg="1"/>
      <p:bldP spid="30" grpId="0"/>
      <p:bldP spid="30" grpId="1"/>
      <p:bldP spid="21" grpId="0" animBg="1"/>
      <p:bldP spid="31" grpId="0"/>
      <p:bldP spid="31" grpId="1"/>
      <p:bldP spid="24" grpId="0" animBg="1"/>
      <p:bldP spid="22" grpId="0" animBg="1"/>
      <p:bldP spid="23" grpId="0" animBg="1"/>
      <p:bldP spid="32" grpId="0" animBg="1"/>
      <p:bldP spid="33" grpId="0" animBg="1"/>
      <p:bldP spid="34" grpId="0" animBg="1"/>
      <p:bldP spid="3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Frame 2"/>
          <p:cNvSpPr/>
          <p:nvPr/>
        </p:nvSpPr>
        <p:spPr>
          <a:xfrm>
            <a:off x="0" y="0"/>
            <a:ext cx="9144000" cy="6858000"/>
          </a:xfrm>
          <a:prstGeom prst="frame">
            <a:avLst>
              <a:gd name="adj1" fmla="val 2615"/>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p:cNvSpPr txBox="1"/>
          <p:nvPr/>
        </p:nvSpPr>
        <p:spPr>
          <a:xfrm>
            <a:off x="1600200" y="304800"/>
            <a:ext cx="5867400"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bn-BD" sz="3600" dirty="0" smtClean="0">
                <a:latin typeface="NikoshBAN" pitchFamily="2" charset="0"/>
                <a:cs typeface="NikoshBAN" pitchFamily="2" charset="0"/>
              </a:rPr>
              <a:t>মৌলিক একক দিয়ে যে একক উৎপন্ন হয়</a:t>
            </a:r>
            <a:endParaRPr lang="en-US" sz="3600" dirty="0">
              <a:latin typeface="NikoshBAN" pitchFamily="2" charset="0"/>
              <a:cs typeface="NikoshBAN" pitchFamily="2" charset="0"/>
            </a:endParaRPr>
          </a:p>
        </p:txBody>
      </p:sp>
      <p:pic>
        <p:nvPicPr>
          <p:cNvPr id="10" name="Picture 9" descr="Length-breath.png"/>
          <p:cNvPicPr>
            <a:picLocks noChangeAspect="1"/>
          </p:cNvPicPr>
          <p:nvPr/>
        </p:nvPicPr>
        <p:blipFill>
          <a:blip r:embed="rId3" cstate="print"/>
          <a:srcRect l="3201" t="24741" r="10375" b="11344"/>
          <a:stretch>
            <a:fillRect/>
          </a:stretch>
        </p:blipFill>
        <p:spPr>
          <a:xfrm>
            <a:off x="2057400" y="1143000"/>
            <a:ext cx="4554200" cy="2614448"/>
          </a:xfrm>
          <a:prstGeom prst="rect">
            <a:avLst/>
          </a:prstGeom>
        </p:spPr>
      </p:pic>
      <p:sp>
        <p:nvSpPr>
          <p:cNvPr id="13" name="TextBox 12"/>
          <p:cNvSpPr txBox="1"/>
          <p:nvPr/>
        </p:nvSpPr>
        <p:spPr>
          <a:xfrm>
            <a:off x="900635" y="3834825"/>
            <a:ext cx="6643165" cy="584775"/>
          </a:xfrm>
          <a:prstGeom prst="rect">
            <a:avLst/>
          </a:prstGeom>
          <a:solidFill>
            <a:schemeClr val="accent6">
              <a:lumMod val="40000"/>
              <a:lumOff val="60000"/>
            </a:schemeClr>
          </a:solidFill>
        </p:spPr>
        <p:txBody>
          <a:bodyPr wrap="none" rtlCol="0">
            <a:spAutoFit/>
          </a:bodyPr>
          <a:lstStyle/>
          <a:p>
            <a:r>
              <a:rPr lang="bn-BD" sz="3200" dirty="0" smtClean="0">
                <a:latin typeface="NikoshBAN" pitchFamily="2" charset="0"/>
                <a:cs typeface="NikoshBAN" pitchFamily="2" charset="0"/>
              </a:rPr>
              <a:t>এই দরজাটির তলের ক্ষেত্রফল কীভাবে নির্ণয় করবে?</a:t>
            </a:r>
            <a:endParaRPr lang="en-US" sz="3200" dirty="0">
              <a:latin typeface="NikoshBAN" pitchFamily="2" charset="0"/>
              <a:cs typeface="NikoshBAN" pitchFamily="2" charset="0"/>
            </a:endParaRPr>
          </a:p>
        </p:txBody>
      </p:sp>
      <p:sp>
        <p:nvSpPr>
          <p:cNvPr id="14" name="Freeform 13"/>
          <p:cNvSpPr/>
          <p:nvPr/>
        </p:nvSpPr>
        <p:spPr>
          <a:xfrm>
            <a:off x="2217683" y="1308538"/>
            <a:ext cx="4335517" cy="2128345"/>
          </a:xfrm>
          <a:custGeom>
            <a:avLst/>
            <a:gdLst>
              <a:gd name="connsiteX0" fmla="*/ 0 w 4335517"/>
              <a:gd name="connsiteY0" fmla="*/ 0 h 2128345"/>
              <a:gd name="connsiteX1" fmla="*/ 599090 w 4335517"/>
              <a:gd name="connsiteY1" fmla="*/ 2112579 h 2128345"/>
              <a:gd name="connsiteX2" fmla="*/ 4335517 w 4335517"/>
              <a:gd name="connsiteY2" fmla="*/ 2128345 h 2128345"/>
              <a:gd name="connsiteX3" fmla="*/ 2459421 w 4335517"/>
              <a:gd name="connsiteY3" fmla="*/ 0 h 2128345"/>
              <a:gd name="connsiteX4" fmla="*/ 0 w 4335517"/>
              <a:gd name="connsiteY4" fmla="*/ 0 h 2128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5517" h="2128345">
                <a:moveTo>
                  <a:pt x="0" y="0"/>
                </a:moveTo>
                <a:lnTo>
                  <a:pt x="599090" y="2112579"/>
                </a:lnTo>
                <a:lnTo>
                  <a:pt x="4335517" y="2128345"/>
                </a:lnTo>
                <a:lnTo>
                  <a:pt x="2459421" y="0"/>
                </a:lnTo>
                <a:lnTo>
                  <a:pt x="0" y="0"/>
                </a:lnTo>
                <a:close/>
              </a:path>
            </a:pathLst>
          </a:custGeom>
          <a:solidFill>
            <a:srgbClr val="FF0000">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048000" y="4419600"/>
            <a:ext cx="2767104" cy="584775"/>
          </a:xfrm>
          <a:prstGeom prst="rect">
            <a:avLst/>
          </a:prstGeom>
          <a:solidFill>
            <a:schemeClr val="accent2">
              <a:lumMod val="60000"/>
              <a:lumOff val="40000"/>
            </a:schemeClr>
          </a:solidFill>
        </p:spPr>
        <p:txBody>
          <a:bodyPr wrap="none" rtlCol="0">
            <a:spAutoFit/>
          </a:bodyPr>
          <a:lstStyle/>
          <a:p>
            <a:r>
              <a:rPr lang="bn-BD" sz="3200" dirty="0" smtClean="0">
                <a:latin typeface="NikoshBAN" pitchFamily="2" charset="0"/>
                <a:cs typeface="NikoshBAN" pitchFamily="2" charset="0"/>
              </a:rPr>
              <a:t>দৈর্ঘ্য ও প্রস্থ গুণ করে</a:t>
            </a:r>
            <a:endParaRPr lang="en-US" sz="3200" dirty="0">
              <a:latin typeface="NikoshBAN" pitchFamily="2" charset="0"/>
              <a:cs typeface="NikoshBAN" pitchFamily="2" charset="0"/>
            </a:endParaRPr>
          </a:p>
        </p:txBody>
      </p:sp>
      <p:sp>
        <p:nvSpPr>
          <p:cNvPr id="17" name="TextBox 16"/>
          <p:cNvSpPr txBox="1"/>
          <p:nvPr/>
        </p:nvSpPr>
        <p:spPr>
          <a:xfrm>
            <a:off x="685800" y="3810000"/>
            <a:ext cx="7786106" cy="584775"/>
          </a:xfrm>
          <a:prstGeom prst="rect">
            <a:avLst/>
          </a:prstGeom>
          <a:solidFill>
            <a:schemeClr val="tx2">
              <a:lumMod val="60000"/>
              <a:lumOff val="40000"/>
            </a:schemeClr>
          </a:solidFill>
        </p:spPr>
        <p:txBody>
          <a:bodyPr wrap="none" rtlCol="0">
            <a:spAutoFit/>
          </a:bodyPr>
          <a:lstStyle/>
          <a:p>
            <a:r>
              <a:rPr lang="bn-BD" sz="3200" dirty="0" smtClean="0">
                <a:latin typeface="NikoshBAN" pitchFamily="2" charset="0"/>
                <a:cs typeface="NikoshBAN" pitchFamily="2" charset="0"/>
              </a:rPr>
              <a:t>ক্ষেত্রফল কতটি মৌলিক এককের গুণফলের উপর নির্ভর করে?</a:t>
            </a:r>
            <a:endParaRPr lang="en-US" sz="3200" dirty="0">
              <a:latin typeface="NikoshBAN" pitchFamily="2" charset="0"/>
              <a:cs typeface="NikoshBAN" pitchFamily="2" charset="0"/>
            </a:endParaRPr>
          </a:p>
        </p:txBody>
      </p:sp>
      <p:sp>
        <p:nvSpPr>
          <p:cNvPr id="18" name="TextBox 17"/>
          <p:cNvSpPr txBox="1"/>
          <p:nvPr/>
        </p:nvSpPr>
        <p:spPr>
          <a:xfrm>
            <a:off x="2362200" y="4419600"/>
            <a:ext cx="3849131" cy="584775"/>
          </a:xfrm>
          <a:prstGeom prst="rect">
            <a:avLst/>
          </a:prstGeom>
          <a:solidFill>
            <a:schemeClr val="accent2">
              <a:lumMod val="60000"/>
              <a:lumOff val="40000"/>
            </a:schemeClr>
          </a:solidFill>
        </p:spPr>
        <p:txBody>
          <a:bodyPr wrap="none" rtlCol="0">
            <a:spAutoFit/>
          </a:bodyPr>
          <a:lstStyle/>
          <a:p>
            <a:r>
              <a:rPr lang="bn-BD" sz="3200" dirty="0" smtClean="0">
                <a:latin typeface="NikoshBAN" pitchFamily="2" charset="0"/>
                <a:cs typeface="NikoshBAN" pitchFamily="2" charset="0"/>
              </a:rPr>
              <a:t>দুইটি এককের গুণফলের উপর</a:t>
            </a:r>
            <a:endParaRPr lang="en-US" sz="3200" dirty="0">
              <a:latin typeface="NikoshBAN" pitchFamily="2" charset="0"/>
              <a:cs typeface="NikoshBAN" pitchFamily="2" charset="0"/>
            </a:endParaRPr>
          </a:p>
        </p:txBody>
      </p:sp>
      <p:sp>
        <p:nvSpPr>
          <p:cNvPr id="19" name="TextBox 18"/>
          <p:cNvSpPr txBox="1"/>
          <p:nvPr/>
        </p:nvSpPr>
        <p:spPr>
          <a:xfrm>
            <a:off x="838200" y="5181600"/>
            <a:ext cx="3621504" cy="584775"/>
          </a:xfrm>
          <a:prstGeom prst="rect">
            <a:avLst/>
          </a:prstGeom>
          <a:solidFill>
            <a:schemeClr val="bg1">
              <a:lumMod val="65000"/>
            </a:schemeClr>
          </a:solidFill>
        </p:spPr>
        <p:txBody>
          <a:bodyPr wrap="none" rtlCol="0">
            <a:spAutoFit/>
          </a:bodyPr>
          <a:lstStyle/>
          <a:p>
            <a:r>
              <a:rPr lang="bn-BD" sz="3200" dirty="0" smtClean="0">
                <a:latin typeface="NikoshBAN" pitchFamily="2" charset="0"/>
                <a:cs typeface="NikoshBAN" pitchFamily="2" charset="0"/>
              </a:rPr>
              <a:t>ক্ষেত্রফল কী ধরনের একক?</a:t>
            </a:r>
            <a:endParaRPr lang="en-US" sz="3200" dirty="0">
              <a:latin typeface="NikoshBAN" pitchFamily="2" charset="0"/>
              <a:cs typeface="NikoshBAN" pitchFamily="2" charset="0"/>
            </a:endParaRPr>
          </a:p>
        </p:txBody>
      </p:sp>
      <p:sp>
        <p:nvSpPr>
          <p:cNvPr id="20" name="TextBox 19"/>
          <p:cNvSpPr txBox="1"/>
          <p:nvPr/>
        </p:nvSpPr>
        <p:spPr>
          <a:xfrm>
            <a:off x="4953000" y="5181600"/>
            <a:ext cx="2797561" cy="584775"/>
          </a:xfrm>
          <a:prstGeom prst="rect">
            <a:avLst/>
          </a:prstGeom>
          <a:solidFill>
            <a:schemeClr val="bg1">
              <a:lumMod val="65000"/>
            </a:schemeClr>
          </a:solidFill>
        </p:spPr>
        <p:txBody>
          <a:bodyPr wrap="none" rtlCol="0">
            <a:spAutoFit/>
          </a:bodyPr>
          <a:lstStyle/>
          <a:p>
            <a:r>
              <a:rPr lang="bn-BD" sz="3200" dirty="0" smtClean="0">
                <a:solidFill>
                  <a:srgbClr val="FF0000"/>
                </a:solidFill>
                <a:latin typeface="NikoshBAN" pitchFamily="2" charset="0"/>
                <a:cs typeface="NikoshBAN" pitchFamily="2" charset="0"/>
              </a:rPr>
              <a:t>যৌগিক বা লব্ধ একক</a:t>
            </a:r>
            <a:endParaRPr lang="en-US" sz="3200" dirty="0">
              <a:solidFill>
                <a:srgbClr val="FF000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repeatCount="2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3"/>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15"/>
                                        </p:tgtEl>
                                        <p:attrNameLst>
                                          <p:attrName>style.visibility</p:attrName>
                                        </p:attrNameLst>
                                      </p:cBhvr>
                                      <p:to>
                                        <p:strVal val="hidden"/>
                                      </p:to>
                                    </p:set>
                                  </p:childTnLst>
                                </p:cTn>
                              </p:par>
                            </p:childTnLst>
                          </p:cTn>
                        </p:par>
                        <p:par>
                          <p:cTn id="24" fill="hold">
                            <p:stCondLst>
                              <p:cond delay="0"/>
                            </p:stCondLst>
                            <p:childTnLst>
                              <p:par>
                                <p:cTn id="25" presetID="22" presetClass="entr" presetSubtype="8"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5" grpId="0" animBg="1"/>
      <p:bldP spid="15" grpId="1" animBg="1"/>
      <p:bldP spid="17" grpId="0" animBg="1"/>
      <p:bldP spid="18" grpId="0" animBg="1"/>
      <p:bldP spid="19" grpId="0" animBg="1"/>
      <p:bldP spid="2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2095</TotalTime>
  <Words>1143</Words>
  <Application>Microsoft Office PowerPoint</Application>
  <PresentationFormat>On-screen Show (4:3)</PresentationFormat>
  <Paragraphs>181</Paragraphs>
  <Slides>20</Slides>
  <Notes>18</Notes>
  <HiddenSlides>1</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7" baseType="lpstr">
      <vt:lpstr>Arial</vt:lpstr>
      <vt:lpstr>Calibri</vt:lpstr>
      <vt:lpstr>NikoshBAN</vt:lpstr>
      <vt:lpstr>Vrinda</vt:lpstr>
      <vt:lpstr>Wingdings</vt:lpstr>
      <vt:lpstr>Office Theme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Doel</dc:creator>
  <cp:lastModifiedBy>Windows User</cp:lastModifiedBy>
  <cp:revision>515</cp:revision>
  <dcterms:created xsi:type="dcterms:W3CDTF">2014-09-15T13:20:29Z</dcterms:created>
  <dcterms:modified xsi:type="dcterms:W3CDTF">2021-03-09T07:05:24Z</dcterms:modified>
</cp:coreProperties>
</file>