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76" r:id="rId4"/>
    <p:sldId id="258" r:id="rId5"/>
    <p:sldId id="259" r:id="rId6"/>
    <p:sldId id="260" r:id="rId7"/>
    <p:sldId id="261" r:id="rId8"/>
    <p:sldId id="277" r:id="rId9"/>
    <p:sldId id="280" r:id="rId10"/>
    <p:sldId id="279" r:id="rId11"/>
    <p:sldId id="287" r:id="rId12"/>
    <p:sldId id="281" r:id="rId13"/>
    <p:sldId id="278" r:id="rId14"/>
    <p:sldId id="289" r:id="rId15"/>
    <p:sldId id="282" r:id="rId16"/>
    <p:sldId id="283" r:id="rId17"/>
    <p:sldId id="290" r:id="rId18"/>
    <p:sldId id="263" r:id="rId19"/>
    <p:sldId id="266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6699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9373"/>
            <a:ext cx="6019800" cy="59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4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0" y="533400"/>
            <a:ext cx="80772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খেতে</a:t>
            </a:r>
            <a:r>
              <a:rPr lang="bn-BD" sz="48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গলদা চিংড়ি চাষের ধাপ সমূহ</a:t>
            </a:r>
            <a:endParaRPr lang="en-US" sz="48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26058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জমি </a:t>
            </a:r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নির্বাচন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382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জমি  </a:t>
            </a:r>
            <a:r>
              <a:rPr lang="bn-BD" sz="4800" dirty="0">
                <a:latin typeface="Shonar Bangla" panose="020B0502040204020203" pitchFamily="34" charset="0"/>
                <a:cs typeface="Shonar Bangla" panose="020B0502040204020203" pitchFamily="34" charset="0"/>
              </a:rPr>
              <a:t>প্রস্তুতকরণ</a:t>
            </a:r>
            <a:endParaRPr lang="en-US" sz="4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5029200" cy="35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822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৩। </a:t>
            </a:r>
            <a: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আইল নির্মাণ</a:t>
            </a:r>
            <a:endParaRPr lang="en-US" sz="4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0999" y="3200400"/>
            <a:ext cx="8343331" cy="142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৪। </a:t>
            </a:r>
            <a: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ধানের জাত  </a:t>
            </a:r>
            <a:r>
              <a:rPr lang="bn-BD" sz="4800" dirty="0">
                <a:latin typeface="Shonar Bangla" panose="020B0502040204020203" pitchFamily="34" charset="0"/>
                <a:cs typeface="Shonar Bangla" panose="020B0502040204020203" pitchFamily="34" charset="0"/>
              </a:rPr>
              <a:t>নির্বাচন</a:t>
            </a:r>
            <a:endParaRPr lang="en-US" sz="4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just"/>
            <a: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239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</a:t>
            </a:r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গর্ত খনন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786952"/>
            <a:ext cx="52578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৬। </a:t>
            </a:r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সার প্রয়োগ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087059"/>
              </p:ext>
            </p:extLst>
          </p:nvPr>
        </p:nvGraphicFramePr>
        <p:xfrm>
          <a:off x="457198" y="1600200"/>
          <a:ext cx="8229604" cy="44196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57401"/>
                <a:gridCol w="2057401"/>
                <a:gridCol w="2057401"/>
                <a:gridCol w="2057401"/>
              </a:tblGrid>
              <a:tr h="872029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7030A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সারের নাম</a:t>
                      </a:r>
                      <a:endParaRPr lang="en-US" sz="4000" dirty="0">
                        <a:solidFill>
                          <a:srgbClr val="7030A0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7030A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ধানের</a:t>
                      </a:r>
                      <a:r>
                        <a:rPr lang="bn-BD" sz="4000" baseline="0" dirty="0" smtClean="0">
                          <a:solidFill>
                            <a:srgbClr val="7030A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 জন্য</a:t>
                      </a:r>
                      <a:endParaRPr lang="en-US" sz="4000" dirty="0">
                        <a:solidFill>
                          <a:srgbClr val="7030A0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7030A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১৫% বাড়তি</a:t>
                      </a:r>
                      <a:endParaRPr lang="en-US" sz="4000" dirty="0">
                        <a:solidFill>
                          <a:srgbClr val="7030A0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7030A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মোট পরিমাণ</a:t>
                      </a:r>
                      <a:endParaRPr lang="en-US" sz="4000" dirty="0">
                        <a:solidFill>
                          <a:srgbClr val="7030A0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2029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ইউরিয়া</a:t>
                      </a:r>
                      <a:endParaRPr lang="en-US" sz="4000" dirty="0"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২০০</a:t>
                      </a:r>
                      <a:endParaRPr lang="en-US" sz="4000" dirty="0"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৩০</a:t>
                      </a:r>
                      <a:endParaRPr lang="en-US" sz="4000" dirty="0"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২৩০</a:t>
                      </a:r>
                      <a:endParaRPr lang="en-US" sz="4000" dirty="0"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1485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টি এস</a:t>
                      </a:r>
                      <a:r>
                        <a:rPr lang="bn-BD" sz="4000" baseline="0" dirty="0" smtClean="0">
                          <a:solidFill>
                            <a:srgbClr val="FFFF0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 পি</a:t>
                      </a:r>
                      <a:endParaRPr lang="en-US" sz="4000" dirty="0">
                        <a:solidFill>
                          <a:srgbClr val="FFFF00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১০০</a:t>
                      </a:r>
                      <a:endParaRPr lang="en-US" sz="4000" dirty="0">
                        <a:solidFill>
                          <a:srgbClr val="FFFF00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১৫</a:t>
                      </a:r>
                      <a:endParaRPr lang="en-US" sz="4000" dirty="0">
                        <a:solidFill>
                          <a:srgbClr val="FFFF00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১১৫</a:t>
                      </a:r>
                      <a:endParaRPr lang="en-US" sz="4000" dirty="0">
                        <a:solidFill>
                          <a:srgbClr val="FFFF00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2029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এম</a:t>
                      </a:r>
                      <a:r>
                        <a:rPr lang="bn-BD" sz="4000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 ও পি</a:t>
                      </a:r>
                      <a:endParaRPr lang="en-US" sz="4000" dirty="0"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৭০</a:t>
                      </a:r>
                      <a:endParaRPr lang="en-US" sz="4000" dirty="0"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১০.৫</a:t>
                      </a:r>
                      <a:endParaRPr lang="en-US" sz="4000" dirty="0"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৮০.৫</a:t>
                      </a:r>
                      <a:endParaRPr lang="en-US" sz="4000" dirty="0"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2029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জিপসাম</a:t>
                      </a:r>
                      <a:endParaRPr lang="en-US" sz="4000" dirty="0">
                        <a:solidFill>
                          <a:schemeClr val="bg1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১০০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১১৫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2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1534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৭। </a:t>
            </a:r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পোনা মজুদ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886200"/>
            <a:ext cx="48006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৮। </a:t>
            </a:r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খাদ্য ব্যবস্থাপনা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6553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৯। </a:t>
            </a:r>
            <a:r>
              <a:rPr lang="bn-BD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পানি ব্যবস্থাপনা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352800"/>
            <a:ext cx="82296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১১। </a:t>
            </a:r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আহরণ </a:t>
            </a:r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, উৎপাদন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Dodecagon 3"/>
          <p:cNvSpPr/>
          <p:nvPr/>
        </p:nvSpPr>
        <p:spPr>
          <a:xfrm>
            <a:off x="838200" y="1905000"/>
            <a:ext cx="6705600" cy="6858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১০। আন্যান্য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ধান খেতে গলদা চিংড়ি চাষে অসুবিধা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3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el-1612i3\Desktop\Accounting Pic\images.jpgvbhgt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9929"/>
            <a:ext cx="8610600" cy="494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09600"/>
            <a:ext cx="86868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কাজ়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277" y="1817890"/>
            <a:ext cx="84900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SutonnyMJ" pitchFamily="2" charset="0"/>
                <a:cs typeface="SutonnyMJ" pitchFamily="2" charset="0"/>
                <a:sym typeface="Symbol"/>
              </a:rPr>
              <a:t>      </a:t>
            </a:r>
            <a:r>
              <a:rPr lang="en-US" sz="13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  <a:sym typeface="Symbol"/>
              </a:rPr>
              <a:t></a:t>
            </a:r>
            <a:endParaRPr lang="bn-BD" sz="138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  <a:sym typeface="Symbol"/>
            </a:endParaRPr>
          </a:p>
          <a:p>
            <a:pPr algn="just"/>
            <a:r>
              <a:rPr lang="bn-BD" sz="60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bn-BD" sz="60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ধান খেতে গলদা </a:t>
            </a:r>
            <a:r>
              <a:rPr lang="bn-BD" sz="44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চিংড়ির </a:t>
            </a:r>
            <a:r>
              <a:rPr lang="bn-BD" sz="44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জমি </a:t>
            </a:r>
            <a:r>
              <a:rPr lang="bn-BD" sz="44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নির্বাচনের  জন্য কোন বিষয়সমূহ</a:t>
            </a:r>
            <a:r>
              <a:rPr lang="en-US" sz="44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বিবেচনা করা দরকার ?</a:t>
            </a:r>
          </a:p>
        </p:txBody>
      </p:sp>
    </p:spTree>
    <p:extLst>
      <p:ext uri="{BB962C8B-B14F-4D97-AF65-F5344CB8AC3E}">
        <p14:creationId xmlns:p14="http://schemas.microsoft.com/office/powerpoint/2010/main" val="39763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76400"/>
            <a:ext cx="9144000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60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ধান খেতে </a:t>
            </a:r>
            <a:r>
              <a:rPr lang="bn-BD" sz="60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গলদা </a:t>
            </a:r>
            <a:r>
              <a:rPr lang="bn-BD" sz="60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চিংড়ির প্রাকৃতিক </a:t>
            </a:r>
            <a:r>
              <a:rPr lang="bn-BD" sz="60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খাদ্য তালিকা </a:t>
            </a:r>
            <a:r>
              <a:rPr lang="bn-BD" sz="60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লেখ ।</a:t>
            </a:r>
            <a:endParaRPr lang="en-US" sz="60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0"/>
            <a:ext cx="38100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কাজ়</a:t>
            </a:r>
            <a:r>
              <a:rPr lang="en-US" sz="5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7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820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72390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33625"/>
            <a:ext cx="1428750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7" y="1734545"/>
            <a:ext cx="256222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43" y="3533775"/>
            <a:ext cx="6003317" cy="29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7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620000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243" y="1828802"/>
            <a:ext cx="5943600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খেতে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গলদার গড় উৎপাদন কত?</a:t>
            </a:r>
          </a:p>
          <a:p>
            <a:pPr marL="342900" indent="-342900">
              <a:buAutoNum type="arabicPeriod"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খেতে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গলদা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চিংড়ির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সুবিধা লেখ ।</a:t>
            </a:r>
            <a:endParaRPr lang="bn-BD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50000"/>
              </a:lnSpc>
            </a:pP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Doel-1612i3\Desktop\Accounting Pic\images.jpgi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2176"/>
            <a:ext cx="1981200" cy="44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2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12" y="152400"/>
            <a:ext cx="8077200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60198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খেতে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গলদা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চাষে আসুবিধা লেখ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074" name="Picture 2" descr="C:\Users\Doel-1612i3\Desktop\Accounting Pic\images.jpgplo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971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2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772" y="381000"/>
            <a:ext cx="4953000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6248400" cy="4158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76" y="381000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6200" y="297426"/>
            <a:ext cx="7010400" cy="1066800"/>
          </a:xfrm>
          <a:prstGeom prst="ellipse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616334"/>
            <a:ext cx="70104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438400"/>
            <a:ext cx="9067800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সহকারী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অধ্যাপক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কৃষিশিক্ষা</a:t>
            </a:r>
            <a:endParaRPr lang="bn-BD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436203"/>
            <a:ext cx="90678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হাজী লালমিয়া সিটি কলেজ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4367042"/>
            <a:ext cx="90678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গোপালগঞ্জ।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094880"/>
            <a:ext cx="54864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ড</a:t>
            </a:r>
            <a:r>
              <a:rPr lang="en-US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.</a:t>
            </a:r>
            <a:r>
              <a:rPr lang="bn-BD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প্রণয় বালা</a:t>
            </a: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5355461"/>
            <a:ext cx="90678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40" y="0"/>
            <a:ext cx="3235657" cy="32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8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28600"/>
            <a:ext cx="5791200" cy="923330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1524000"/>
            <a:ext cx="457199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 – কৃষিশিক্ষা ২য় পত্র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69" y="3978533"/>
            <a:ext cx="4239491" cy="769441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noAutofit/>
          </a:bodyPr>
          <a:lstStyle/>
          <a:p>
            <a:r>
              <a:rPr lang="bn-BD" sz="4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পাঠ- মাৎস্যচাষ</a:t>
            </a:r>
          </a:p>
          <a:p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1" y="2680203"/>
            <a:ext cx="423255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/>
              <a:t>অধ্যায়ঃ</a:t>
            </a:r>
            <a:r>
              <a:rPr lang="en-US" sz="4800" dirty="0" smtClean="0"/>
              <a:t> </a:t>
            </a:r>
            <a:r>
              <a:rPr lang="bn-BD" sz="4800" dirty="0" smtClean="0"/>
              <a:t>১ম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85173"/>
            <a:ext cx="3061787" cy="41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04800"/>
            <a:ext cx="6096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আবহ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3" y="1524000"/>
            <a:ext cx="787651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3914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514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খেতে</a:t>
            </a:r>
            <a:r>
              <a:rPr lang="bn-BD" sz="8000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গলদা চিংড়ি চাষ</a:t>
            </a:r>
            <a:endParaRPr lang="en-US" sz="8000" dirty="0">
              <a:ln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42645"/>
            <a:ext cx="8763000" cy="2062103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পাঠ শেষে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 সমীকরণ টি বলতে পারবে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995045"/>
            <a:ext cx="8763000" cy="3046988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 পাঠ শেষে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bn-BD" sz="48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খেতে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গলদা চিংড়ি চাষ পদ্ধতি  বণর্না   করতে পারবে</a:t>
            </a:r>
          </a:p>
        </p:txBody>
      </p:sp>
    </p:spTree>
    <p:extLst>
      <p:ext uri="{BB962C8B-B14F-4D97-AF65-F5344CB8AC3E}">
        <p14:creationId xmlns:p14="http://schemas.microsoft.com/office/powerpoint/2010/main" val="32600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4676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খেতে</a:t>
            </a:r>
            <a:r>
              <a:rPr lang="bn-BD" sz="54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54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গলদা চিংড়ির চাষ</a:t>
            </a:r>
            <a:endParaRPr lang="en-US" sz="54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84582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দুই ভাবে 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খেতে 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গলদা 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চিংড়ি চাষ করা 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 । ধানের সাথে 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ধানের পরে 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ধান খেতে </a:t>
            </a:r>
            <a:r>
              <a:rPr lang="bn-BD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গলদা চিংড়ির </a:t>
            </a:r>
            <a:r>
              <a:rPr lang="bn-BD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চাষ সুবিধা</a:t>
            </a:r>
            <a:endParaRPr lang="en-US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883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240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Nikosh</vt:lpstr>
      <vt:lpstr>NikoshBAN</vt:lpstr>
      <vt:lpstr>Shonar Bangla</vt:lpstr>
      <vt:lpstr>SutonnyMJ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ধান খেতে গলদা চিংড়ির চাষ সুবিধা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ধান খেতে গলদা চিংড়ি চাষে অসুবিধা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Dr.Pronay Bala</cp:lastModifiedBy>
  <cp:revision>143</cp:revision>
  <dcterms:created xsi:type="dcterms:W3CDTF">2006-08-16T00:00:00Z</dcterms:created>
  <dcterms:modified xsi:type="dcterms:W3CDTF">2021-01-06T16:34:01Z</dcterms:modified>
</cp:coreProperties>
</file>