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9" r:id="rId2"/>
    <p:sldId id="369" r:id="rId3"/>
    <p:sldId id="511" r:id="rId4"/>
    <p:sldId id="512" r:id="rId5"/>
    <p:sldId id="370" r:id="rId6"/>
    <p:sldId id="371" r:id="rId7"/>
    <p:sldId id="513" r:id="rId8"/>
    <p:sldId id="380" r:id="rId9"/>
    <p:sldId id="376" r:id="rId10"/>
    <p:sldId id="377" r:id="rId11"/>
    <p:sldId id="378" r:id="rId12"/>
    <p:sldId id="374" r:id="rId13"/>
    <p:sldId id="294" r:id="rId14"/>
    <p:sldId id="357" r:id="rId15"/>
    <p:sldId id="373" r:id="rId16"/>
    <p:sldId id="382" r:id="rId17"/>
    <p:sldId id="295" r:id="rId18"/>
    <p:sldId id="384" r:id="rId19"/>
    <p:sldId id="355" r:id="rId20"/>
    <p:sldId id="356" r:id="rId21"/>
    <p:sldId id="359" r:id="rId22"/>
    <p:sldId id="361" r:id="rId23"/>
    <p:sldId id="363" r:id="rId24"/>
    <p:sldId id="299" r:id="rId25"/>
    <p:sldId id="300" r:id="rId26"/>
    <p:sldId id="301" r:id="rId27"/>
    <p:sldId id="302" r:id="rId28"/>
    <p:sldId id="303" r:id="rId29"/>
    <p:sldId id="305" r:id="rId30"/>
    <p:sldId id="306" r:id="rId31"/>
    <p:sldId id="307" r:id="rId32"/>
    <p:sldId id="308" r:id="rId33"/>
    <p:sldId id="310" r:id="rId34"/>
    <p:sldId id="316" r:id="rId35"/>
    <p:sldId id="319" r:id="rId36"/>
    <p:sldId id="320" r:id="rId37"/>
    <p:sldId id="321" r:id="rId38"/>
    <p:sldId id="386" r:id="rId39"/>
    <p:sldId id="387" r:id="rId40"/>
    <p:sldId id="388" r:id="rId41"/>
    <p:sldId id="389" r:id="rId42"/>
    <p:sldId id="25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F4D96-BFAD-4E24-8792-A0B594CC6E54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6A240-AECC-4D69-9463-3E317BC2C7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9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AA4BE0-47A7-4656-9E5C-05B9218005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7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1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9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0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4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70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1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7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19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3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17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4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06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16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1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8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50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80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83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60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22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78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9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49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2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2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51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75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71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9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04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25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6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8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6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0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6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8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7F14-2A31-4F7A-9CDF-FC3EE89D2B8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1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  <p:sldLayoutId id="2147483690" r:id="rId13"/>
    <p:sldLayoutId id="2147483691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1" r:id="rId20"/>
    <p:sldLayoutId id="2147483702" r:id="rId21"/>
    <p:sldLayoutId id="2147483703" r:id="rId22"/>
    <p:sldLayoutId id="2147483704" r:id="rId23"/>
    <p:sldLayoutId id="2147483706" r:id="rId24"/>
    <p:sldLayoutId id="2147483712" r:id="rId25"/>
    <p:sldLayoutId id="2147483715" r:id="rId26"/>
    <p:sldLayoutId id="2147483716" r:id="rId27"/>
    <p:sldLayoutId id="2147483717" r:id="rId28"/>
    <p:sldLayoutId id="2147483718" r:id="rId29"/>
    <p:sldLayoutId id="2147483751" r:id="rId30"/>
    <p:sldLayoutId id="2147483752" r:id="rId31"/>
    <p:sldLayoutId id="2147483753" r:id="rId32"/>
    <p:sldLayoutId id="2147483754" r:id="rId33"/>
    <p:sldLayoutId id="2147483755" r:id="rId34"/>
    <p:sldLayoutId id="2147483756" r:id="rId35"/>
    <p:sldLayoutId id="2147483757" r:id="rId36"/>
    <p:sldLayoutId id="2147483758" r:id="rId37"/>
    <p:sldLayoutId id="2147483759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amdnurull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hyperlink" Target="http://1.bp.blogspot.com/-NxoWSAmrrW4/VYfuHcdzohI/AAAAAAAAAGo/oETvP58xjw4/s1600/Morley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3.png"/><Relationship Id="rId4" Type="http://schemas.openxmlformats.org/officeDocument/2006/relationships/hyperlink" Target="http://1.bp.blogspot.com/-J_nVSQdAQnQ/VYfuNMdxknI/AAAAAAAAAG4/TbTHf6ExAmc/s1600/Robot_measurement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3.jpeg"/><Relationship Id="rId2" Type="http://schemas.openxmlformats.org/officeDocument/2006/relationships/hyperlink" Target="http://2.bp.blogspot.com/-gL8hfvLVE60/VYfuNqKINmI/AAAAAAAAAHA/DohRQbKBMYA/s1600/robotic-surgery.png" TargetMode="Externa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hyperlink" Target="http://1.bp.blogspot.com/-ZS9Nba_7FNc/VYfuOjeDNwI/AAAAAAAAAHI/eBUYrpQAgU8/s1600/wallpaper.big-jjz.cs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newcroplive.com/2018/05/08/humanoid-robotics-based-chinese-startup-raises-820-million/" TargetMode="External"/><Relationship Id="rId7" Type="http://schemas.openxmlformats.org/officeDocument/2006/relationships/hyperlink" Target="https://www.ibtimes.sg/scientists-fixing-flaws-so-humanoid-robots-can-avoid-collision-humans-streets-work-places-2224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www.theverge.com/2019/4/9/18295029/robot-ai-blue-uc-berkeley-cheap-safe-humans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://www.adamok.net/2015/06/remote-controlled-robot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DsjcA6D3z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311E2-0BF9-4EBF-8F29-D3009AD3D2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78B37-67FF-47DB-AE2B-2C40861952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90" y="1194622"/>
            <a:ext cx="7517019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11" y="4188048"/>
            <a:ext cx="3559935" cy="26699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250" y="1003419"/>
            <a:ext cx="6096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রোবোটিক্স-এর সাধারণ বিষয়গুলো হলো 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–</a:t>
            </a:r>
          </a:p>
          <a:p>
            <a:pPr algn="just"/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	</a:t>
            </a:r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কৃত্রিম বুদ্ধিমত্তা </a:t>
            </a:r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		</a:t>
            </a:r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ইঞ্জিনিয়ারিং </a:t>
            </a:r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			</a:t>
            </a:r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মনোবিদ্যা</a:t>
            </a:r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r="41693" b="24442"/>
          <a:stretch/>
        </p:blipFill>
        <p:spPr>
          <a:xfrm>
            <a:off x="6246250" y="385303"/>
            <a:ext cx="2537139" cy="2702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91" y="2821116"/>
            <a:ext cx="3248159" cy="212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7338" y="537162"/>
            <a:ext cx="4035538" cy="30266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0649" y="1027907"/>
            <a:ext cx="704333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এই প্রযুক্তিটি কম্পিউটার বুদ্ধিমত্তা সংবলিত এবং কম্পিউটার নিয়ন্ত্রিত রোবট মেশিন তৈরি করে যেগুলো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7" y="2555699"/>
            <a:ext cx="4533334" cy="36190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3843" y="4099332"/>
            <a:ext cx="48681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আকৃতিগত দিক থেকে অনেকটা মানুষের মতো হয় এবং অনেকটা মানুষের মতোই দৈহিক ক্ষমতাসম্পন্ন থাকে।</a:t>
            </a:r>
            <a:endParaRPr lang="en-US" sz="3500" b="1" dirty="0"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3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077" y="1242036"/>
            <a:ext cx="75557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রোবট</a:t>
            </a:r>
            <a:r>
              <a:rPr lang="en-US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Robot) </a:t>
            </a:r>
            <a:r>
              <a:rPr lang="en-US" sz="35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শব্দটার</a:t>
            </a:r>
            <a:r>
              <a:rPr lang="en-US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উৎপত্তি</a:t>
            </a:r>
            <a:r>
              <a:rPr lang="en-US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“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Robota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মতান্তরে</a:t>
            </a:r>
            <a:r>
              <a:rPr lang="en-US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en-US" sz="35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শব্দ</a:t>
            </a:r>
            <a:r>
              <a:rPr lang="en-US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। 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79966" y="195427"/>
            <a:ext cx="5839489" cy="599162"/>
          </a:xfrm>
          <a:prstGeom prst="round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রোবট</a:t>
            </a:r>
            <a:r>
              <a:rPr lang="en-US" sz="45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Robot)</a:t>
            </a:r>
          </a:p>
        </p:txBody>
      </p:sp>
      <p:sp>
        <p:nvSpPr>
          <p:cNvPr id="8" name="Rectangle 7"/>
          <p:cNvSpPr/>
          <p:nvPr/>
        </p:nvSpPr>
        <p:spPr>
          <a:xfrm>
            <a:off x="692727" y="3005091"/>
            <a:ext cx="789726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শব্দটার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প্রবক্তা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ছিলেন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ক্যারেল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ক্যাপেক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যিনি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বিংশ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শতাব্দীর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শুরুর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সাইন্স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ফিকশন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লেখার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জন্য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বিখ্যাত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ছিলেন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244" y="1242036"/>
            <a:ext cx="2667000" cy="3797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2727" y="5316874"/>
            <a:ext cx="10525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শব্দটার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মানে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হল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দাস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slave)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কর্মী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worker)।</a:t>
            </a:r>
          </a:p>
        </p:txBody>
      </p:sp>
    </p:spTree>
    <p:extLst>
      <p:ext uri="{BB962C8B-B14F-4D97-AF65-F5344CB8AC3E}">
        <p14:creationId xmlns:p14="http://schemas.microsoft.com/office/powerpoint/2010/main" val="768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298" y="1961322"/>
            <a:ext cx="3041532" cy="202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5" y="4442650"/>
            <a:ext cx="3041533" cy="19813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1058" y="1694140"/>
            <a:ext cx="8322365" cy="37338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05740" algn="just"/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Computer program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Electronic circuitry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দ্বারা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205740" algn="just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205740" algn="just"/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কার্যপদ্ধতি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হয়ে থাকে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algn="just"/>
            <a:r>
              <a:rPr lang="en-US" sz="32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সম্পূর্ণ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স্বয়ংক্রিয়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আধা-স্বয়ংক্রিয়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05740" algn="just"/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126" y="990977"/>
            <a:ext cx="11549074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রোবট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ধরণের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ইলেকট্রো-মেকানিক্যাল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যান্ত্রিক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ব্যবস্থা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নিয়ন্ত্রিত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</a:p>
          <a:p>
            <a:pPr algn="just"/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692" y="4513539"/>
            <a:ext cx="7409170" cy="1661973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অর্থা</a:t>
            </a:r>
            <a:r>
              <a:rPr lang="en-US" sz="3200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ৎ </a:t>
            </a:r>
            <a:r>
              <a:rPr lang="en-US" sz="3200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</a:t>
            </a:r>
            <a:r>
              <a:rPr lang="en-US" sz="3200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মেশিন</a:t>
            </a:r>
            <a:r>
              <a:rPr lang="en-US" sz="3200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উভয়</a:t>
            </a:r>
            <a:r>
              <a:rPr lang="en-US" sz="3200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কর্তৃক</a:t>
            </a:r>
            <a:r>
              <a:rPr lang="en-US" sz="3200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পরিচালিত</a:t>
            </a:r>
            <a:endParaRPr lang="en-US" sz="3200" spc="-15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endParaRPr lang="en-US" sz="3200" spc="-15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কিংবা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দূর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নিয়ন্ত্রিত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67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6592" y="1530727"/>
            <a:ext cx="60297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তৈরী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হয়েছে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কৃত্রিম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বুদ্ধিমত্তার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নীতিতে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05740" algn="just"/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205740" algn="just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কিংবা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বুদ্ধিমান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প্রাণীর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মতো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592" y="5966793"/>
            <a:ext cx="10346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অত্যন্ত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দ্রুত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ক্লান্তিহীন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নিখুঁত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কর্মক্ষম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যন্ত্র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74" y="743779"/>
            <a:ext cx="3551583" cy="180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73" y="3723862"/>
            <a:ext cx="3551583" cy="1994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8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437321" y="1143000"/>
            <a:ext cx="8017565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সমস্যায়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সিদ্ধান্ত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মানুষের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মতো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bn-B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কে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গড়ে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তোলা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	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কৃত্রিম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বুদ্ধি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</a:p>
          <a:p>
            <a:pPr marL="548640" indent="-274320">
              <a:buFont typeface="Wingdings" pitchFamily="2" charset="2"/>
              <a:buChar char="Ø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ফলে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অবস্থার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পরিবর্তনের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সাথে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সাথে</a:t>
            </a:r>
            <a:r>
              <a:rPr lang="bn-B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বদলাতে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	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নিজেদের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কর্মপদ্ধতিও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en-US" dirty="0">
              <a:solidFill>
                <a:srgbClr val="00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71" y="1143000"/>
            <a:ext cx="369001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71" y="4161215"/>
            <a:ext cx="3690010" cy="229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82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3891" y="1693605"/>
            <a:ext cx="541712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মত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সেখানে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রোবটগুলোর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থাকতে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একাধিক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কর্মক্ষম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বাহু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bn-BD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নির্দেশ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অনুসারে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3943" y="1203961"/>
            <a:ext cx="9008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শিল্প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কারখানায়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অনেক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অবয়ব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দেখতে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56" y="1745167"/>
            <a:ext cx="3420809" cy="213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55" y="4323435"/>
            <a:ext cx="3420810" cy="2153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7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39" y="658386"/>
            <a:ext cx="3178316" cy="42733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5360" y="1060174"/>
            <a:ext cx="5715001" cy="495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marL="210312" indent="0" algn="just">
              <a:buNone/>
            </a:pP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যন্ত্রমানব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6072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10312" indent="0" algn="just">
              <a:buNone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10312" indent="0" algn="just">
              <a:buNone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10312" indent="0" algn="just">
              <a:buNone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10312" indent="0" algn="just">
              <a:buNone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অনেক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marL="210312" indent="0" algn="just">
              <a:buNone/>
            </a:pP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দুঃসাধ্য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668" y="3659513"/>
            <a:ext cx="4296173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8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5855" y="1211946"/>
            <a:ext cx="6158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কিছু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কিছু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আছে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যারা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পারে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মত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হাঁটতে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1" algn="just"/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914400" lvl="1" indent="-457200" algn="just">
              <a:buFont typeface="Wingdings" pitchFamily="2" charset="2"/>
              <a:buChar char="Ø"/>
            </a:pP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914400" lvl="1" indent="-457200" algn="just">
              <a:buFont typeface="Wingdings" pitchFamily="2" charset="2"/>
              <a:buChar char="Ø"/>
            </a:pP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সাথে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কথা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বলতে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44" y="1339762"/>
            <a:ext cx="2233757" cy="235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2" y="3733801"/>
            <a:ext cx="3858208" cy="273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93" y="1339762"/>
            <a:ext cx="1572209" cy="2355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9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331304" y="1421295"/>
            <a:ext cx="6299200" cy="458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" indent="0" algn="just">
              <a:buNone/>
            </a:pP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১.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দৃষ্টিশক্তি</a:t>
            </a: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ভিজ্যুয়াল</a:t>
            </a: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পারসেপশন</a:t>
            </a:r>
            <a:endParaRPr lang="en-US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365760" algn="just">
              <a:buFont typeface="+mj-lt"/>
              <a:buAutoNum type="arabicPeriod"/>
            </a:pPr>
            <a:endParaRPr lang="en-US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365760" algn="just">
              <a:buFont typeface="+mj-lt"/>
              <a:buAutoNum type="arabicPeriod"/>
            </a:pPr>
            <a:endParaRPr lang="en-US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48590" indent="0" algn="just">
              <a:buNone/>
            </a:pPr>
            <a:endParaRPr lang="en-US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48590" indent="0" algn="just">
              <a:buNone/>
            </a:pPr>
            <a:endParaRPr lang="en-US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48590" indent="0" algn="just">
              <a:buNone/>
            </a:pP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২.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স্পর্শ</a:t>
            </a: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স্পর্শ</a:t>
            </a: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ইন্দ্রিয়গ্রাহ্য</a:t>
            </a: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সক্ষমতা</a:t>
            </a:r>
            <a:endParaRPr lang="en-US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endParaRPr lang="en-US" spc="-1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29" y="4284723"/>
            <a:ext cx="4412888" cy="229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611" y="809104"/>
            <a:ext cx="3214687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19" y="4284723"/>
            <a:ext cx="2283950" cy="229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31304" y="209942"/>
            <a:ext cx="9972848" cy="599162"/>
          </a:xfrm>
          <a:prstGeom prst="round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ctr"/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রোবটকে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যেসব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বৈশিষ্ট্য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দেয়ার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চেষ্টা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64" y="857920"/>
            <a:ext cx="11566135" cy="923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398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63" y="1757932"/>
            <a:ext cx="11566135" cy="4046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4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44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নুরুল্লা</a:t>
            </a:r>
            <a:endParaRPr lang="en-US" sz="4499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থ্য ও যোগাযোগ প্রযুক্তি </a:t>
            </a:r>
          </a:p>
          <a:p>
            <a:r>
              <a:rPr lang="en-US" sz="39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sz="3999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999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01818606446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99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bn-IN" sz="3199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199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মেইল</a:t>
            </a:r>
            <a:r>
              <a:rPr lang="bn-IN" sz="3199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bn-IN" sz="3199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199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  <a:hlinkClick r:id="rId2"/>
              </a:rPr>
              <a:t>amdnurulla</a:t>
            </a:r>
            <a:r>
              <a:rPr lang="en-US" sz="319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@gmail.com</a:t>
            </a:r>
            <a:endParaRPr lang="en-US" sz="3199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BD" sz="3199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2" y="926334"/>
            <a:ext cx="856714" cy="854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57" y="1843943"/>
            <a:ext cx="3168997" cy="39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298107" y="1033507"/>
            <a:ext cx="7280329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" indent="0" algn="just"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৩.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নিয়ন্ত্রণ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ম্যানিপুলেশনের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দক্ষতা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নিপুনতা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365760" algn="just">
              <a:buFont typeface="+mj-lt"/>
              <a:buAutoNum type="arabicPeriod" startAt="3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365760" algn="just">
              <a:buFont typeface="+mj-lt"/>
              <a:buAutoNum type="arabicPeriod" startAt="3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48590" indent="0" algn="just"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৪.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দৈহিকভাবে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নড়াচড়ার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ক্ষমতা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লোকোমোশন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365760" algn="just">
              <a:buFont typeface="+mj-lt"/>
              <a:buAutoNum type="arabicPeriod" startAt="3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48590" indent="0" algn="just"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৫.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কারও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যাবার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পথকে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যথাযথভাবে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খুঁজে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148590" indent="0" algn="just"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বুদ্ধিমত্তা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নেভিগেশন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514350" indent="-365760" algn="just">
              <a:buFont typeface="+mj-lt"/>
              <a:buAutoNum type="arabicPeriod" startAt="3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365760" algn="just">
              <a:buFont typeface="+mj-lt"/>
              <a:buAutoNum type="arabicPeriod" startAt="3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365760" algn="just">
              <a:buFont typeface="+mj-lt"/>
              <a:buAutoNum type="arabicPeriod" startAt="3"/>
            </a:pPr>
            <a:endParaRPr lang="en-US" dirty="0">
              <a:solidFill>
                <a:srgbClr val="003300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55" y="4975335"/>
            <a:ext cx="3435581" cy="181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130" y="809104"/>
            <a:ext cx="2911106" cy="221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24" y="3087387"/>
            <a:ext cx="3773912" cy="188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3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7149" y="787021"/>
            <a:ext cx="4493176" cy="26593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87927" y="209942"/>
            <a:ext cx="6609222" cy="599162"/>
          </a:xfrm>
          <a:prstGeom prst="round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উপাদান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অংশ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7135" y="1202768"/>
            <a:ext cx="316122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অ্যাকচুয়েটর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1" name="Picture 5" descr="http://img.directindustry.com/images_di/photo-g/mig-tig-welding-robots-29315-27534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9062" y="3564833"/>
            <a:ext cx="4369350" cy="29287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983673" y="3092450"/>
            <a:ext cx="5602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বৈদ্যুতিক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উৎস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পাওয়ার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সিস্টেম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jloga.edublogs.org/files/2009/02/robot-brain_will_pate_flck_atr_non_291x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833" y="710559"/>
            <a:ext cx="3520110" cy="27855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748145" y="1186336"/>
            <a:ext cx="60267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প্রোগ্রামকৃত</a:t>
            </a:r>
            <a:r>
              <a:rPr lang="en-US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মস্তিস্ক</a:t>
            </a:r>
            <a:r>
              <a:rPr lang="en-US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4" name="Picture 4" descr="http://hackedgadgets.com/wp-content/uploads/2012/01/Learn-Electronics-with-Snap-Circui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8988" y="3775680"/>
            <a:ext cx="4642955" cy="2611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1203662" y="3483291"/>
            <a:ext cx="464295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ইলেকট্রিক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সার্কিট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1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0143" y="1226000"/>
            <a:ext cx="4590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অনুভূতি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751415"/>
            <a:ext cx="3529220" cy="2761998"/>
          </a:xfrm>
          <a:prstGeom prst="rect">
            <a:avLst/>
          </a:prstGeom>
        </p:spPr>
      </p:pic>
      <p:pic>
        <p:nvPicPr>
          <p:cNvPr id="11" name="Picture 4" descr="http://spectrum.ieee.org/image/17172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1710" y="3659187"/>
            <a:ext cx="3551980" cy="29556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429491" y="3114076"/>
            <a:ext cx="597130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পরিবর্তন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ম্যানিপুলেশন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5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5" y="1378227"/>
            <a:ext cx="49146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গৃহাস্থলী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205740" algn="just"/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কল-কারখানার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886" y="669245"/>
            <a:ext cx="2868114" cy="237438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374073" y="209942"/>
            <a:ext cx="4211179" cy="599162"/>
          </a:xfrm>
          <a:prstGeom prst="round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90" y="3270294"/>
            <a:ext cx="4468810" cy="29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://1.bp.blogspot.com/-NxoWSAmrrW4/VYfuHcdzohI/AAAAAAAAAGo/oETvP58xjw4/s320/Morley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52" y="669245"/>
            <a:ext cx="3214634" cy="2374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5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0646" y="1752600"/>
            <a:ext cx="42032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হাসপাতালে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সামরিক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বাহিনীতে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15" y="610321"/>
            <a:ext cx="4625037" cy="308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80" y="3892462"/>
            <a:ext cx="4284372" cy="2839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61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2107" y="1686340"/>
            <a:ext cx="42032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অগ্নিনির্বাপনে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উদ্ধার-অনুসন্ধানে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45" y="615049"/>
            <a:ext cx="4210252" cy="290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84" y="3760851"/>
            <a:ext cx="4303018" cy="2878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93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123" y="1547982"/>
            <a:ext cx="381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খনিতে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05740" algn="just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শিক্ষাকেন্দ্রে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59" y="535674"/>
            <a:ext cx="4475550" cy="288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60" y="3653923"/>
            <a:ext cx="4475549" cy="2887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9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5203" y="1520934"/>
            <a:ext cx="53603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গবেষণাগারে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শিল্পক্ষেত্রে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0" y="509523"/>
            <a:ext cx="4834705" cy="293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29" y="3621096"/>
            <a:ext cx="4834705" cy="2962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70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0574" y="1657676"/>
            <a:ext cx="64628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রোবোটিক্সকে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ব্যাপকভাবে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কম্পিউটার-এইডেড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ম্যানুফেকচারিং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এ ।</a:t>
            </a:r>
            <a:endParaRPr lang="bn-BD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বিশেষ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করে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হয়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যানবাহন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গাড়ির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কারখানায়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27" y="610754"/>
            <a:ext cx="4277246" cy="257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27" y="3636566"/>
            <a:ext cx="4277246" cy="26480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748145" y="209942"/>
            <a:ext cx="5665906" cy="599162"/>
          </a:xfrm>
          <a:prstGeom prst="round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ctr"/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2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2ACABE-D596-459C-B65D-79ADBF0BB4BA}"/>
              </a:ext>
            </a:extLst>
          </p:cNvPr>
          <p:cNvSpPr txBox="1"/>
          <p:nvPr/>
        </p:nvSpPr>
        <p:spPr>
          <a:xfrm>
            <a:off x="176681" y="1319994"/>
            <a:ext cx="7595719" cy="4677371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998" b="1" u="sng" dirty="0" err="1"/>
              <a:t>পাঠ</a:t>
            </a:r>
            <a:r>
              <a:rPr lang="en-US" sz="5998" b="1" u="sng" dirty="0"/>
              <a:t> </a:t>
            </a:r>
            <a:r>
              <a:rPr lang="en-US" sz="5998" b="1" u="sng" dirty="0" err="1"/>
              <a:t>পরিচিতি</a:t>
            </a:r>
            <a:endParaRPr lang="en-US" sz="5998" b="1" u="sng" dirty="0"/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  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রোবোটিক্স</a:t>
            </a:r>
            <a:endParaRPr lang="en-US" sz="36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: ৫০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/>
          </a:p>
          <a:p>
            <a:endParaRPr lang="en-US" sz="1799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3A103-E41A-4BFB-A1BD-CF7FAA797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42" y="1319993"/>
            <a:ext cx="4136379" cy="47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91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2377" y="1103676"/>
            <a:ext cx="621104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1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বিস্ফোরক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নিস্ক্রিয়করণ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1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971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ডুবে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যাওয়া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জাহজের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অনুসন্ধান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1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971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খনি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অভ্যন্তরের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571500" algn="just">
              <a:buFont typeface="+mj-lt"/>
              <a:buAutoNum type="arabicPeriod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67" y="2950810"/>
            <a:ext cx="3018183" cy="156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66" y="4653056"/>
            <a:ext cx="3018183" cy="186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89" y="473410"/>
            <a:ext cx="3000361" cy="230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1" y="2251770"/>
            <a:ext cx="419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ওয়েল্ডিং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ঢালাই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006101"/>
            <a:ext cx="9395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কারখানায়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নিয়ন্ত্রিত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সাহায্যে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রকম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বিপজ্জনক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পরিশ্রমসাধ্য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যেমন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39" y="1544710"/>
            <a:ext cx="3581400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40" y="4199558"/>
            <a:ext cx="3581401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736717" y="209942"/>
            <a:ext cx="5359283" cy="599162"/>
          </a:xfrm>
          <a:prstGeom prst="rect">
            <a:avLst/>
          </a:prstGeom>
          <a:ln w="57150">
            <a:prstDash val="lg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ctr"/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44" y="3732639"/>
            <a:ext cx="4300415" cy="28669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39536" y="2262199"/>
            <a:ext cx="47716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ভারী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মাল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উঠানো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নামানো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যন্ত্রাংশ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সংযোজন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ইত্যাদি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537" y="966344"/>
            <a:ext cx="72357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কারখানায়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নিয়ন্ত্রিত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সাহায্যে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রকম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বিপজ্জনক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পরিশ্রমসাধ্য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যেমন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26" y="711554"/>
            <a:ext cx="4277138" cy="266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://1.bp.blogspot.com/-J_nVSQdAQnQ/VYfuNMdxknI/AAAAAAAAAG4/TbTHf6ExAmc/s320/Robot_measurement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617" y="3549043"/>
            <a:ext cx="3424133" cy="305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1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79" y="658578"/>
            <a:ext cx="28765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501" y="2287859"/>
            <a:ext cx="65730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just"/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স্টেশনে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মেইল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ডেলিভারির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কাজে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182880" algn="just"/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এসব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অনুসরণ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চলে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আল্ট্রা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ভায়োলেট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পেইন্ট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মার্ক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রুটগূলোকে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522" y="1157748"/>
            <a:ext cx="10535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বৃহ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ৎ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প্রতিষ্ঠানের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বিল্ডিংসমূহ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জুড়ে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বিশেষ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ধরণের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bn-BD" sz="3200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সেগুলি ব্যবহৃত হয়ে থাকে-</a:t>
            </a:r>
            <a:endParaRPr lang="en-US" sz="3200" spc="-15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26" y="4213634"/>
            <a:ext cx="3962403" cy="238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1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3782" y="2133600"/>
            <a:ext cx="47346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বোমা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অনুসন্ধান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1" algn="just"/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কিংবা</a:t>
            </a: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914400" lvl="1" indent="-457200" algn="just">
              <a:buFont typeface="Wingdings" pitchFamily="2" charset="2"/>
              <a:buChar char="Ø"/>
            </a:pP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ভূমি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মাইন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সনাক্ত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219201"/>
            <a:ext cx="9670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সামরিক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উল্লেখযোগ্য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হচ্ছে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8" y="1849834"/>
            <a:ext cx="3574632" cy="232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8" y="4198744"/>
            <a:ext cx="3574633" cy="2207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3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810" y="1085718"/>
            <a:ext cx="874885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রুটিন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মাফিক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প্রাত্যহিক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অনেক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কর্ম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;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যেমন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কফি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1" algn="just"/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4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ইত্যাদি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ভৃত্যের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মতো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53" y="1757332"/>
            <a:ext cx="3191877" cy="319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57" y="3352800"/>
            <a:ext cx="2869960" cy="3387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2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2.bp.blogspot.com/-gL8hfvLVE60/VYfuNqKINmI/AAAAAAAAAHA/DohRQbKBMYA/s320/robotic-surgery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88" y="835610"/>
            <a:ext cx="3818064" cy="261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1.bp.blogspot.com/-ZS9Nba_7FNc/VYfuOjeDNwI/AAAAAAAAAHI/eBUYrpQAgU8/s320/wallpaper.big-jjz.cs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80" y="3841239"/>
            <a:ext cx="3230471" cy="2438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524898"/>
            <a:ext cx="6042992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চিকিৎসাক্ষেত্রে</a:t>
            </a:r>
            <a:r>
              <a:rPr lang="bn-B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সহায়তা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bn-B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থাকে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182880" indent="0"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সার্জনদের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জটিল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অপারেশনে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নানা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ধরণের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457200" indent="-274320">
              <a:buFont typeface="Wingdings" pitchFamily="2" charset="2"/>
              <a:buChar char="Ø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indent="0"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indent="0"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গুরুত্বপূর্ণ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অবদান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রয়েছে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182880" indent="0"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মহাকাশ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গবেষণার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7" y="1007886"/>
            <a:ext cx="3417226" cy="245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7" y="3930690"/>
            <a:ext cx="3417226" cy="2349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63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278189"/>
            <a:ext cx="7123782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মহাকাশ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অভিযানে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এখন</a:t>
            </a:r>
            <a:r>
              <a:rPr lang="bn-B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18288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পরিবর্তে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বিভিন্ন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বৈশিষ্ট্য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সম্বলিত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সম্প্রতি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যুক্তরাস্ট্রের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নাসা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কর্তৃক</a:t>
            </a:r>
            <a:r>
              <a:rPr lang="bn-B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পাঠানো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হয়েছে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18288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মঙ্গলগ্রহে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“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কিউরিসিটি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”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নামের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একটি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।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0" y="4548345"/>
            <a:ext cx="6626087" cy="114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যেটি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মঙ্গলের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পরিবেশ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প্রকৃতি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ইত্যাদি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তথ্য</a:t>
            </a:r>
            <a:endParaRPr lang="en-US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সেগুলোকে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বিশ্লেষণ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করে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পৃথিবীতে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পাঠাচ্ছে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58" y="3749473"/>
            <a:ext cx="4696213" cy="274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82" y="509523"/>
            <a:ext cx="4673966" cy="276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3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5712" y="907204"/>
            <a:ext cx="5226838" cy="686081"/>
          </a:xfrm>
        </p:spPr>
        <p:txBody>
          <a:bodyPr/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একক কাজ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74663" y="3406020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SolaimanLipi" pitchFamily="2" charset="0"/>
                <a:cs typeface="SolaimanLipi" pitchFamily="2" charset="0"/>
              </a:rPr>
              <a:t>ঘ</a:t>
            </a:r>
            <a:r>
              <a:rPr lang="as-IN" sz="3200" dirty="0">
                <a:latin typeface="SolaimanLipi" pitchFamily="2" charset="0"/>
                <a:cs typeface="SolaimanLipi" pitchFamily="2" charset="0"/>
              </a:rPr>
              <a:t> ন্যানো টেকনোলজি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79426" y="2659895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খ. </a:t>
            </a:r>
            <a:r>
              <a:rPr lang="as-IN" sz="3200" dirty="0">
                <a:latin typeface="SolaimanLipi" pitchFamily="2" charset="0"/>
                <a:cs typeface="SolaimanLipi" pitchFamily="2" charset="0"/>
              </a:rPr>
              <a:t>বায়োইনফরমেটিক্স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74662" y="2673293"/>
            <a:ext cx="4582502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খ. </a:t>
            </a:r>
            <a:r>
              <a:rPr lang="as-IN" sz="3200" dirty="0">
                <a:latin typeface="SolaimanLipi" pitchFamily="2" charset="0"/>
                <a:cs typeface="SolaimanLipi" pitchFamily="2" charset="0"/>
              </a:rPr>
              <a:t>বায়োইনফরমেটিক্স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74661" y="3424768"/>
            <a:ext cx="4582501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SolaimanLipi" pitchFamily="2" charset="0"/>
                <a:cs typeface="SolaimanLipi" pitchFamily="2" charset="0"/>
              </a:rPr>
              <a:t>ঘ. </a:t>
            </a:r>
            <a:r>
              <a:rPr lang="as-IN" sz="3200" dirty="0">
                <a:latin typeface="SolaimanLipi" pitchFamily="2" charset="0"/>
                <a:cs typeface="SolaimanLipi" pitchFamily="2" charset="0"/>
              </a:rPr>
              <a:t>ন্যানো টেকনোলজি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65959" y="1933945"/>
            <a:ext cx="8091203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s-IN" sz="3200" dirty="0">
                <a:latin typeface="SolaimanLipi" pitchFamily="2" charset="0"/>
                <a:cs typeface="SolaimanLipi" pitchFamily="2" charset="0"/>
              </a:rPr>
              <a:t>কৃত্রিম বুদ্ধিমত্তা প্রধানত কোথায় ব্যবহৃত হয়? 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77401" y="2663817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SolaimanLipi" pitchFamily="2" charset="0"/>
                <a:cs typeface="SolaimanLipi" pitchFamily="2" charset="0"/>
              </a:rPr>
              <a:t>ক. </a:t>
            </a:r>
            <a:r>
              <a:rPr lang="as-IN" sz="3200" dirty="0">
                <a:latin typeface="SolaimanLipi" pitchFamily="2" charset="0"/>
                <a:cs typeface="SolaimanLipi" pitchFamily="2" charset="0"/>
              </a:rPr>
              <a:t>বায়োমেট্রিক্স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72638" y="3396495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গ. </a:t>
            </a:r>
            <a:r>
              <a:rPr lang="as-IN" sz="3200" dirty="0">
                <a:latin typeface="SolaimanLipi" pitchFamily="2" charset="0"/>
                <a:cs typeface="SolaimanLipi" pitchFamily="2" charset="0"/>
              </a:rPr>
              <a:t>রোবোটিক্স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36374" y="3402363"/>
            <a:ext cx="3427412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গ. </a:t>
            </a:r>
            <a:r>
              <a:rPr lang="as-IN" sz="3200" dirty="0">
                <a:latin typeface="SolaimanLipi" pitchFamily="2" charset="0"/>
                <a:cs typeface="SolaimanLipi" pitchFamily="2" charset="0"/>
              </a:rPr>
              <a:t>রোবোটিক্স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68100" y="2673293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SolaimanLipi" pitchFamily="2" charset="0"/>
                <a:cs typeface="SolaimanLipi" pitchFamily="2" charset="0"/>
              </a:rPr>
              <a:t>ক. </a:t>
            </a:r>
            <a:r>
              <a:rPr lang="as-IN" sz="3200" dirty="0">
                <a:latin typeface="SolaimanLipi" pitchFamily="2" charset="0"/>
                <a:cs typeface="SolaimanLipi" pitchFamily="2" charset="0"/>
              </a:rPr>
              <a:t>বায়োমেট্রিক্স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4524" r="23214" b="35799"/>
          <a:stretch/>
        </p:blipFill>
        <p:spPr bwMode="auto">
          <a:xfrm>
            <a:off x="4856018" y="685800"/>
            <a:ext cx="223750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3079" r="34295" b="38461"/>
          <a:stretch/>
        </p:blipFill>
        <p:spPr bwMode="auto">
          <a:xfrm>
            <a:off x="1905000" y="1545935"/>
            <a:ext cx="1420091" cy="4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8437" r="35238" b="44275"/>
          <a:stretch/>
        </p:blipFill>
        <p:spPr bwMode="auto">
          <a:xfrm>
            <a:off x="1905000" y="2934385"/>
            <a:ext cx="1645920" cy="49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15673" y="3471774"/>
            <a:ext cx="6744237" cy="58956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sz="3200" b="1" kern="0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অসুবিধা</a:t>
            </a:r>
            <a:r>
              <a:rPr lang="en-US" sz="3200" b="1" kern="0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লেখ</a:t>
            </a:r>
            <a:r>
              <a:rPr lang="en-US" sz="3200" b="1" kern="0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30938" y="3048000"/>
            <a:ext cx="8382000" cy="94169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673" y="2145249"/>
            <a:ext cx="6319234" cy="58956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sz="3200" b="1" kern="0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সুবিধা</a:t>
            </a:r>
            <a:r>
              <a:rPr lang="en-US" sz="3200" b="1" kern="0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লেখ</a:t>
            </a:r>
            <a:r>
              <a:rPr lang="en-US" sz="3200" b="1" kern="0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259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CE386-3A1D-4F8F-8E9B-504415206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9518" y="140954"/>
            <a:ext cx="4572000" cy="3848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43E32-C1EE-433F-83A9-5E56CAAEF6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5029" y="3961492"/>
            <a:ext cx="4860978" cy="2750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12F2F1-9E3E-4966-B986-A1CA74E3AD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558916" y="4076908"/>
            <a:ext cx="5059762" cy="2635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AF3080-E69A-4BAD-B0B1-A8ACFC4625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558916" y="140954"/>
            <a:ext cx="5059762" cy="379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E99474-9236-4159-B415-7097FBE6B4DB}"/>
              </a:ext>
            </a:extLst>
          </p:cNvPr>
          <p:cNvSpPr txBox="1"/>
          <p:nvPr/>
        </p:nvSpPr>
        <p:spPr>
          <a:xfrm>
            <a:off x="3865418" y="357673"/>
            <a:ext cx="4390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ছবিগুলো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লক্ষ্য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করি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79801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3048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2701637" y="2573815"/>
            <a:ext cx="7989556" cy="32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r>
              <a:rPr lang="en-US" sz="36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রোবটিক্স</a:t>
            </a:r>
            <a:r>
              <a:rPr lang="en-US" sz="36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6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r>
              <a:rPr lang="en-US" sz="36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r>
              <a:rPr lang="en-US" sz="36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অংশগুলোর</a:t>
            </a:r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নাম</a:t>
            </a:r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</a:t>
            </a:r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r>
              <a:rPr lang="en-US" sz="36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অ্যাকচুয়েটররের</a:t>
            </a:r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endParaRPr lang="en-US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endParaRPr lang="en-US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159056-2129-4B0E-8BD0-D9E71DFA388E}"/>
              </a:ext>
            </a:extLst>
          </p:cNvPr>
          <p:cNvSpPr txBox="1"/>
          <p:nvPr/>
        </p:nvSpPr>
        <p:spPr>
          <a:xfrm>
            <a:off x="4532243" y="1060174"/>
            <a:ext cx="286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</a:rPr>
              <a:t>মূল্যায়ন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4182264" y="805357"/>
            <a:ext cx="3255819" cy="79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7526" y="2980752"/>
            <a:ext cx="99337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রোবটের</a:t>
            </a:r>
            <a:r>
              <a:rPr lang="en-US" sz="4000" b="1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প্রয়োগক্ষেত্র</a:t>
            </a:r>
            <a:r>
              <a:rPr lang="en-US" sz="4000" b="1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বাড়ী</a:t>
            </a:r>
            <a:r>
              <a:rPr lang="en-US" sz="4000" b="1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4000" b="1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লিখে</a:t>
            </a:r>
            <a:r>
              <a:rPr lang="en-US" sz="4000" b="1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আনবে</a:t>
            </a:r>
            <a:r>
              <a:rPr lang="en-US" sz="4000" b="1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bn-BD" sz="4000" b="1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D4067-472D-429B-B31A-F452405F2CFA}"/>
              </a:ext>
            </a:extLst>
          </p:cNvPr>
          <p:cNvSpPr txBox="1"/>
          <p:nvPr/>
        </p:nvSpPr>
        <p:spPr>
          <a:xfrm>
            <a:off x="1052945" y="4269073"/>
            <a:ext cx="105029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79516" y="2792686"/>
            <a:ext cx="5978884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u="sng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রোবোটিক্স</a:t>
            </a:r>
            <a:endParaRPr lang="en-US" sz="4500" b="1" u="sng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41" y="959560"/>
            <a:ext cx="8674759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আমাদের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আজকের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49648926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8376" y="4001805"/>
            <a:ext cx="1085340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SolaimanLipi" pitchFamily="65" charset="0"/>
              </a:rPr>
              <a:t>৪.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রোবটিক্স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–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এর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ব্যবহার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বিশ্লেষণ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করতে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পারবে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। </a:t>
            </a:r>
            <a:endParaRPr lang="bn-BD" sz="3500" b="1" dirty="0">
              <a:solidFill>
                <a:schemeClr val="accent1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658" y="1349967"/>
            <a:ext cx="7757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এ পাঠ শেষে শিক্ষার্থীরা</a:t>
            </a:r>
            <a:r>
              <a:rPr lang="en-US" sz="36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820679" y="1980909"/>
            <a:ext cx="1030452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bn-IN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১.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রোবটিক্স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কী</a:t>
            </a:r>
            <a:r>
              <a:rPr lang="bn-BD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তা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বলতে পারবে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।</a:t>
            </a:r>
            <a:r>
              <a:rPr lang="bn-BD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20677" y="2590350"/>
            <a:ext cx="1078943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২.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রোবটিক্স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এর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উপাদান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গুলো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সম্পর্কে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বলতে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পারবে</a:t>
            </a:r>
            <a:r>
              <a:rPr lang="bn-BD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820679" y="3235817"/>
            <a:ext cx="1101110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SolaimanLipi" pitchFamily="65" charset="0"/>
              </a:rPr>
              <a:t>৩.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রোবটিক্সে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যে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যে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বৈশিষ্ট্য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দেওয়া হয় তা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ব্যাখ্যা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করতে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পারবে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bn-BD" sz="3500" b="1" dirty="0">
              <a:solidFill>
                <a:schemeClr val="accent1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D5DF68-A71E-42C3-AAC2-28823529AC05}"/>
              </a:ext>
            </a:extLst>
          </p:cNvPr>
          <p:cNvSpPr txBox="1"/>
          <p:nvPr/>
        </p:nvSpPr>
        <p:spPr>
          <a:xfrm>
            <a:off x="3449783" y="228600"/>
            <a:ext cx="5485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শিখনফল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011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909EA2-5C65-4C37-B16E-DA20926A4306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https://www.youtube.com/watch?v=wDsjcA6D3zA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BB522-2DA9-4990-BF98-6E07CBBA42FD}"/>
              </a:ext>
            </a:extLst>
          </p:cNvPr>
          <p:cNvSpPr txBox="1"/>
          <p:nvPr/>
        </p:nvSpPr>
        <p:spPr>
          <a:xfrm>
            <a:off x="1537252" y="1046922"/>
            <a:ext cx="595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চল </a:t>
            </a:r>
            <a:r>
              <a:rPr lang="en-US" sz="3200" b="1" dirty="0" err="1"/>
              <a:t>প্রথমে</a:t>
            </a:r>
            <a:r>
              <a:rPr lang="en-US" sz="3200" b="1" dirty="0"/>
              <a:t> একটি ভিডিও দেখি-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738DC-A2CA-46D8-AB63-99DDDC035D07}"/>
              </a:ext>
            </a:extLst>
          </p:cNvPr>
          <p:cNvSpPr txBox="1"/>
          <p:nvPr/>
        </p:nvSpPr>
        <p:spPr>
          <a:xfrm>
            <a:off x="4744278" y="5062330"/>
            <a:ext cx="532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ভিডিওটিতে</a:t>
            </a:r>
            <a:r>
              <a:rPr lang="en-US" sz="3200" dirty="0">
                <a:solidFill>
                  <a:srgbClr val="00B050"/>
                </a:solidFill>
              </a:rPr>
              <a:t> কি </a:t>
            </a:r>
            <a:r>
              <a:rPr lang="en-US" sz="3200" dirty="0" err="1">
                <a:solidFill>
                  <a:srgbClr val="00B050"/>
                </a:solidFill>
              </a:rPr>
              <a:t>দেখলে</a:t>
            </a:r>
            <a:r>
              <a:rPr lang="en-US" sz="3200" dirty="0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16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783" y="1622328"/>
            <a:ext cx="8150087" cy="47244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কম্পিউটার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বিজ্ঞান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প্রকৌশল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বিদ্যার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শাখা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 </a:t>
            </a:r>
          </a:p>
          <a:p>
            <a:pPr marL="205740" algn="just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		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কৃত্রিম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বুদ্ধিমত্তা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কৃত্রিম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বুদ্ধিমত্তার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ক্ষেত্র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 </a:t>
            </a:r>
          </a:p>
          <a:p>
            <a:pPr marL="205740" algn="just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		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রোবটিক্স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27" y="1011518"/>
            <a:ext cx="3186554" cy="238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" b="16355"/>
          <a:stretch/>
        </p:blipFill>
        <p:spPr>
          <a:xfrm>
            <a:off x="7739342" y="3720547"/>
            <a:ext cx="3471924" cy="241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908994" y="209942"/>
            <a:ext cx="6253805" cy="599162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রোবটিক্স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(Robotics)</a:t>
            </a:r>
          </a:p>
        </p:txBody>
      </p:sp>
    </p:spTree>
    <p:extLst>
      <p:ext uri="{BB962C8B-B14F-4D97-AF65-F5344CB8AC3E}">
        <p14:creationId xmlns:p14="http://schemas.microsoft.com/office/powerpoint/2010/main" val="1350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315" y="2824202"/>
            <a:ext cx="54262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রোবোটিক্স বা রোবটবিজ্ঞান হলো কম্পিউটার নিয়ন্ত্রিত যন্ত্রসমূহ ডিজাইন ও উৎপাদন সংক্রান্ত বিজ্ঞান। </a:t>
            </a:r>
            <a:endParaRPr lang="en-US" sz="35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220" y="933870"/>
            <a:ext cx="54444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5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রোবটিক্স হলো রোবট টেকনোলজির একটি শাখা সেখানে রোবটের গঠন, কাজ, বৈশিষ্ট্য নিয়ে কাজ করা হয়। </a:t>
            </a:r>
            <a:endParaRPr lang="en-US" sz="3500" b="1" dirty="0">
              <a:solidFill>
                <a:srgbClr val="0070C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315" y="4714534"/>
            <a:ext cx="54262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500" b="1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রোবটবিজ্ঞান ইলেকট্রনিক্স, প্রকৌশল, বলবিদ্যা, মেকানিক্স এবং সফটওয়্যার বিজ্ঞানের সাথে সম্পর্কযুক্ত। </a:t>
            </a:r>
            <a:endParaRPr lang="en-US" sz="3500" b="1" dirty="0">
              <a:solidFill>
                <a:srgbClr val="7030A0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1FDC81-3778-44E9-B747-352050EF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730" y="1709512"/>
            <a:ext cx="5992887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838</Words>
  <Application>Microsoft Office PowerPoint</Application>
  <PresentationFormat>Widescreen</PresentationFormat>
  <Paragraphs>247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Nikosh</vt:lpstr>
      <vt:lpstr>NikoshBAN</vt:lpstr>
      <vt:lpstr>SolaimanLipi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rumpur</cp:lastModifiedBy>
  <cp:revision>176</cp:revision>
  <dcterms:created xsi:type="dcterms:W3CDTF">2016-06-10T12:41:00Z</dcterms:created>
  <dcterms:modified xsi:type="dcterms:W3CDTF">2021-05-01T14:03:49Z</dcterms:modified>
</cp:coreProperties>
</file>