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8" r:id="rId8"/>
    <p:sldId id="269" r:id="rId9"/>
    <p:sldId id="262" r:id="rId10"/>
    <p:sldId id="271" r:id="rId11"/>
    <p:sldId id="274" r:id="rId12"/>
    <p:sldId id="263" r:id="rId13"/>
    <p:sldId id="264" r:id="rId14"/>
    <p:sldId id="265" r:id="rId15"/>
    <p:sldId id="266" r:id="rId16"/>
    <p:sldId id="267" r:id="rId17"/>
    <p:sldId id="270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0" y="192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" name="click.wav"/>
          </p:stSnd>
        </p:sndAc>
      </p:transition>
    </mc:Choice>
    <mc:Fallback>
      <p:transition spd="slow">
        <p:fade/>
        <p:sndAc>
          <p:stSnd>
            <p:snd r:embed="rId1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13" name="click.wav"/>
          </p:stSnd>
        </p:sndAc>
      </p:transition>
    </mc:Choice>
    <mc:Fallback>
      <p:transition spd="slow">
        <p:fade/>
        <p:sndAc>
          <p:stSnd>
            <p:snd r:embed="rId13" name="click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57912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2057400"/>
            <a:ext cx="6677025" cy="4171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914400"/>
            <a:ext cx="502920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4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429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কপোতাক্ষ নদের জলরাশিকে ‘স্নেহের তৃষ্ণা’ বলার কারণ কী 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09600"/>
            <a:ext cx="5638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শব্দার্থ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609600" y="1371601"/>
            <a:ext cx="2286000" cy="1161633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5410200" y="1447800"/>
            <a:ext cx="3124200" cy="1039356"/>
          </a:xfrm>
          <a:prstGeom prst="leftArrow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প্রার্থনা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33400" y="2895600"/>
            <a:ext cx="2209800" cy="1161633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বিরলে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7852" y="3244334"/>
            <a:ext cx="1268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একান্ত সান্তভাবে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62600" y="3084759"/>
            <a:ext cx="2819400" cy="917079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একান্ত সান্তভাবে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4572000"/>
            <a:ext cx="2209800" cy="1161633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বারি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5791200" y="4572000"/>
            <a:ext cx="2514600" cy="1161633"/>
          </a:xfrm>
          <a:prstGeom prst="leftArrow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পানি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চিন্তা 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3047999"/>
            <a:ext cx="2514599" cy="990601"/>
          </a:xfrm>
          <a:prstGeom prst="rect">
            <a:avLst/>
          </a:prstGeom>
        </p:spPr>
      </p:pic>
      <p:pic>
        <p:nvPicPr>
          <p:cNvPr id="13" name="Picture 12" descr="pan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4648200"/>
            <a:ext cx="2514600" cy="1143000"/>
          </a:xfrm>
          <a:prstGeom prst="rect">
            <a:avLst/>
          </a:prstGeom>
        </p:spPr>
      </p:pic>
      <p:pic>
        <p:nvPicPr>
          <p:cNvPr id="14" name="Picture 13" descr="parrthon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0" y="1524000"/>
            <a:ext cx="2209800" cy="1276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od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33400"/>
            <a:ext cx="3733800" cy="2590800"/>
          </a:xfrm>
          <a:prstGeom prst="rect">
            <a:avLst/>
          </a:prstGeom>
        </p:spPr>
      </p:pic>
      <p:pic>
        <p:nvPicPr>
          <p:cNvPr id="3" name="Picture 2" descr="চিন্তা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609600"/>
            <a:ext cx="3505200" cy="2514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9600" y="4191000"/>
            <a:ext cx="76962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সতত, হে নদ, তুমি পড় মোর মনে</a:t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সতত তোমার কথা ভাবি এ বিরলে;</a:t>
            </a:r>
            <a:endParaRPr lang="en-US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657600"/>
            <a:ext cx="76962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সতত (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যেম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লোক নিশার স্বপনে</a:t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শোনে মায়া- মন্ত্রধ্বনি) তব কলকলে</a:t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জুড়াই এ কান আমি ভ্রান্তির ছলনে।</a:t>
            </a:r>
            <a:endParaRPr lang="en-US" sz="3600" b="1" dirty="0"/>
          </a:p>
        </p:txBody>
      </p:sp>
      <p:pic>
        <p:nvPicPr>
          <p:cNvPr id="3" name="Picture 2" descr="স্বপ্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838200"/>
            <a:ext cx="3886200" cy="2209800"/>
          </a:xfrm>
          <a:prstGeom prst="rect">
            <a:avLst/>
          </a:prstGeom>
        </p:spPr>
      </p:pic>
      <p:pic>
        <p:nvPicPr>
          <p:cNvPr id="5" name="Picture 4" descr="kopotakkho-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762000"/>
            <a:ext cx="3419475" cy="2209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581400"/>
            <a:ext cx="7543800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বহু দেশ দেখিয়াছি বহু নদ-দলে,</a:t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কিন্তু এ স্নেহের তৃষ্ণা মিটে কার জলে?</a:t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দুগ্ধ-স্রোতোরূপী তুমি জন্মভূমি-স্তনে।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3" name="Picture 2" descr="বিভিন্ন দেশ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04800"/>
            <a:ext cx="2876550" cy="2590800"/>
          </a:xfrm>
          <a:prstGeom prst="rect">
            <a:avLst/>
          </a:prstGeom>
        </p:spPr>
      </p:pic>
      <p:pic>
        <p:nvPicPr>
          <p:cNvPr id="4" name="Picture 3" descr="বিভিন্ন দেশ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04800"/>
            <a:ext cx="2619375" cy="2590800"/>
          </a:xfrm>
          <a:prstGeom prst="rect">
            <a:avLst/>
          </a:prstGeom>
        </p:spPr>
      </p:pic>
      <p:pic>
        <p:nvPicPr>
          <p:cNvPr id="5" name="Picture 4" descr="kpotakkho -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04800"/>
            <a:ext cx="2609850" cy="2590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447858"/>
            <a:ext cx="6705600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আর কি হে হবে দেখা?- যত দিন যাবে,</a:t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প্রজারূপে রাজরূপ সাগরেরে দিতে</a:t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বারি-রুপ কর তুমি; এ মিনতি, গাবে</a:t>
            </a:r>
            <a:endParaRPr lang="en-US" sz="3600" b="1" dirty="0"/>
          </a:p>
        </p:txBody>
      </p:sp>
      <p:pic>
        <p:nvPicPr>
          <p:cNvPr id="3" name="Picture 2" descr="চিন্তা 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1" y="838200"/>
            <a:ext cx="2438400" cy="2514600"/>
          </a:xfrm>
          <a:prstGeom prst="rect">
            <a:avLst/>
          </a:prstGeom>
        </p:spPr>
      </p:pic>
      <p:pic>
        <p:nvPicPr>
          <p:cNvPr id="4" name="Picture 3" descr="সাগ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838200"/>
            <a:ext cx="3048000" cy="2590800"/>
          </a:xfrm>
          <a:prstGeom prst="rect">
            <a:avLst/>
          </a:prstGeom>
        </p:spPr>
      </p:pic>
      <p:pic>
        <p:nvPicPr>
          <p:cNvPr id="5" name="Picture 4" descr="kpotakkh nod-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0" y="838200"/>
            <a:ext cx="2743200" cy="2514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267200"/>
            <a:ext cx="78486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বঙ্গজ জনের কানে, সখে, সখা-রীতে</a:t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নাম তার, এ প্রবাসে মজি প্রেম-ভাবে</a:t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লইছে যে নাম তব বঙ্গের সংগীতে</a:t>
            </a:r>
            <a:endParaRPr lang="en-US" sz="3600" b="1" dirty="0"/>
          </a:p>
        </p:txBody>
      </p:sp>
      <p:pic>
        <p:nvPicPr>
          <p:cNvPr id="3" name="Picture 2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600200"/>
            <a:ext cx="3505200" cy="2514600"/>
          </a:xfrm>
          <a:prstGeom prst="rect">
            <a:avLst/>
          </a:prstGeom>
        </p:spPr>
      </p:pic>
      <p:pic>
        <p:nvPicPr>
          <p:cNvPr id="4" name="Picture 3" descr="sokh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1524000"/>
            <a:ext cx="3200400" cy="2667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90600"/>
            <a:ext cx="59436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438400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বাংলা সাহিত্যে সনেট প্রবর্তন করেন কে?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কপোতাক্ষ নদকে কবি কী বলে সম্বোধন করেছেন?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বহু দেশে কবি কী দেখেছেন?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কপোতাক্ষ নদ কোথায় অবস্থিত?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কপোতাক্ষ নদ কোন ধরনের কবিতা?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838200"/>
            <a:ext cx="52578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0574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নিচের উদ্দীপক পড় এবং প্রশ্নগুলোর উত্তর দাওঃ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বাংলার নদী কি শোভাশালিনী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   কি মধুর তার কুল কুল ধ্বনি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   দু’ধারে তাহার বিটপীর শ্রেণি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   হেরিলে জুড়ায় হিয়া।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ক) মাইকেল মধুসূদন দত্ত কত সালে পরলোকগমন করেন?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খ) ‘স্নেহের তৃষ্ণা’ বলতে কী বোঝ?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গ)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দুগ্ধ-স্রোতোরূপী তুমি জন্মভূমি-স্তনে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-ব্যাখ্যা কর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ঘ) কপোতাক্ষ নদ কবিতার পরিনতির দিকটি উদ্দীপকে অনুপস্থিত’-বিশ্লেষণ কর।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09600"/>
            <a:ext cx="59436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76589" y="1195211"/>
            <a:ext cx="4905022" cy="6019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705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29" y="2019889"/>
            <a:ext cx="5497286" cy="3835913"/>
          </a:xfrm>
        </p:spPr>
        <p:txBody>
          <a:bodyPr>
            <a:normAutofit fontScale="92500" lnSpcReduction="20000"/>
          </a:bodyPr>
          <a:lstStyle/>
          <a:p>
            <a:pPr marL="464003" lvl="1" indent="0" algn="ctr">
              <a:buNone/>
            </a:pP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ফরিদ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উদ্দীন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464003" lvl="1" indent="0" algn="ctr">
              <a:buNone/>
            </a:pP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marL="464003" lvl="1" indent="0" algn="ctr">
              <a:buNone/>
            </a:pP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দুপচাঁচিয়া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ফাযিল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87001" indent="0" algn="ctr">
              <a:buNone/>
            </a:pPr>
            <a:r>
              <a:rPr lang="bn-IN" sz="35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500" dirty="0">
              <a:latin typeface="NikoshBAN" pitchFamily="2" charset="0"/>
              <a:cs typeface="NikoshBAN" pitchFamily="2" charset="0"/>
            </a:endParaRPr>
          </a:p>
          <a:p>
            <a:pPr marL="87001" indent="0">
              <a:buNone/>
            </a:pPr>
            <a:r>
              <a:rPr lang="bn-BD" sz="35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bn-BD" sz="35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87001" indent="0">
              <a:buNone/>
            </a:pPr>
            <a:r>
              <a:rPr lang="bn-BD" sz="32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1" y="2478417"/>
            <a:ext cx="2336347" cy="23363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0714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10779"/>
            <a:ext cx="6879771" cy="138084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676403"/>
            <a:ext cx="4648199" cy="4525962"/>
          </a:xfrm>
        </p:spPr>
        <p:txBody>
          <a:bodyPr>
            <a:normAutofit fontScale="92500"/>
          </a:bodyPr>
          <a:lstStyle/>
          <a:p>
            <a:pPr marL="87001" indent="0" algn="ctr">
              <a:buNone/>
            </a:pPr>
            <a:endParaRPr lang="en-US" sz="3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buNone/>
            </a:pP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marL="87001" indent="0" algn="ctr"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বাংলা সাহিত্য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 smtClean="0"/>
          </a:p>
          <a:p>
            <a:pPr algn="ctr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শ্রেনিঃ নবম-দশম</a:t>
            </a:r>
          </a:p>
          <a:p>
            <a:pPr algn="ctr"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বিষয়ঃ কবিতা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সময়ঃ ৫০ মিনিট </a:t>
            </a:r>
          </a:p>
          <a:p>
            <a:pPr algn="ctr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0১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/০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/২০২১ইং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dirty="0">
              <a:solidFill>
                <a:schemeClr val="bg2">
                  <a:lumMod val="1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3600" dirty="0">
              <a:solidFill>
                <a:schemeClr val="bg2">
                  <a:lumMod val="1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bn-BD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667000"/>
            <a:ext cx="2381250" cy="312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96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potakkho 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219200"/>
            <a:ext cx="5181600" cy="2514600"/>
          </a:xfrm>
          <a:prstGeom prst="rect">
            <a:avLst/>
          </a:prstGeom>
        </p:spPr>
      </p:pic>
      <p:pic>
        <p:nvPicPr>
          <p:cNvPr id="3" name="Picture 2" descr="kopotakkho-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4038600"/>
            <a:ext cx="3962400" cy="2286000"/>
          </a:xfrm>
          <a:prstGeom prst="rect">
            <a:avLst/>
          </a:prstGeom>
        </p:spPr>
      </p:pic>
      <p:pic>
        <p:nvPicPr>
          <p:cNvPr id="4" name="Picture 3" descr="kpotakkh nod-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3962400"/>
            <a:ext cx="3810000" cy="259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5334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নিচের ছবিগুলো লক্ষ্য করঃ-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আজকের পাঠঃ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kopotakkh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752600"/>
            <a:ext cx="7620000" cy="4343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09600"/>
            <a:ext cx="55626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8288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819400"/>
            <a:ext cx="7543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bn-IN" sz="3800" dirty="0" smtClean="0">
                <a:latin typeface="NikoshBAN" pitchFamily="2" charset="0"/>
                <a:cs typeface="NikoshBAN" pitchFamily="2" charset="0"/>
              </a:rPr>
              <a:t>১) কবি পরিচিতি বলতে পারবে,</a:t>
            </a:r>
          </a:p>
          <a:p>
            <a:pPr marL="342900" indent="-342900"/>
            <a:r>
              <a:rPr lang="bn-IN" sz="3800" dirty="0" smtClean="0">
                <a:latin typeface="NikoshBAN" pitchFamily="2" charset="0"/>
                <a:cs typeface="NikoshBAN" pitchFamily="2" charset="0"/>
              </a:rPr>
              <a:t>২) কবিতাটি সঠিক উচ্চারণে পাঠ করতে পারবে,</a:t>
            </a:r>
          </a:p>
          <a:p>
            <a:pPr marL="342900" indent="-342900"/>
            <a:r>
              <a:rPr lang="bn-IN" sz="3800" dirty="0" smtClean="0">
                <a:latin typeface="NikoshBAN" pitchFamily="2" charset="0"/>
                <a:cs typeface="NikoshBAN" pitchFamily="2" charset="0"/>
              </a:rPr>
              <a:t>৩) কঠিন শব্দের </a:t>
            </a:r>
            <a:r>
              <a:rPr lang="en-US" sz="3800" dirty="0">
                <a:latin typeface="NikoshBAN" pitchFamily="2" charset="0"/>
                <a:cs typeface="NikoshBAN" pitchFamily="2" charset="0"/>
              </a:rPr>
              <a:t>অ</a:t>
            </a:r>
            <a:r>
              <a:rPr lang="bn-IN" sz="3800" dirty="0" smtClean="0">
                <a:latin typeface="NikoshBAN" pitchFamily="2" charset="0"/>
                <a:cs typeface="NikoshBAN" pitchFamily="2" charset="0"/>
              </a:rPr>
              <a:t>র্থ </a:t>
            </a:r>
            <a:r>
              <a:rPr lang="bn-IN" sz="3800" dirty="0" smtClean="0">
                <a:latin typeface="NikoshBAN" pitchFamily="2" charset="0"/>
                <a:cs typeface="NikoshBAN" pitchFamily="2" charset="0"/>
              </a:rPr>
              <a:t>বলতে পারবে,</a:t>
            </a:r>
          </a:p>
          <a:p>
            <a:pPr marL="342900" indent="-342900"/>
            <a:r>
              <a:rPr lang="bn-IN" sz="3800" dirty="0" smtClean="0">
                <a:latin typeface="NikoshBAN" pitchFamily="2" charset="0"/>
                <a:cs typeface="NikoshBAN" pitchFamily="2" charset="0"/>
              </a:rPr>
              <a:t>৪) কবিতাটি বিশ্লেষণ </a:t>
            </a:r>
            <a:r>
              <a:rPr lang="bn-IN" sz="3800" dirty="0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800" dirty="0" smtClean="0">
                <a:latin typeface="NikoshBAN" pitchFamily="2" charset="0"/>
                <a:cs typeface="NikoshBAN" pitchFamily="2" charset="0"/>
              </a:rPr>
              <a:t>পারবে।  </a:t>
            </a:r>
          </a:p>
          <a:p>
            <a:pPr marL="342900" indent="-34290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8">
            <a:extLst>
              <a:ext uri="{FF2B5EF4-FFF2-40B4-BE49-F238E27FC236}">
                <a16:creationId xmlns:a16="http://schemas.microsoft.com/office/drawing/2014/main" xmlns="" id="{B32A9D57-966B-46F9-B0E1-1E30C0FCBD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4" r="14514"/>
          <a:stretch/>
        </p:blipFill>
        <p:spPr>
          <a:xfrm>
            <a:off x="381000" y="1371600"/>
            <a:ext cx="2362199" cy="3962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590800" y="304800"/>
            <a:ext cx="35052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715000"/>
            <a:ext cx="33528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মাইকেল মধুসূধন দত্ত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2895600" y="1524000"/>
            <a:ext cx="5334000" cy="11430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2819400" y="4091060"/>
            <a:ext cx="5791200" cy="11430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2743200" y="2438400"/>
            <a:ext cx="5867400" cy="18288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24200" y="18288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জন্মঃ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১৮৪২ খ্রিষ্টাব্দে ২৫ জানুয়ারি যশোর জেলায়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2993648"/>
            <a:ext cx="4495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কাব্যগ্রন্থঃ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মেঘনাদ বদ কাব্য,শর্মিষ্ঠা,পদ্মাবতী,কৃষ্ণকুমারী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4432012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মৃত্যুঃ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১৮৭৩ খ্রিষ্টাব্দে ২৯শে জুন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990600"/>
            <a:ext cx="52578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505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মাইকেল মধুসূধন দত্তের অমর কীর্তির নাম কী 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5800" y="381000"/>
            <a:ext cx="3886200" cy="5847755"/>
          </a:xfrm>
          <a:prstGeom prst="rect">
            <a:avLst/>
          </a:prstGeom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কপোতাক্ষ নদ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1900" dirty="0" err="1" smtClean="0">
                <a:latin typeface="NikoshBAN" pitchFamily="2" charset="0"/>
                <a:cs typeface="NikoshBAN" pitchFamily="2" charset="0"/>
              </a:rPr>
              <a:t>মাইকেল</a:t>
            </a:r>
            <a:r>
              <a:rPr lang="en-US" sz="1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900" dirty="0" err="1" smtClean="0">
                <a:latin typeface="NikoshBAN" pitchFamily="2" charset="0"/>
                <a:cs typeface="NikoshBAN" pitchFamily="2" charset="0"/>
              </a:rPr>
              <a:t>মধুসূধন</a:t>
            </a:r>
            <a:r>
              <a:rPr lang="en-US" sz="1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900" dirty="0" err="1" smtClean="0">
                <a:latin typeface="NikoshBAN" pitchFamily="2" charset="0"/>
                <a:cs typeface="NikoshBAN" pitchFamily="2" charset="0"/>
              </a:rPr>
              <a:t>দত্ত</a:t>
            </a:r>
            <a:r>
              <a:rPr lang="en-US" sz="1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19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sz="1900" dirty="0" smtClean="0">
                <a:latin typeface="NikoshBAN" pitchFamily="2" charset="0"/>
                <a:cs typeface="NikoshBAN" pitchFamily="2" charset="0"/>
              </a:rPr>
            </a:br>
            <a:r>
              <a:rPr lang="as-IN" sz="1900" dirty="0" smtClean="0">
                <a:latin typeface="NikoshBAN" pitchFamily="2" charset="0"/>
                <a:cs typeface="NikoshBAN" pitchFamily="2" charset="0"/>
              </a:rPr>
              <a:t>সতত, হে নদ, তুমি পড় মোর মনে</a:t>
            </a:r>
            <a:br>
              <a:rPr lang="as-IN" sz="1900" dirty="0" smtClean="0">
                <a:latin typeface="NikoshBAN" pitchFamily="2" charset="0"/>
                <a:cs typeface="NikoshBAN" pitchFamily="2" charset="0"/>
              </a:rPr>
            </a:br>
            <a:r>
              <a:rPr lang="as-IN" sz="1900" dirty="0" smtClean="0">
                <a:latin typeface="NikoshBAN" pitchFamily="2" charset="0"/>
                <a:cs typeface="NikoshBAN" pitchFamily="2" charset="0"/>
              </a:rPr>
              <a:t>সতত তোমার কথা ভাবি এ বিরলে;</a:t>
            </a:r>
            <a:br>
              <a:rPr lang="as-IN" sz="1900" dirty="0" smtClean="0">
                <a:latin typeface="NikoshBAN" pitchFamily="2" charset="0"/>
                <a:cs typeface="NikoshBAN" pitchFamily="2" charset="0"/>
              </a:rPr>
            </a:br>
            <a:r>
              <a:rPr lang="as-IN" sz="1900" dirty="0" smtClean="0">
                <a:latin typeface="NikoshBAN" pitchFamily="2" charset="0"/>
                <a:cs typeface="NikoshBAN" pitchFamily="2" charset="0"/>
              </a:rPr>
              <a:t>সতত (যেমতি লোক নিশার স্বপনে</a:t>
            </a:r>
            <a:br>
              <a:rPr lang="as-IN" sz="1900" dirty="0" smtClean="0">
                <a:latin typeface="NikoshBAN" pitchFamily="2" charset="0"/>
                <a:cs typeface="NikoshBAN" pitchFamily="2" charset="0"/>
              </a:rPr>
            </a:br>
            <a:r>
              <a:rPr lang="as-IN" sz="1900" dirty="0" smtClean="0">
                <a:latin typeface="NikoshBAN" pitchFamily="2" charset="0"/>
                <a:cs typeface="NikoshBAN" pitchFamily="2" charset="0"/>
              </a:rPr>
              <a:t>শোনে মায়া- মন্ত্রধ্বনি) তব কলকলে</a:t>
            </a:r>
            <a:br>
              <a:rPr lang="as-IN" sz="1900" dirty="0" smtClean="0">
                <a:latin typeface="NikoshBAN" pitchFamily="2" charset="0"/>
                <a:cs typeface="NikoshBAN" pitchFamily="2" charset="0"/>
              </a:rPr>
            </a:br>
            <a:r>
              <a:rPr lang="as-IN" sz="1900" dirty="0" smtClean="0">
                <a:latin typeface="NikoshBAN" pitchFamily="2" charset="0"/>
                <a:cs typeface="NikoshBAN" pitchFamily="2" charset="0"/>
              </a:rPr>
              <a:t>জুড়াই এ কান আমি ভ্রান্তির ছলনে।</a:t>
            </a:r>
            <a:br>
              <a:rPr lang="as-IN" sz="1900" dirty="0" smtClean="0">
                <a:latin typeface="NikoshBAN" pitchFamily="2" charset="0"/>
                <a:cs typeface="NikoshBAN" pitchFamily="2" charset="0"/>
              </a:rPr>
            </a:br>
            <a:r>
              <a:rPr lang="as-IN" sz="1900" dirty="0" smtClean="0">
                <a:latin typeface="NikoshBAN" pitchFamily="2" charset="0"/>
                <a:cs typeface="NikoshBAN" pitchFamily="2" charset="0"/>
              </a:rPr>
              <a:t>বহু দেশ দেখিয়াছি বহু নদ-দলে,</a:t>
            </a:r>
            <a:br>
              <a:rPr lang="as-IN" sz="1900" dirty="0" smtClean="0">
                <a:latin typeface="NikoshBAN" pitchFamily="2" charset="0"/>
                <a:cs typeface="NikoshBAN" pitchFamily="2" charset="0"/>
              </a:rPr>
            </a:br>
            <a:r>
              <a:rPr lang="as-IN" sz="1900" dirty="0" smtClean="0">
                <a:latin typeface="NikoshBAN" pitchFamily="2" charset="0"/>
                <a:cs typeface="NikoshBAN" pitchFamily="2" charset="0"/>
              </a:rPr>
              <a:t>কিন্তু এ স্নেহের তৃষ্ণা মিটে কার জলে?</a:t>
            </a:r>
            <a:br>
              <a:rPr lang="as-IN" sz="1900" dirty="0" smtClean="0">
                <a:latin typeface="NikoshBAN" pitchFamily="2" charset="0"/>
                <a:cs typeface="NikoshBAN" pitchFamily="2" charset="0"/>
              </a:rPr>
            </a:br>
            <a:r>
              <a:rPr lang="as-IN" sz="1900" dirty="0" smtClean="0">
                <a:latin typeface="NikoshBAN" pitchFamily="2" charset="0"/>
                <a:cs typeface="NikoshBAN" pitchFamily="2" charset="0"/>
              </a:rPr>
              <a:t>দুগ্ধ-স্রোতোরূপী তুমি জন্মভূমি-স্তনে।</a:t>
            </a:r>
            <a:br>
              <a:rPr lang="as-IN" sz="1900" dirty="0" smtClean="0">
                <a:latin typeface="NikoshBAN" pitchFamily="2" charset="0"/>
                <a:cs typeface="NikoshBAN" pitchFamily="2" charset="0"/>
              </a:rPr>
            </a:br>
            <a:r>
              <a:rPr lang="as-IN" sz="1900" dirty="0" smtClean="0">
                <a:latin typeface="NikoshBAN" pitchFamily="2" charset="0"/>
                <a:cs typeface="NikoshBAN" pitchFamily="2" charset="0"/>
              </a:rPr>
              <a:t>আর কি হে হবে দেখা?- যত দিন যাবে,</a:t>
            </a:r>
            <a:br>
              <a:rPr lang="as-IN" sz="1900" dirty="0" smtClean="0">
                <a:latin typeface="NikoshBAN" pitchFamily="2" charset="0"/>
                <a:cs typeface="NikoshBAN" pitchFamily="2" charset="0"/>
              </a:rPr>
            </a:br>
            <a:r>
              <a:rPr lang="as-IN" sz="1900" dirty="0" smtClean="0">
                <a:latin typeface="NikoshBAN" pitchFamily="2" charset="0"/>
                <a:cs typeface="NikoshBAN" pitchFamily="2" charset="0"/>
              </a:rPr>
              <a:t>প্রজারূপে রাজরূপ সাগরেরে দিতে</a:t>
            </a:r>
            <a:br>
              <a:rPr lang="as-IN" sz="1900" dirty="0" smtClean="0">
                <a:latin typeface="NikoshBAN" pitchFamily="2" charset="0"/>
                <a:cs typeface="NikoshBAN" pitchFamily="2" charset="0"/>
              </a:rPr>
            </a:br>
            <a:r>
              <a:rPr lang="as-IN" sz="1900" dirty="0" smtClean="0">
                <a:latin typeface="NikoshBAN" pitchFamily="2" charset="0"/>
                <a:cs typeface="NikoshBAN" pitchFamily="2" charset="0"/>
              </a:rPr>
              <a:t>বারি-রুপ কর তুমি; এ মিনতি, গাবে</a:t>
            </a:r>
            <a:br>
              <a:rPr lang="as-IN" sz="1900" dirty="0" smtClean="0">
                <a:latin typeface="NikoshBAN" pitchFamily="2" charset="0"/>
                <a:cs typeface="NikoshBAN" pitchFamily="2" charset="0"/>
              </a:rPr>
            </a:br>
            <a:r>
              <a:rPr lang="as-IN" sz="1900" dirty="0" smtClean="0">
                <a:latin typeface="NikoshBAN" pitchFamily="2" charset="0"/>
                <a:cs typeface="NikoshBAN" pitchFamily="2" charset="0"/>
              </a:rPr>
              <a:t>বঙ্গজ জনের কানে, সখে, সখা-রীতে</a:t>
            </a:r>
            <a:br>
              <a:rPr lang="as-IN" sz="1900" dirty="0" smtClean="0">
                <a:latin typeface="NikoshBAN" pitchFamily="2" charset="0"/>
                <a:cs typeface="NikoshBAN" pitchFamily="2" charset="0"/>
              </a:rPr>
            </a:br>
            <a:r>
              <a:rPr lang="as-IN" sz="1900" dirty="0" smtClean="0">
                <a:latin typeface="NikoshBAN" pitchFamily="2" charset="0"/>
                <a:cs typeface="NikoshBAN" pitchFamily="2" charset="0"/>
              </a:rPr>
              <a:t>নাম তার, এ প্রবাসে মজি প্রেম-ভাবে</a:t>
            </a:r>
            <a:br>
              <a:rPr lang="as-IN" sz="1900" dirty="0" smtClean="0">
                <a:latin typeface="NikoshBAN" pitchFamily="2" charset="0"/>
                <a:cs typeface="NikoshBAN" pitchFamily="2" charset="0"/>
              </a:rPr>
            </a:br>
            <a:r>
              <a:rPr lang="as-IN" sz="1900" dirty="0" smtClean="0">
                <a:latin typeface="NikoshBAN" pitchFamily="2" charset="0"/>
                <a:cs typeface="NikoshBAN" pitchFamily="2" charset="0"/>
              </a:rPr>
              <a:t>লইছে যে নাম তব বঙ্গের সংগীতে</a:t>
            </a:r>
            <a:endParaRPr lang="en-US" sz="19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nod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572000"/>
            <a:ext cx="3505200" cy="1828800"/>
          </a:xfrm>
          <a:prstGeom prst="rect">
            <a:avLst/>
          </a:prstGeom>
        </p:spPr>
      </p:pic>
      <p:pic>
        <p:nvPicPr>
          <p:cNvPr id="4" name="Picture 3" descr="maikm modhushudh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457200"/>
            <a:ext cx="3505200" cy="1866900"/>
          </a:xfrm>
          <a:prstGeom prst="rect">
            <a:avLst/>
          </a:prstGeom>
        </p:spPr>
      </p:pic>
      <p:pic>
        <p:nvPicPr>
          <p:cNvPr id="5" name="Picture 4" descr="no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2438400"/>
            <a:ext cx="3505200" cy="1981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288</Words>
  <Application>Microsoft Office PowerPoint</Application>
  <PresentationFormat>On-screen Show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স্বাগতম </vt:lpstr>
      <vt:lpstr>শিক্ষক পরিচিতি </vt:lpstr>
      <vt:lpstr>    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ZC</cp:lastModifiedBy>
  <cp:revision>66</cp:revision>
  <dcterms:created xsi:type="dcterms:W3CDTF">2006-08-16T00:00:00Z</dcterms:created>
  <dcterms:modified xsi:type="dcterms:W3CDTF">2021-05-01T06:19:54Z</dcterms:modified>
</cp:coreProperties>
</file>