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8" r:id="rId3"/>
    <p:sldId id="299" r:id="rId4"/>
    <p:sldId id="260" r:id="rId5"/>
    <p:sldId id="261" r:id="rId6"/>
    <p:sldId id="262" r:id="rId7"/>
    <p:sldId id="278" r:id="rId8"/>
    <p:sldId id="300" r:id="rId9"/>
    <p:sldId id="301" r:id="rId10"/>
    <p:sldId id="302" r:id="rId11"/>
    <p:sldId id="263" r:id="rId12"/>
    <p:sldId id="265" r:id="rId13"/>
    <p:sldId id="305" r:id="rId14"/>
    <p:sldId id="309" r:id="rId15"/>
    <p:sldId id="310" r:id="rId16"/>
    <p:sldId id="311" r:id="rId17"/>
    <p:sldId id="266" r:id="rId18"/>
    <p:sldId id="312" r:id="rId19"/>
    <p:sldId id="267" r:id="rId20"/>
    <p:sldId id="313" r:id="rId21"/>
    <p:sldId id="290" r:id="rId22"/>
    <p:sldId id="314"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40" userDrawn="1">
          <p15:clr>
            <a:srgbClr val="A4A3A4"/>
          </p15:clr>
        </p15:guide>
        <p15:guide id="3" orient="horz"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DFE9"/>
    <a:srgbClr val="000099"/>
    <a:srgbClr val="08602A"/>
    <a:srgbClr val="050422"/>
    <a:srgbClr val="E61E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66" d="100"/>
          <a:sy n="66" d="100"/>
        </p:scale>
        <p:origin x="-900" y="-27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4B3F55-7723-417B-9F3F-2D1DD7D035C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294706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B3F55-7723-417B-9F3F-2D1DD7D035C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195222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B3F55-7723-417B-9F3F-2D1DD7D035C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215848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B3F55-7723-417B-9F3F-2D1DD7D035C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393450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B3F55-7723-417B-9F3F-2D1DD7D035C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335462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4B3F55-7723-417B-9F3F-2D1DD7D035C3}"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68918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4B3F55-7723-417B-9F3F-2D1DD7D035C3}" type="datetimeFigureOut">
              <a:rPr lang="en-US" smtClean="0"/>
              <a:t>5/1/2021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274222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4B3F55-7723-417B-9F3F-2D1DD7D035C3}" type="datetimeFigureOut">
              <a:rPr lang="en-US" smtClean="0"/>
              <a:t>5/1/2021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138678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B3F55-7723-417B-9F3F-2D1DD7D035C3}" type="datetimeFigureOut">
              <a:rPr lang="en-US" smtClean="0"/>
              <a:t>5/1/2021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94920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B3F55-7723-417B-9F3F-2D1DD7D035C3}"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151985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B3F55-7723-417B-9F3F-2D1DD7D035C3}"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10C5C-8076-493B-AD81-CC9C6C11DFBF}" type="slidenum">
              <a:rPr lang="en-US" smtClean="0"/>
              <a:t>‹#›</a:t>
            </a:fld>
            <a:endParaRPr lang="en-US"/>
          </a:p>
        </p:txBody>
      </p:sp>
    </p:spTree>
    <p:extLst>
      <p:ext uri="{BB962C8B-B14F-4D97-AF65-F5344CB8AC3E}">
        <p14:creationId xmlns:p14="http://schemas.microsoft.com/office/powerpoint/2010/main" val="357716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B3F55-7723-417B-9F3F-2D1DD7D035C3}" type="datetimeFigureOut">
              <a:rPr lang="en-US" smtClean="0"/>
              <a:t>5/1/2021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10C5C-8076-493B-AD81-CC9C6C11DFBF}" type="slidenum">
              <a:rPr lang="en-US" smtClean="0"/>
              <a:t>‹#›</a:t>
            </a:fld>
            <a:endParaRPr lang="en-US"/>
          </a:p>
        </p:txBody>
      </p:sp>
    </p:spTree>
    <p:extLst>
      <p:ext uri="{BB962C8B-B14F-4D97-AF65-F5344CB8AC3E}">
        <p14:creationId xmlns:p14="http://schemas.microsoft.com/office/powerpoint/2010/main" val="17347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5.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9.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46924" y="737322"/>
            <a:ext cx="9052560" cy="5760720"/>
          </a:xfrm>
          <a:prstGeom prst="rect">
            <a:avLst/>
          </a:prstGeom>
          <a:noFill/>
        </p:spPr>
        <p:txBody>
          <a:bodyPr wrap="square" rtlCol="0">
            <a:prstTxWarp prst="textArchUp">
              <a:avLst/>
            </a:prstTxWarp>
            <a:spAutoFit/>
          </a:bodyPr>
          <a:lstStyle/>
          <a:p>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WELCOME TO THE CLASS</a:t>
            </a:r>
            <a:endParaRPr lang="en-GB"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4" name="Rectangle 13"/>
          <p:cNvSpPr/>
          <p:nvPr/>
        </p:nvSpPr>
        <p:spPr>
          <a:xfrm>
            <a:off x="3715657" y="1396999"/>
            <a:ext cx="5094513" cy="4844143"/>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8281316">
            <a:off x="10265225" y="2701472"/>
            <a:ext cx="1952183" cy="1872341"/>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0910" y="3240196"/>
            <a:ext cx="1963644" cy="1732835"/>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32229" y="203199"/>
            <a:ext cx="1712686" cy="1378858"/>
          </a:xfrm>
          <a:prstGeom prst="rect">
            <a:avLst/>
          </a:prstGeom>
          <a:blipFill dpi="0"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384973" y="47893"/>
            <a:ext cx="1712686" cy="1378858"/>
          </a:xfrm>
          <a:prstGeom prst="rect">
            <a:avLst/>
          </a:prstGeom>
          <a:blipFill dpi="0"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929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animEffect transition="in" filter="fade">
                                      <p:cBhvr>
                                        <p:cTn id="9" dur="30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3000" fill="hold"/>
                                        <p:tgtEl>
                                          <p:spTgt spid="17"/>
                                        </p:tgtEl>
                                        <p:attrNameLst>
                                          <p:attrName>ppt_w</p:attrName>
                                        </p:attrNameLst>
                                      </p:cBhvr>
                                      <p:tavLst>
                                        <p:tav tm="0">
                                          <p:val>
                                            <p:fltVal val="0"/>
                                          </p:val>
                                        </p:tav>
                                        <p:tav tm="100000">
                                          <p:val>
                                            <p:strVal val="#ppt_w"/>
                                          </p:val>
                                        </p:tav>
                                      </p:tavLst>
                                    </p:anim>
                                    <p:anim calcmode="lin" valueType="num">
                                      <p:cBhvr>
                                        <p:cTn id="13" dur="3000" fill="hold"/>
                                        <p:tgtEl>
                                          <p:spTgt spid="17"/>
                                        </p:tgtEl>
                                        <p:attrNameLst>
                                          <p:attrName>ppt_h</p:attrName>
                                        </p:attrNameLst>
                                      </p:cBhvr>
                                      <p:tavLst>
                                        <p:tav tm="0">
                                          <p:val>
                                            <p:fltVal val="0"/>
                                          </p:val>
                                        </p:tav>
                                        <p:tav tm="100000">
                                          <p:val>
                                            <p:strVal val="#ppt_h"/>
                                          </p:val>
                                        </p:tav>
                                      </p:tavLst>
                                    </p:anim>
                                    <p:animEffect transition="in" filter="fade">
                                      <p:cBhvr>
                                        <p:cTn id="14" dur="30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3000" fill="hold"/>
                                        <p:tgtEl>
                                          <p:spTgt spid="11"/>
                                        </p:tgtEl>
                                        <p:attrNameLst>
                                          <p:attrName>ppt_w</p:attrName>
                                        </p:attrNameLst>
                                      </p:cBhvr>
                                      <p:tavLst>
                                        <p:tav tm="0">
                                          <p:val>
                                            <p:fltVal val="0"/>
                                          </p:val>
                                        </p:tav>
                                        <p:tav tm="100000">
                                          <p:val>
                                            <p:strVal val="#ppt_w"/>
                                          </p:val>
                                        </p:tav>
                                      </p:tavLst>
                                    </p:anim>
                                    <p:anim calcmode="lin" valueType="num">
                                      <p:cBhvr>
                                        <p:cTn id="18" dur="3000" fill="hold"/>
                                        <p:tgtEl>
                                          <p:spTgt spid="11"/>
                                        </p:tgtEl>
                                        <p:attrNameLst>
                                          <p:attrName>ppt_h</p:attrName>
                                        </p:attrNameLst>
                                      </p:cBhvr>
                                      <p:tavLst>
                                        <p:tav tm="0">
                                          <p:val>
                                            <p:fltVal val="0"/>
                                          </p:val>
                                        </p:tav>
                                        <p:tav tm="100000">
                                          <p:val>
                                            <p:strVal val="#ppt_h"/>
                                          </p:val>
                                        </p:tav>
                                      </p:tavLst>
                                    </p:anim>
                                    <p:animEffect transition="in" filter="fade">
                                      <p:cBhvr>
                                        <p:cTn id="19" dur="30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3000" fill="hold"/>
                                        <p:tgtEl>
                                          <p:spTgt spid="16"/>
                                        </p:tgtEl>
                                        <p:attrNameLst>
                                          <p:attrName>ppt_w</p:attrName>
                                        </p:attrNameLst>
                                      </p:cBhvr>
                                      <p:tavLst>
                                        <p:tav tm="0">
                                          <p:val>
                                            <p:fltVal val="0"/>
                                          </p:val>
                                        </p:tav>
                                        <p:tav tm="100000">
                                          <p:val>
                                            <p:strVal val="#ppt_w"/>
                                          </p:val>
                                        </p:tav>
                                      </p:tavLst>
                                    </p:anim>
                                    <p:anim calcmode="lin" valueType="num">
                                      <p:cBhvr>
                                        <p:cTn id="23" dur="3000" fill="hold"/>
                                        <p:tgtEl>
                                          <p:spTgt spid="16"/>
                                        </p:tgtEl>
                                        <p:attrNameLst>
                                          <p:attrName>ppt_h</p:attrName>
                                        </p:attrNameLst>
                                      </p:cBhvr>
                                      <p:tavLst>
                                        <p:tav tm="0">
                                          <p:val>
                                            <p:fltVal val="0"/>
                                          </p:val>
                                        </p:tav>
                                        <p:tav tm="100000">
                                          <p:val>
                                            <p:strVal val="#ppt_h"/>
                                          </p:val>
                                        </p:tav>
                                      </p:tavLst>
                                    </p:anim>
                                    <p:animEffect transition="in" filter="fade">
                                      <p:cBhvr>
                                        <p:cTn id="24" dur="30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0" fill="hold"/>
                                        <p:tgtEl>
                                          <p:spTgt spid="21"/>
                                        </p:tgtEl>
                                        <p:attrNameLst>
                                          <p:attrName>ppt_w</p:attrName>
                                        </p:attrNameLst>
                                      </p:cBhvr>
                                      <p:tavLst>
                                        <p:tav tm="0">
                                          <p:val>
                                            <p:fltVal val="0"/>
                                          </p:val>
                                        </p:tav>
                                        <p:tav tm="100000">
                                          <p:val>
                                            <p:strVal val="#ppt_w"/>
                                          </p:val>
                                        </p:tav>
                                      </p:tavLst>
                                    </p:anim>
                                    <p:anim calcmode="lin" valueType="num">
                                      <p:cBhvr>
                                        <p:cTn id="28" dur="3000" fill="hold"/>
                                        <p:tgtEl>
                                          <p:spTgt spid="21"/>
                                        </p:tgtEl>
                                        <p:attrNameLst>
                                          <p:attrName>ppt_h</p:attrName>
                                        </p:attrNameLst>
                                      </p:cBhvr>
                                      <p:tavLst>
                                        <p:tav tm="0">
                                          <p:val>
                                            <p:fltVal val="0"/>
                                          </p:val>
                                        </p:tav>
                                        <p:tav tm="100000">
                                          <p:val>
                                            <p:strVal val="#ppt_h"/>
                                          </p:val>
                                        </p:tav>
                                      </p:tavLst>
                                    </p:anim>
                                    <p:animEffect transition="in" filter="fade">
                                      <p:cBhvr>
                                        <p:cTn id="29" dur="30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3000" fill="hold"/>
                                        <p:tgtEl>
                                          <p:spTgt spid="22"/>
                                        </p:tgtEl>
                                        <p:attrNameLst>
                                          <p:attrName>ppt_w</p:attrName>
                                        </p:attrNameLst>
                                      </p:cBhvr>
                                      <p:tavLst>
                                        <p:tav tm="0">
                                          <p:val>
                                            <p:fltVal val="0"/>
                                          </p:val>
                                        </p:tav>
                                        <p:tav tm="100000">
                                          <p:val>
                                            <p:strVal val="#ppt_w"/>
                                          </p:val>
                                        </p:tav>
                                      </p:tavLst>
                                    </p:anim>
                                    <p:anim calcmode="lin" valueType="num">
                                      <p:cBhvr>
                                        <p:cTn id="33" dur="3000" fill="hold"/>
                                        <p:tgtEl>
                                          <p:spTgt spid="22"/>
                                        </p:tgtEl>
                                        <p:attrNameLst>
                                          <p:attrName>ppt_h</p:attrName>
                                        </p:attrNameLst>
                                      </p:cBhvr>
                                      <p:tavLst>
                                        <p:tav tm="0">
                                          <p:val>
                                            <p:fltVal val="0"/>
                                          </p:val>
                                        </p:tav>
                                        <p:tav tm="100000">
                                          <p:val>
                                            <p:strVal val="#ppt_h"/>
                                          </p:val>
                                        </p:tav>
                                      </p:tavLst>
                                    </p:anim>
                                    <p:animEffect transition="in" filter="fade">
                                      <p:cBhvr>
                                        <p:cTn id="34"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6" grpId="0" animBg="1"/>
      <p:bldP spid="17"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31252" y="4671532"/>
            <a:ext cx="5287033" cy="584771"/>
          </a:xfrm>
          <a:prstGeom prst="rect">
            <a:avLst/>
          </a:prstGeom>
          <a:solidFill>
            <a:srgbClr val="11DFE9"/>
          </a:solidFill>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r>
              <a:rPr lang="en-US" sz="3200" dirty="0">
                <a:latin typeface="Times New Roman" pitchFamily="18" charset="0"/>
                <a:cs typeface="Times New Roman" pitchFamily="18" charset="0"/>
              </a:rPr>
              <a:t>He said the </a:t>
            </a:r>
            <a:r>
              <a:rPr lang="en-US" sz="3200" b="1" dirty="0">
                <a:latin typeface="Times New Roman" pitchFamily="18" charset="0"/>
                <a:cs typeface="Times New Roman" pitchFamily="18" charset="0"/>
              </a:rPr>
              <a:t>treaty</a:t>
            </a:r>
            <a:r>
              <a:rPr lang="en-US" sz="3200" dirty="0">
                <a:latin typeface="Times New Roman" pitchFamily="18" charset="0"/>
                <a:cs typeface="Times New Roman" pitchFamily="18" charset="0"/>
              </a:rPr>
              <a:t> was unfair.</a:t>
            </a:r>
            <a:endParaRPr lang="en-US" sz="3200" b="1" dirty="0">
              <a:solidFill>
                <a:srgbClr val="002060"/>
              </a:solidFill>
              <a:latin typeface="Times New Roman" pitchFamily="18" charset="0"/>
              <a:cs typeface="Times New Roman" pitchFamily="18" charset="0"/>
            </a:endParaRPr>
          </a:p>
        </p:txBody>
      </p:sp>
      <p:sp>
        <p:nvSpPr>
          <p:cNvPr id="21" name="TextBox 20"/>
          <p:cNvSpPr txBox="1"/>
          <p:nvPr/>
        </p:nvSpPr>
        <p:spPr>
          <a:xfrm>
            <a:off x="9402170" y="1095846"/>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Spite</a:t>
            </a:r>
            <a:endParaRPr lang="en-US" sz="2800" b="1" dirty="0">
              <a:solidFill>
                <a:srgbClr val="002060"/>
              </a:solidFill>
              <a:latin typeface="Times New Roman" pitchFamily="18" charset="0"/>
              <a:cs typeface="Times New Roman" pitchFamily="18" charset="0"/>
            </a:endParaRPr>
          </a:p>
        </p:txBody>
      </p:sp>
      <p:sp>
        <p:nvSpPr>
          <p:cNvPr id="22" name="Rectangle 21"/>
          <p:cNvSpPr/>
          <p:nvPr/>
        </p:nvSpPr>
        <p:spPr>
          <a:xfrm>
            <a:off x="341545" y="526674"/>
            <a:ext cx="2473359" cy="714497"/>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4000" b="1" dirty="0" smtClean="0">
                <a:solidFill>
                  <a:srgbClr val="002060"/>
                </a:solidFill>
                <a:latin typeface="Times New Roman" pitchFamily="18" charset="0"/>
                <a:cs typeface="Times New Roman" pitchFamily="18" charset="0"/>
              </a:rPr>
              <a:t>word</a:t>
            </a:r>
            <a:endParaRPr lang="en-US" sz="4000" b="1" dirty="0">
              <a:solidFill>
                <a:srgbClr val="002060"/>
              </a:solidFill>
              <a:latin typeface="Times New Roman" pitchFamily="18" charset="0"/>
              <a:cs typeface="Times New Roman" pitchFamily="18" charset="0"/>
            </a:endParaRPr>
          </a:p>
        </p:txBody>
      </p:sp>
      <p:sp>
        <p:nvSpPr>
          <p:cNvPr id="23" name="Rectangle 22"/>
          <p:cNvSpPr/>
          <p:nvPr/>
        </p:nvSpPr>
        <p:spPr>
          <a:xfrm>
            <a:off x="9372599" y="388789"/>
            <a:ext cx="2566133" cy="650785"/>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3200" b="1" dirty="0">
                <a:solidFill>
                  <a:srgbClr val="002060"/>
                </a:solidFill>
                <a:latin typeface="Times New Roman" pitchFamily="18" charset="0"/>
                <a:cs typeface="Times New Roman" pitchFamily="18" charset="0"/>
              </a:rPr>
              <a:t>Meaning</a:t>
            </a:r>
          </a:p>
        </p:txBody>
      </p:sp>
      <p:sp>
        <p:nvSpPr>
          <p:cNvPr id="27" name="TextBox 26"/>
          <p:cNvSpPr txBox="1"/>
          <p:nvPr/>
        </p:nvSpPr>
        <p:spPr>
          <a:xfrm>
            <a:off x="9402170" y="1747102"/>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Malevolence</a:t>
            </a:r>
            <a:endParaRPr lang="en-US" sz="2800" b="1" dirty="0">
              <a:solidFill>
                <a:srgbClr val="002060"/>
              </a:solidFill>
              <a:latin typeface="Times New Roman" pitchFamily="18" charset="0"/>
              <a:cs typeface="Times New Roman" pitchFamily="18" charset="0"/>
            </a:endParaRPr>
          </a:p>
        </p:txBody>
      </p:sp>
      <p:sp>
        <p:nvSpPr>
          <p:cNvPr id="28" name="TextBox 27"/>
          <p:cNvSpPr txBox="1"/>
          <p:nvPr/>
        </p:nvSpPr>
        <p:spPr>
          <a:xfrm>
            <a:off x="9402170" y="2326488"/>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Hostility</a:t>
            </a:r>
            <a:endParaRPr lang="en-US" sz="2800" b="1" dirty="0">
              <a:solidFill>
                <a:srgbClr val="002060"/>
              </a:solidFill>
              <a:latin typeface="Times New Roman" pitchFamily="18" charset="0"/>
              <a:cs typeface="Times New Roman" pitchFamily="18" charset="0"/>
            </a:endParaRPr>
          </a:p>
        </p:txBody>
      </p:sp>
      <p:sp>
        <p:nvSpPr>
          <p:cNvPr id="30" name="Rectangle 29"/>
          <p:cNvSpPr/>
          <p:nvPr/>
        </p:nvSpPr>
        <p:spPr>
          <a:xfrm>
            <a:off x="232253" y="1511331"/>
            <a:ext cx="2467404" cy="714497"/>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4000" b="1" dirty="0" smtClean="0">
                <a:solidFill>
                  <a:srgbClr val="002060"/>
                </a:solidFill>
                <a:latin typeface="Times New Roman" pitchFamily="18" charset="0"/>
                <a:cs typeface="Times New Roman" pitchFamily="18" charset="0"/>
              </a:rPr>
              <a:t>Treaty</a:t>
            </a:r>
            <a:endParaRPr lang="en-US" sz="4000" b="1" dirty="0">
              <a:solidFill>
                <a:srgbClr val="00206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2441" y="335103"/>
            <a:ext cx="6019959" cy="4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963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0"/>
                                        </p:tgtEl>
                                      </p:cBhvr>
                                    </p:animEffect>
                                  </p:childTnLst>
                                </p:cTn>
                              </p:par>
                              <p:par>
                                <p:cTn id="23" presetID="25"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28" dur="1000" fill="hold"/>
                                        <p:tgtEl>
                                          <p:spTgt spid="409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21"/>
                                        </p:tgtEl>
                                        <p:attrNameLst>
                                          <p:attrName>style.visibility</p:attrName>
                                        </p:attrNameLst>
                                      </p:cBhvr>
                                      <p:to>
                                        <p:strVal val="visible"/>
                                      </p:to>
                                    </p:set>
                                    <p:anim by="(-#ppt_w*2)" calcmode="lin" valueType="num">
                                      <p:cBhvr rctx="PPT">
                                        <p:cTn id="37" dur="500" autoRev="1" fill="hold">
                                          <p:stCondLst>
                                            <p:cond delay="0"/>
                                          </p:stCondLst>
                                        </p:cTn>
                                        <p:tgtEl>
                                          <p:spTgt spid="21"/>
                                        </p:tgtEl>
                                        <p:attrNameLst>
                                          <p:attrName>ppt_w</p:attrName>
                                        </p:attrNameLst>
                                      </p:cBhvr>
                                    </p:anim>
                                    <p:anim by="(#ppt_w*0.50)" calcmode="lin" valueType="num">
                                      <p:cBhvr>
                                        <p:cTn id="38" dur="500" decel="50000" autoRev="1" fill="hold">
                                          <p:stCondLst>
                                            <p:cond delay="0"/>
                                          </p:stCondLst>
                                        </p:cTn>
                                        <p:tgtEl>
                                          <p:spTgt spid="21"/>
                                        </p:tgtEl>
                                        <p:attrNameLst>
                                          <p:attrName>ppt_x</p:attrName>
                                        </p:attrNameLst>
                                      </p:cBhvr>
                                    </p:anim>
                                    <p:anim from="(-#ppt_h/2)" to="(#ppt_y)" calcmode="lin" valueType="num">
                                      <p:cBhvr>
                                        <p:cTn id="39" dur="1000" fill="hold">
                                          <p:stCondLst>
                                            <p:cond delay="0"/>
                                          </p:stCondLst>
                                        </p:cTn>
                                        <p:tgtEl>
                                          <p:spTgt spid="21"/>
                                        </p:tgtEl>
                                        <p:attrNameLst>
                                          <p:attrName>ppt_y</p:attrName>
                                        </p:attrNameLst>
                                      </p:cBhvr>
                                    </p:anim>
                                    <p:animRot by="21600000">
                                      <p:cBhvr>
                                        <p:cTn id="40" dur="1000" fill="hold">
                                          <p:stCondLst>
                                            <p:cond delay="0"/>
                                          </p:stCondLst>
                                        </p:cTn>
                                        <p:tgtEl>
                                          <p:spTgt spid="21"/>
                                        </p:tgtEl>
                                        <p:attrNameLst>
                                          <p:attrName>r</p:attrName>
                                        </p:attrNameLst>
                                      </p:cBhvr>
                                    </p:animRot>
                                  </p:childTnLst>
                                </p:cTn>
                              </p:par>
                              <p:par>
                                <p:cTn id="41" presetID="56" presetClass="entr" presetSubtype="0" fill="hold" grpId="0" nodeType="withEffect">
                                  <p:stCondLst>
                                    <p:cond delay="0"/>
                                  </p:stCondLst>
                                  <p:iterate type="lt">
                                    <p:tmPct val="10000"/>
                                  </p:iterate>
                                  <p:childTnLst>
                                    <p:set>
                                      <p:cBhvr>
                                        <p:cTn id="42" dur="1" fill="hold">
                                          <p:stCondLst>
                                            <p:cond delay="0"/>
                                          </p:stCondLst>
                                        </p:cTn>
                                        <p:tgtEl>
                                          <p:spTgt spid="27"/>
                                        </p:tgtEl>
                                        <p:attrNameLst>
                                          <p:attrName>style.visibility</p:attrName>
                                        </p:attrNameLst>
                                      </p:cBhvr>
                                      <p:to>
                                        <p:strVal val="visible"/>
                                      </p:to>
                                    </p:set>
                                    <p:anim by="(-#ppt_w*2)" calcmode="lin" valueType="num">
                                      <p:cBhvr rctx="PPT">
                                        <p:cTn id="43" dur="500" autoRev="1" fill="hold">
                                          <p:stCondLst>
                                            <p:cond delay="0"/>
                                          </p:stCondLst>
                                        </p:cTn>
                                        <p:tgtEl>
                                          <p:spTgt spid="27"/>
                                        </p:tgtEl>
                                        <p:attrNameLst>
                                          <p:attrName>ppt_w</p:attrName>
                                        </p:attrNameLst>
                                      </p:cBhvr>
                                    </p:anim>
                                    <p:anim by="(#ppt_w*0.50)" calcmode="lin" valueType="num">
                                      <p:cBhvr>
                                        <p:cTn id="44" dur="500" decel="50000" autoRev="1" fill="hold">
                                          <p:stCondLst>
                                            <p:cond delay="0"/>
                                          </p:stCondLst>
                                        </p:cTn>
                                        <p:tgtEl>
                                          <p:spTgt spid="27"/>
                                        </p:tgtEl>
                                        <p:attrNameLst>
                                          <p:attrName>ppt_x</p:attrName>
                                        </p:attrNameLst>
                                      </p:cBhvr>
                                    </p:anim>
                                    <p:anim from="(-#ppt_h/2)" to="(#ppt_y)" calcmode="lin" valueType="num">
                                      <p:cBhvr>
                                        <p:cTn id="45" dur="1000" fill="hold">
                                          <p:stCondLst>
                                            <p:cond delay="0"/>
                                          </p:stCondLst>
                                        </p:cTn>
                                        <p:tgtEl>
                                          <p:spTgt spid="27"/>
                                        </p:tgtEl>
                                        <p:attrNameLst>
                                          <p:attrName>ppt_y</p:attrName>
                                        </p:attrNameLst>
                                      </p:cBhvr>
                                    </p:anim>
                                    <p:animRot by="21600000">
                                      <p:cBhvr>
                                        <p:cTn id="46" dur="1000" fill="hold">
                                          <p:stCondLst>
                                            <p:cond delay="0"/>
                                          </p:stCondLst>
                                        </p:cTn>
                                        <p:tgtEl>
                                          <p:spTgt spid="27"/>
                                        </p:tgtEl>
                                        <p:attrNameLst>
                                          <p:attrName>r</p:attrName>
                                        </p:attrNameLst>
                                      </p:cBhvr>
                                    </p:animRot>
                                  </p:childTnLst>
                                </p:cTn>
                              </p:par>
                              <p:par>
                                <p:cTn id="47" presetID="56" presetClass="entr" presetSubtype="0" fill="hold" grpId="0" nodeType="withEffect">
                                  <p:stCondLst>
                                    <p:cond delay="0"/>
                                  </p:stCondLst>
                                  <p:iterate type="lt">
                                    <p:tmPct val="10000"/>
                                  </p:iterate>
                                  <p:childTnLst>
                                    <p:set>
                                      <p:cBhvr>
                                        <p:cTn id="48" dur="1" fill="hold">
                                          <p:stCondLst>
                                            <p:cond delay="0"/>
                                          </p:stCondLst>
                                        </p:cTn>
                                        <p:tgtEl>
                                          <p:spTgt spid="28"/>
                                        </p:tgtEl>
                                        <p:attrNameLst>
                                          <p:attrName>style.visibility</p:attrName>
                                        </p:attrNameLst>
                                      </p:cBhvr>
                                      <p:to>
                                        <p:strVal val="visible"/>
                                      </p:to>
                                    </p:set>
                                    <p:anim by="(-#ppt_w*2)" calcmode="lin" valueType="num">
                                      <p:cBhvr rctx="PPT">
                                        <p:cTn id="49" dur="500" autoRev="1" fill="hold">
                                          <p:stCondLst>
                                            <p:cond delay="0"/>
                                          </p:stCondLst>
                                        </p:cTn>
                                        <p:tgtEl>
                                          <p:spTgt spid="28"/>
                                        </p:tgtEl>
                                        <p:attrNameLst>
                                          <p:attrName>ppt_w</p:attrName>
                                        </p:attrNameLst>
                                      </p:cBhvr>
                                    </p:anim>
                                    <p:anim by="(#ppt_w*0.50)" calcmode="lin" valueType="num">
                                      <p:cBhvr>
                                        <p:cTn id="50" dur="500" decel="50000" autoRev="1" fill="hold">
                                          <p:stCondLst>
                                            <p:cond delay="0"/>
                                          </p:stCondLst>
                                        </p:cTn>
                                        <p:tgtEl>
                                          <p:spTgt spid="28"/>
                                        </p:tgtEl>
                                        <p:attrNameLst>
                                          <p:attrName>ppt_x</p:attrName>
                                        </p:attrNameLst>
                                      </p:cBhvr>
                                    </p:anim>
                                    <p:anim from="(-#ppt_h/2)" to="(#ppt_y)" calcmode="lin" valueType="num">
                                      <p:cBhvr>
                                        <p:cTn id="51" dur="1000" fill="hold">
                                          <p:stCondLst>
                                            <p:cond delay="0"/>
                                          </p:stCondLst>
                                        </p:cTn>
                                        <p:tgtEl>
                                          <p:spTgt spid="28"/>
                                        </p:tgtEl>
                                        <p:attrNameLst>
                                          <p:attrName>ppt_y</p:attrName>
                                        </p:attrNameLst>
                                      </p:cBhvr>
                                    </p:anim>
                                    <p:animRot by="21600000">
                                      <p:cBhvr>
                                        <p:cTn id="52" dur="1000" fill="hold">
                                          <p:stCondLst>
                                            <p:cond delay="0"/>
                                          </p:stCondLst>
                                        </p:cTn>
                                        <p:tgtEl>
                                          <p:spTgt spid="28"/>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by="(-#ppt_w*2)" calcmode="lin" valueType="num">
                                      <p:cBhvr rctx="PPT">
                                        <p:cTn id="55" dur="500" autoRev="1" fill="hold">
                                          <p:stCondLst>
                                            <p:cond delay="0"/>
                                          </p:stCondLst>
                                        </p:cTn>
                                        <p:tgtEl>
                                          <p:spTgt spid="16"/>
                                        </p:tgtEl>
                                        <p:attrNameLst>
                                          <p:attrName>ppt_w</p:attrName>
                                        </p:attrNameLst>
                                      </p:cBhvr>
                                    </p:anim>
                                    <p:anim by="(#ppt_w*0.50)" calcmode="lin" valueType="num">
                                      <p:cBhvr>
                                        <p:cTn id="56" dur="500" decel="50000" autoRev="1" fill="hold">
                                          <p:stCondLst>
                                            <p:cond delay="0"/>
                                          </p:stCondLst>
                                        </p:cTn>
                                        <p:tgtEl>
                                          <p:spTgt spid="16"/>
                                        </p:tgtEl>
                                        <p:attrNameLst>
                                          <p:attrName>ppt_x</p:attrName>
                                        </p:attrNameLst>
                                      </p:cBhvr>
                                    </p:anim>
                                    <p:anim from="(-#ppt_h/2)" to="(#ppt_y)" calcmode="lin" valueType="num">
                                      <p:cBhvr>
                                        <p:cTn id="57" dur="1000" fill="hold">
                                          <p:stCondLst>
                                            <p:cond delay="0"/>
                                          </p:stCondLst>
                                        </p:cTn>
                                        <p:tgtEl>
                                          <p:spTgt spid="16"/>
                                        </p:tgtEl>
                                        <p:attrNameLst>
                                          <p:attrName>ppt_y</p:attrName>
                                        </p:attrNameLst>
                                      </p:cBhvr>
                                    </p:anim>
                                    <p:animRot by="21600000">
                                      <p:cBhvr>
                                        <p:cTn id="58"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P spid="27"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p:cNvSpPr>
            <a:spLocks noGrp="1"/>
          </p:cNvSpPr>
          <p:nvPr>
            <p:ph type="sldNum" sz="quarter" idx="12"/>
          </p:nvPr>
        </p:nvSpPr>
        <p:spPr>
          <a:xfrm>
            <a:off x="8191500" y="7513320"/>
            <a:ext cx="2667000" cy="259080"/>
          </a:xfrm>
        </p:spPr>
        <p:txBody>
          <a:bodyPr/>
          <a:lstStyle/>
          <a:p>
            <a:fld id="{0054D747-B854-436E-8EE4-BC5E0F9A681C}" type="slidenum">
              <a:rPr lang="en-US" smtClean="0"/>
              <a:pPr/>
              <a:t>11</a:t>
            </a:fld>
            <a:endParaRPr lang="en-US" dirty="0"/>
          </a:p>
        </p:txBody>
      </p:sp>
      <p:sp>
        <p:nvSpPr>
          <p:cNvPr id="5" name="TextBox 4"/>
          <p:cNvSpPr txBox="1"/>
          <p:nvPr/>
        </p:nvSpPr>
        <p:spPr>
          <a:xfrm>
            <a:off x="1066800" y="990600"/>
            <a:ext cx="4114800" cy="430887"/>
          </a:xfrm>
          <a:prstGeom prst="rect">
            <a:avLst/>
          </a:prstGeom>
          <a:noFill/>
        </p:spPr>
        <p:txBody>
          <a:bodyPr wrap="square" rtlCol="0">
            <a:spAutoFit/>
          </a:bodyPr>
          <a:lstStyle/>
          <a:p>
            <a:endParaRPr lang="en-US" dirty="0"/>
          </a:p>
        </p:txBody>
      </p:sp>
      <p:sp>
        <p:nvSpPr>
          <p:cNvPr id="7" name="TextBox 6"/>
          <p:cNvSpPr txBox="1"/>
          <p:nvPr/>
        </p:nvSpPr>
        <p:spPr>
          <a:xfrm>
            <a:off x="1971859" y="544975"/>
            <a:ext cx="7999456" cy="769441"/>
          </a:xfrm>
          <a:prstGeom prst="rect">
            <a:avLst/>
          </a:prstGeom>
          <a:noFill/>
        </p:spPr>
        <p:txBody>
          <a:bodyPr wrap="square" rtlCol="0">
            <a:spAutoFit/>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Let’s read the text attentively</a:t>
            </a:r>
            <a:endParaRPr lang="en-US" sz="1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486229" y="990600"/>
            <a:ext cx="10646229" cy="5109028"/>
          </a:xfrm>
          <a:prstGeom prst="rect">
            <a:avLst/>
          </a:prstGeom>
          <a:blipFill dpi="0" rotWithShape="1">
            <a:blip r:embed="rId3">
              <a:extLst>
                <a:ext uri="{BEBA8EAE-BF5A-486C-A8C5-ECC9F3942E4B}">
                  <a14:imgProps xmlns:a14="http://schemas.microsoft.com/office/drawing/2010/main">
                    <a14:imgLayer r:embed="rId4">
                      <a14:imgEffect>
                        <a14:backgroundRemoval t="5459" b="94105" l="4881" r="97024">
                          <a14:backgroundMark x1="34405" y1="87991" x2="32738" y2="93231"/>
                          <a14:backgroundMark x1="38452" y1="96507" x2="38810" y2="85590"/>
                          <a14:backgroundMark x1="27143" y1="90830" x2="15714" y2="92140"/>
                          <a14:backgroundMark x1="36905" y1="89301" x2="46190" y2="88428"/>
                          <a14:backgroundMark x1="14048" y1="92358" x2="14048" y2="92358"/>
                          <a14:backgroundMark x1="15714" y1="92358" x2="12143" y2="93668"/>
                          <a14:backgroundMark x1="60952" y1="96507" x2="63095" y2="85808"/>
                          <a14:backgroundMark x1="60119" y1="87773" x2="82024" y2="86026"/>
                          <a14:backgroundMark x1="12024" y1="96943" x2="11071" y2="93668"/>
                        </a14:backgroundRemoval>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113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523220"/>
          </a:xfrm>
          <a:prstGeom prst="rect">
            <a:avLst/>
          </a:prstGeom>
          <a:noFill/>
        </p:spPr>
        <p:txBody>
          <a:bodyPr wrap="square" lIns="91440" tIns="45720" rIns="91440" bIns="45720">
            <a:spAutoFit/>
          </a:bodyPr>
          <a:lstStyle/>
          <a:p>
            <a:pPr algn="just"/>
            <a:r>
              <a:rPr lang="en-US" sz="2800" b="1" dirty="0" smtClean="0">
                <a:solidFill>
                  <a:srgbClr val="000099"/>
                </a:solidFill>
                <a:latin typeface="Times New Roman" panose="02020603050405020304" pitchFamily="18" charset="0"/>
                <a:cs typeface="Times New Roman" panose="02020603050405020304" pitchFamily="18" charset="0"/>
              </a:rPr>
              <a:t>B. Read the text and answer the questions that follow.</a:t>
            </a: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5086" y="2729272"/>
            <a:ext cx="11818228" cy="1815882"/>
          </a:xfrm>
          <a:prstGeom prst="rect">
            <a:avLst/>
          </a:prstGeom>
          <a:solidFill>
            <a:schemeClr val="accent2">
              <a:lumMod val="60000"/>
              <a:lumOff val="40000"/>
            </a:schemeClr>
          </a:solidFill>
          <a:ln w="6350">
            <a:solidFill>
              <a:schemeClr val="tx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“I have not seen the Himalayas. But, I have seen Sheikh </a:t>
            </a:r>
            <a:r>
              <a:rPr lang="en-US" sz="2800" dirty="0" err="1" smtClean="0">
                <a:latin typeface="Times New Roman" panose="02020603050405020304" pitchFamily="18" charset="0"/>
                <a:cs typeface="Times New Roman" panose="02020603050405020304" pitchFamily="18" charset="0"/>
              </a:rPr>
              <a:t>Mujib</a:t>
            </a:r>
            <a:r>
              <a:rPr lang="en-US" sz="2800" dirty="0" smtClean="0">
                <a:latin typeface="Times New Roman" panose="02020603050405020304" pitchFamily="18" charset="0"/>
                <a:cs typeface="Times New Roman" panose="02020603050405020304" pitchFamily="18" charset="0"/>
              </a:rPr>
              <a:t>. In personality and in courage this man is the Himalayas. I have thus had </a:t>
            </a:r>
            <a:r>
              <a:rPr lang="en-US" sz="2800" dirty="0" err="1" smtClean="0">
                <a:latin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cs typeface="Times New Roman" panose="02020603050405020304" pitchFamily="18" charset="0"/>
              </a:rPr>
              <a:t> experience of witnessing the Himalayas”-said Fidel Castro, the then Prime Minister of Cube in 1973, when he first meet </a:t>
            </a:r>
            <a:r>
              <a:rPr lang="en-US" sz="2800" dirty="0" err="1" smtClean="0">
                <a:latin typeface="Times New Roman" panose="02020603050405020304" pitchFamily="18" charset="0"/>
                <a:cs typeface="Times New Roman" panose="02020603050405020304" pitchFamily="18" charset="0"/>
              </a:rPr>
              <a:t>Bangabandhu</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486" y="523220"/>
            <a:ext cx="2898059" cy="217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9486" y="4544860"/>
            <a:ext cx="2803657" cy="222656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73768" y="465515"/>
            <a:ext cx="2569029" cy="2293961"/>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53257" y="523220"/>
            <a:ext cx="2264229" cy="2236256"/>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Rectangle 9"/>
          <p:cNvSpPr/>
          <p:nvPr/>
        </p:nvSpPr>
        <p:spPr>
          <a:xfrm>
            <a:off x="3193143" y="4544861"/>
            <a:ext cx="2692397" cy="2226566"/>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96000" y="4544859"/>
            <a:ext cx="2857500" cy="222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702997" y="541363"/>
            <a:ext cx="2647950" cy="215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097963" y="4544861"/>
            <a:ext cx="2733675" cy="21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43143" y="2766820"/>
            <a:ext cx="11760171" cy="1384995"/>
          </a:xfrm>
          <a:prstGeom prst="rect">
            <a:avLst/>
          </a:prstGeom>
          <a:solidFill>
            <a:srgbClr val="00B0F0"/>
          </a:solidFill>
          <a:ln w="3175">
            <a:solidFill>
              <a:schemeClr val="tx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Such was the impression </a:t>
            </a:r>
            <a:r>
              <a:rPr lang="en-US" sz="2800" dirty="0" err="1" smtClean="0">
                <a:latin typeface="Times New Roman" panose="02020603050405020304" pitchFamily="18" charset="0"/>
                <a:cs typeface="Times New Roman" panose="02020603050405020304" pitchFamily="18" charset="0"/>
              </a:rPr>
              <a:t>Bangabandhu</a:t>
            </a:r>
            <a:r>
              <a:rPr lang="en-US" sz="2800" dirty="0" smtClean="0">
                <a:latin typeface="Times New Roman" panose="02020603050405020304" pitchFamily="18" charset="0"/>
                <a:cs typeface="Times New Roman" panose="02020603050405020304" pitchFamily="18" charset="0"/>
              </a:rPr>
              <a:t> left on the minds of world leaders. He owned the position in the heart of people across the world by his selflessness, courage and greatness.</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85085" y="2766820"/>
            <a:ext cx="11818229" cy="1692771"/>
          </a:xfrm>
          <a:prstGeom prst="rect">
            <a:avLst/>
          </a:prstGeom>
          <a:solidFill>
            <a:srgbClr val="00B050"/>
          </a:solidFill>
          <a:ln w="3175">
            <a:solidFill>
              <a:schemeClr val="tx1"/>
            </a:solidFill>
          </a:ln>
        </p:spPr>
        <p:txBody>
          <a:bodyPr wrap="square" rtlCol="0">
            <a:spAutoFit/>
          </a:bodyPr>
          <a:lstStyle/>
          <a:p>
            <a:pPr algn="just"/>
            <a:r>
              <a:rPr lang="en-US" sz="2600" dirty="0" smtClean="0">
                <a:latin typeface="Times New Roman" panose="02020603050405020304" pitchFamily="18" charset="0"/>
                <a:cs typeface="Times New Roman" panose="02020603050405020304" pitchFamily="18" charset="0"/>
              </a:rPr>
              <a:t>Any country has to determine its mode of dealing with other countries of the world. The constitution of Bangladesh of 1972 </a:t>
            </a:r>
            <a:r>
              <a:rPr lang="en-US" sz="2600" dirty="0" err="1" smtClean="0">
                <a:latin typeface="Times New Roman" panose="02020603050405020304" pitchFamily="18" charset="0"/>
                <a:cs typeface="Times New Roman" panose="02020603050405020304" pitchFamily="18" charset="0"/>
              </a:rPr>
              <a:t>celarly</a:t>
            </a:r>
            <a:r>
              <a:rPr lang="en-US" sz="2600" dirty="0" smtClean="0">
                <a:latin typeface="Times New Roman" panose="02020603050405020304" pitchFamily="18" charset="0"/>
                <a:cs typeface="Times New Roman" panose="02020603050405020304" pitchFamily="18" charset="0"/>
              </a:rPr>
              <a:t> reflects the philosophy, “friendship for all, malice to none.” </a:t>
            </a:r>
            <a:r>
              <a:rPr lang="en-US" sz="2600" dirty="0" err="1" smtClean="0">
                <a:latin typeface="Times New Roman" panose="02020603050405020304" pitchFamily="18" charset="0"/>
                <a:cs typeface="Times New Roman" panose="02020603050405020304" pitchFamily="18" charset="0"/>
              </a:rPr>
              <a:t>Bangabandhu</a:t>
            </a:r>
            <a:r>
              <a:rPr lang="en-US" sz="2600" dirty="0" smtClean="0">
                <a:latin typeface="Times New Roman" panose="02020603050405020304" pitchFamily="18" charset="0"/>
                <a:cs typeface="Times New Roman" panose="02020603050405020304" pitchFamily="18" charset="0"/>
              </a:rPr>
              <a:t> let new government decided to maintain friendly ‘co-existence’ with other countries based on this principle.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051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par>
                                <p:cTn id="35" presetID="25"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40" dur="1000" fill="hold"/>
                                        <p:tgtEl>
                                          <p:spTgt spid="102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27"/>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0" dur="1000" fill="hold"/>
                                        <p:tgtEl>
                                          <p:spTgt spid="7"/>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7"/>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0" dur="1000" fill="hold"/>
                                        <p:tgtEl>
                                          <p:spTgt spid="1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0"/>
                                        </p:tgtEl>
                                      </p:cBhvr>
                                    </p:animEffect>
                                  </p:childTnLst>
                                </p:cTn>
                              </p:par>
                              <p:par>
                                <p:cTn id="75" presetID="25" presetClass="entr" presetSubtype="0" fill="hold" nodeType="withEffect">
                                  <p:stCondLst>
                                    <p:cond delay="0"/>
                                  </p:stCondLst>
                                  <p:childTnLst>
                                    <p:set>
                                      <p:cBhvr>
                                        <p:cTn id="76" dur="1" fill="hold">
                                          <p:stCondLst>
                                            <p:cond delay="0"/>
                                          </p:stCondLst>
                                        </p:cTn>
                                        <p:tgtEl>
                                          <p:spTgt spid="1026"/>
                                        </p:tgtEl>
                                        <p:attrNameLst>
                                          <p:attrName>style.visibility</p:attrName>
                                        </p:attrNameLst>
                                      </p:cBhvr>
                                      <p:to>
                                        <p:strVal val="visible"/>
                                      </p:to>
                                    </p:set>
                                    <p:anim calcmode="lin" valueType="num">
                                      <p:cBhvr>
                                        <p:cTn id="7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80" dur="1000" fill="hold"/>
                                        <p:tgtEl>
                                          <p:spTgt spid="1026"/>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026"/>
                                        </p:tgtEl>
                                      </p:cBhvr>
                                    </p:animEffect>
                                  </p:childTnLst>
                                </p:cTn>
                              </p:par>
                              <p:par>
                                <p:cTn id="85" presetID="25" presetClass="entr" presetSubtype="0" fill="hold" nodeType="withEffect">
                                  <p:stCondLst>
                                    <p:cond delay="0"/>
                                  </p:stCondLst>
                                  <p:childTnLst>
                                    <p:set>
                                      <p:cBhvr>
                                        <p:cTn id="86" dur="1" fill="hold">
                                          <p:stCondLst>
                                            <p:cond delay="0"/>
                                          </p:stCondLst>
                                        </p:cTn>
                                        <p:tgtEl>
                                          <p:spTgt spid="1028"/>
                                        </p:tgtEl>
                                        <p:attrNameLst>
                                          <p:attrName>style.visibility</p:attrName>
                                        </p:attrNameLst>
                                      </p:cBhvr>
                                      <p:to>
                                        <p:strVal val="visible"/>
                                      </p:to>
                                    </p:set>
                                    <p:anim calcmode="lin" valueType="num">
                                      <p:cBhvr>
                                        <p:cTn id="87"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90" dur="1000" fill="hold"/>
                                        <p:tgtEl>
                                          <p:spTgt spid="102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028"/>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xit" presetSubtype="0" fill="hold" grpId="1" nodeType="clickEffect">
                                  <p:stCondLst>
                                    <p:cond delay="0"/>
                                  </p:stCondLst>
                                  <p:childTnLst>
                                    <p:animEffect transition="out" filter="fade">
                                      <p:cBhvr>
                                        <p:cTn id="98" dur="1000"/>
                                        <p:tgtEl>
                                          <p:spTgt spid="3"/>
                                        </p:tgtEl>
                                      </p:cBhvr>
                                    </p:animEffect>
                                    <p:anim calcmode="lin" valueType="num">
                                      <p:cBhvr>
                                        <p:cTn id="99" dur="1000"/>
                                        <p:tgtEl>
                                          <p:spTgt spid="3"/>
                                        </p:tgtEl>
                                        <p:attrNameLst>
                                          <p:attrName>ppt_x</p:attrName>
                                        </p:attrNameLst>
                                      </p:cBhvr>
                                      <p:tavLst>
                                        <p:tav tm="0">
                                          <p:val>
                                            <p:strVal val="ppt_x"/>
                                          </p:val>
                                        </p:tav>
                                        <p:tav tm="100000">
                                          <p:val>
                                            <p:strVal val="ppt_x"/>
                                          </p:val>
                                        </p:tav>
                                      </p:tavLst>
                                    </p:anim>
                                    <p:anim calcmode="lin" valueType="num">
                                      <p:cBhvr>
                                        <p:cTn id="100" dur="1000"/>
                                        <p:tgtEl>
                                          <p:spTgt spid="3"/>
                                        </p:tgtEl>
                                        <p:attrNameLst>
                                          <p:attrName>ppt_y</p:attrName>
                                        </p:attrNameLst>
                                      </p:cBhvr>
                                      <p:tavLst>
                                        <p:tav tm="0">
                                          <p:val>
                                            <p:strVal val="ppt_y"/>
                                          </p:val>
                                        </p:tav>
                                        <p:tav tm="100000">
                                          <p:val>
                                            <p:strVal val="ppt_y+.1"/>
                                          </p:val>
                                        </p:tav>
                                      </p:tavLst>
                                    </p:anim>
                                    <p:set>
                                      <p:cBhvr>
                                        <p:cTn id="101" dur="1" fill="hold">
                                          <p:stCondLst>
                                            <p:cond delay="999"/>
                                          </p:stCondLst>
                                        </p:cTn>
                                        <p:tgtEl>
                                          <p:spTgt spid="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circle(in)">
                                      <p:cBhvr>
                                        <p:cTn id="106" dur="20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xit" presetSubtype="0" fill="hold" grpId="1" nodeType="clickEffect">
                                  <p:stCondLst>
                                    <p:cond delay="0"/>
                                  </p:stCondLst>
                                  <p:childTnLst>
                                    <p:animEffect transition="out" filter="fade">
                                      <p:cBhvr>
                                        <p:cTn id="110" dur="1000"/>
                                        <p:tgtEl>
                                          <p:spTgt spid="14"/>
                                        </p:tgtEl>
                                      </p:cBhvr>
                                    </p:animEffect>
                                    <p:anim calcmode="lin" valueType="num">
                                      <p:cBhvr>
                                        <p:cTn id="111" dur="1000"/>
                                        <p:tgtEl>
                                          <p:spTgt spid="14"/>
                                        </p:tgtEl>
                                        <p:attrNameLst>
                                          <p:attrName>ppt_x</p:attrName>
                                        </p:attrNameLst>
                                      </p:cBhvr>
                                      <p:tavLst>
                                        <p:tav tm="0">
                                          <p:val>
                                            <p:strVal val="ppt_x"/>
                                          </p:val>
                                        </p:tav>
                                        <p:tav tm="100000">
                                          <p:val>
                                            <p:strVal val="ppt_x"/>
                                          </p:val>
                                        </p:tav>
                                      </p:tavLst>
                                    </p:anim>
                                    <p:anim calcmode="lin" valueType="num">
                                      <p:cBhvr>
                                        <p:cTn id="112" dur="1000"/>
                                        <p:tgtEl>
                                          <p:spTgt spid="14"/>
                                        </p:tgtEl>
                                        <p:attrNameLst>
                                          <p:attrName>ppt_y</p:attrName>
                                        </p:attrNameLst>
                                      </p:cBhvr>
                                      <p:tavLst>
                                        <p:tav tm="0">
                                          <p:val>
                                            <p:strVal val="ppt_y"/>
                                          </p:val>
                                        </p:tav>
                                        <p:tav tm="100000">
                                          <p:val>
                                            <p:strVal val="ppt_y+.1"/>
                                          </p:val>
                                        </p:tav>
                                      </p:tavLst>
                                    </p:anim>
                                    <p:set>
                                      <p:cBhvr>
                                        <p:cTn id="113" dur="1" fill="hold">
                                          <p:stCondLst>
                                            <p:cond delay="999"/>
                                          </p:stCondLst>
                                        </p:cTn>
                                        <p:tgtEl>
                                          <p:spTgt spid="1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circle(in)">
                                      <p:cBhvr>
                                        <p:cTn id="118" dur="20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xit" presetSubtype="0" fill="hold" grpId="1" nodeType="clickEffect">
                                  <p:stCondLst>
                                    <p:cond delay="0"/>
                                  </p:stCondLst>
                                  <p:childTnLst>
                                    <p:animEffect transition="out" filter="fade">
                                      <p:cBhvr>
                                        <p:cTn id="122" dur="1000"/>
                                        <p:tgtEl>
                                          <p:spTgt spid="15"/>
                                        </p:tgtEl>
                                      </p:cBhvr>
                                    </p:animEffect>
                                    <p:anim calcmode="lin" valueType="num">
                                      <p:cBhvr>
                                        <p:cTn id="123" dur="1000"/>
                                        <p:tgtEl>
                                          <p:spTgt spid="15"/>
                                        </p:tgtEl>
                                        <p:attrNameLst>
                                          <p:attrName>ppt_x</p:attrName>
                                        </p:attrNameLst>
                                      </p:cBhvr>
                                      <p:tavLst>
                                        <p:tav tm="0">
                                          <p:val>
                                            <p:strVal val="ppt_x"/>
                                          </p:val>
                                        </p:tav>
                                        <p:tav tm="100000">
                                          <p:val>
                                            <p:strVal val="ppt_x"/>
                                          </p:val>
                                        </p:tav>
                                      </p:tavLst>
                                    </p:anim>
                                    <p:anim calcmode="lin" valueType="num">
                                      <p:cBhvr>
                                        <p:cTn id="124" dur="1000"/>
                                        <p:tgtEl>
                                          <p:spTgt spid="15"/>
                                        </p:tgtEl>
                                        <p:attrNameLst>
                                          <p:attrName>ppt_y</p:attrName>
                                        </p:attrNameLst>
                                      </p:cBhvr>
                                      <p:tavLst>
                                        <p:tav tm="0">
                                          <p:val>
                                            <p:strVal val="ppt_y"/>
                                          </p:val>
                                        </p:tav>
                                        <p:tav tm="100000">
                                          <p:val>
                                            <p:strVal val="ppt_y+.1"/>
                                          </p:val>
                                        </p:tav>
                                      </p:tavLst>
                                    </p:anim>
                                    <p:set>
                                      <p:cBhvr>
                                        <p:cTn id="125"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8" grpId="0" animBg="1"/>
      <p:bldP spid="9" grpId="0" animBg="1"/>
      <p:bldP spid="10" grpId="0" animBg="1"/>
      <p:bldP spid="14" grpId="0" animBg="1"/>
      <p:bldP spid="14"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570" y="2460845"/>
            <a:ext cx="11916229" cy="1815882"/>
          </a:xfrm>
          <a:prstGeom prst="rect">
            <a:avLst/>
          </a:prstGeom>
          <a:solidFill>
            <a:srgbClr val="7030A0"/>
          </a:solidFill>
          <a:ln w="6350">
            <a:solidFill>
              <a:schemeClr val="tx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The charismatic leadership of </a:t>
            </a:r>
            <a:r>
              <a:rPr lang="en-US" sz="2800" dirty="0" err="1" smtClean="0">
                <a:latin typeface="Times New Roman" panose="02020603050405020304" pitchFamily="18" charset="0"/>
                <a:cs typeface="Times New Roman" panose="02020603050405020304" pitchFamily="18" charset="0"/>
              </a:rPr>
              <a:t>Bangabandhu</a:t>
            </a:r>
            <a:r>
              <a:rPr lang="en-US" sz="2800" dirty="0" smtClean="0">
                <a:latin typeface="Times New Roman" panose="02020603050405020304" pitchFamily="18" charset="0"/>
                <a:cs typeface="Times New Roman" panose="02020603050405020304" pitchFamily="18" charset="0"/>
              </a:rPr>
              <a:t> inspired India to come forward to extend its support during the Liberation war even in his absence. It played an active role to convince the world leaders about sufferings of the people of Bangladesh and their right to be free. </a:t>
            </a:r>
            <a:endParaRPr lang="en-US" sz="28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1"/>
            <a:ext cx="2946400" cy="240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0008" y="-1"/>
            <a:ext cx="2584677" cy="240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827" y="-1"/>
            <a:ext cx="2857500" cy="240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9600" y="4357688"/>
            <a:ext cx="2966042" cy="22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75089" y="4357688"/>
            <a:ext cx="2662238" cy="22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18841" y="4357688"/>
            <a:ext cx="2752725" cy="22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389381" y="4378101"/>
            <a:ext cx="2657475" cy="22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824685" y="82943"/>
            <a:ext cx="2638425" cy="231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9827" y="2521059"/>
            <a:ext cx="11967029" cy="1815882"/>
          </a:xfrm>
          <a:prstGeom prst="rect">
            <a:avLst/>
          </a:prstGeom>
          <a:solidFill>
            <a:schemeClr val="accent2">
              <a:lumMod val="60000"/>
              <a:lumOff val="40000"/>
            </a:schemeClr>
          </a:solidFill>
          <a:ln w="3175">
            <a:solidFill>
              <a:schemeClr val="tx1"/>
            </a:solidFill>
          </a:ln>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Moreover, this country supported the freedom fighters with its army </a:t>
            </a:r>
            <a:r>
              <a:rPr lang="en-US" sz="2800" dirty="0" err="1">
                <a:latin typeface="Times New Roman" panose="02020603050405020304" pitchFamily="18" charset="0"/>
                <a:cs typeface="Times New Roman" panose="02020603050405020304" pitchFamily="18" charset="0"/>
              </a:rPr>
              <a:t>fithing</a:t>
            </a:r>
            <a:r>
              <a:rPr lang="en-US" sz="2800" dirty="0">
                <a:latin typeface="Times New Roman" panose="02020603050405020304" pitchFamily="18" charset="0"/>
                <a:cs typeface="Times New Roman" panose="02020603050405020304" pitchFamily="18" charset="0"/>
              </a:rPr>
              <a:t> the Pakistani occupation forces in a frontal war</a:t>
            </a:r>
            <a:r>
              <a:rPr lang="en-US" sz="2800" dirty="0" smtClean="0">
                <a:latin typeface="Times New Roman" panose="02020603050405020304" pitchFamily="18" charset="0"/>
                <a:cs typeface="Times New Roman" panose="02020603050405020304" pitchFamily="18" charset="0"/>
              </a:rPr>
              <a:t>. Not only that, </a:t>
            </a:r>
            <a:r>
              <a:rPr lang="en-US" sz="2800" dirty="0" err="1" smtClean="0">
                <a:latin typeface="Times New Roman" panose="02020603050405020304" pitchFamily="18" charset="0"/>
                <a:cs typeface="Times New Roman" panose="02020603050405020304" pitchFamily="18" charset="0"/>
              </a:rPr>
              <a:t>Bangabandhu</a:t>
            </a:r>
            <a:r>
              <a:rPr lang="en-US" sz="2800" dirty="0" smtClean="0">
                <a:latin typeface="Times New Roman" panose="02020603050405020304" pitchFamily="18" charset="0"/>
                <a:cs typeface="Times New Roman" panose="02020603050405020304" pitchFamily="18" charset="0"/>
              </a:rPr>
              <a:t> was given a warm welcome at </a:t>
            </a:r>
            <a:r>
              <a:rPr lang="en-US" sz="2800" dirty="0" err="1" smtClean="0">
                <a:latin typeface="Times New Roman" panose="02020603050405020304" pitchFamily="18" charset="0"/>
                <a:cs typeface="Times New Roman" panose="02020603050405020304" pitchFamily="18" charset="0"/>
              </a:rPr>
              <a:t>Palam</a:t>
            </a:r>
            <a:r>
              <a:rPr lang="en-US" sz="2800" dirty="0" smtClean="0">
                <a:latin typeface="Times New Roman" panose="02020603050405020304" pitchFamily="18" charset="0"/>
                <a:cs typeface="Times New Roman" panose="02020603050405020304" pitchFamily="18" charset="0"/>
              </a:rPr>
              <a:t> Airport a Delhi by Mrs. Indira Gandhi on the occasion of his way back home from Pakistan jail via London. </a:t>
            </a:r>
            <a:endParaRPr lang="en-US"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0" y="2469227"/>
            <a:ext cx="11967029" cy="1631216"/>
          </a:xfrm>
          <a:prstGeom prst="rect">
            <a:avLst/>
          </a:prstGeom>
          <a:solidFill>
            <a:schemeClr val="accent2">
              <a:lumMod val="60000"/>
              <a:lumOff val="40000"/>
            </a:schemeClr>
          </a:solidFill>
          <a:ln w="3175">
            <a:solidFill>
              <a:schemeClr val="tx1"/>
            </a:solidFill>
          </a:ln>
        </p:spPr>
        <p:txBody>
          <a:bodyPr wrap="square" rtlCol="0">
            <a:spAutoFit/>
          </a:bodyPr>
          <a:lstStyle/>
          <a:p>
            <a:pPr algn="just"/>
            <a:r>
              <a:rPr lang="en-US" sz="2500" dirty="0" smtClean="0">
                <a:latin typeface="Times New Roman" panose="02020603050405020304" pitchFamily="18" charset="0"/>
                <a:cs typeface="Times New Roman" panose="02020603050405020304" pitchFamily="18" charset="0"/>
              </a:rPr>
              <a:t>However, </a:t>
            </a:r>
            <a:r>
              <a:rPr lang="en-US" sz="2500" dirty="0" err="1" smtClean="0">
                <a:latin typeface="Times New Roman" panose="02020603050405020304" pitchFamily="18" charset="0"/>
                <a:cs typeface="Times New Roman" panose="02020603050405020304" pitchFamily="18" charset="0"/>
              </a:rPr>
              <a:t>Bangabandhu’s</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foresightendess</a:t>
            </a:r>
            <a:r>
              <a:rPr lang="en-US" sz="2500" dirty="0" smtClean="0">
                <a:latin typeface="Times New Roman" panose="02020603050405020304" pitchFamily="18" charset="0"/>
                <a:cs typeface="Times New Roman" panose="02020603050405020304" pitchFamily="18" charset="0"/>
              </a:rPr>
              <a:t>, courage and mental strength were evident in his query to Indian Prime Minister when she would withdraw her army from Bangladesh. </a:t>
            </a:r>
            <a:r>
              <a:rPr lang="en-US" sz="2500" dirty="0">
                <a:latin typeface="Times New Roman" panose="02020603050405020304" pitchFamily="18" charset="0"/>
                <a:cs typeface="Times New Roman" panose="02020603050405020304" pitchFamily="18" charset="0"/>
              </a:rPr>
              <a:t>However, </a:t>
            </a:r>
            <a:r>
              <a:rPr lang="en-US" sz="2500" dirty="0" err="1">
                <a:latin typeface="Times New Roman" panose="02020603050405020304" pitchFamily="18" charset="0"/>
                <a:cs typeface="Times New Roman" panose="02020603050405020304" pitchFamily="18" charset="0"/>
              </a:rPr>
              <a:t>Bangabandhu’s</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foresightendess</a:t>
            </a:r>
            <a:r>
              <a:rPr lang="en-US" sz="2500" dirty="0">
                <a:latin typeface="Times New Roman" panose="02020603050405020304" pitchFamily="18" charset="0"/>
                <a:cs typeface="Times New Roman" panose="02020603050405020304" pitchFamily="18" charset="0"/>
              </a:rPr>
              <a:t>, courage and mental strength were evident in his query to Indian Prime Minister when she would withdraw her army from Bangladesh. </a:t>
            </a:r>
          </a:p>
        </p:txBody>
      </p:sp>
      <p:sp>
        <p:nvSpPr>
          <p:cNvPr id="20" name="TextBox 19"/>
          <p:cNvSpPr txBox="1"/>
          <p:nvPr/>
        </p:nvSpPr>
        <p:spPr>
          <a:xfrm>
            <a:off x="32655" y="2498255"/>
            <a:ext cx="11967030" cy="1815882"/>
          </a:xfrm>
          <a:prstGeom prst="rect">
            <a:avLst/>
          </a:prstGeom>
          <a:solidFill>
            <a:schemeClr val="accent4">
              <a:lumMod val="60000"/>
              <a:lumOff val="40000"/>
            </a:schemeClr>
          </a:solidFill>
          <a:ln w="3175">
            <a:solidFill>
              <a:schemeClr val="tx1"/>
            </a:solidFill>
          </a:ln>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Mrs</a:t>
            </a:r>
            <a:r>
              <a:rPr lang="en-US" sz="2800" dirty="0" smtClean="0">
                <a:latin typeface="Times New Roman" panose="02020603050405020304" pitchFamily="18" charset="0"/>
                <a:cs typeface="Times New Roman" panose="02020603050405020304" pitchFamily="18" charset="0"/>
              </a:rPr>
              <a:t> Gandhi soon replied, “Any time when you wish.” Noticeably, the great leader </a:t>
            </a:r>
            <a:r>
              <a:rPr lang="en-US" sz="2800" dirty="0" err="1" smtClean="0">
                <a:latin typeface="Times New Roman" panose="02020603050405020304" pitchFamily="18" charset="0"/>
                <a:cs typeface="Times New Roman" panose="02020603050405020304" pitchFamily="18" charset="0"/>
              </a:rPr>
              <a:t>Bangabandhu</a:t>
            </a:r>
            <a:r>
              <a:rPr lang="en-US" sz="2800" dirty="0" smtClean="0">
                <a:latin typeface="Times New Roman" panose="02020603050405020304" pitchFamily="18" charset="0"/>
                <a:cs typeface="Times New Roman" panose="02020603050405020304" pitchFamily="18" charset="0"/>
              </a:rPr>
              <a:t> had a strong personality to ask for any clarification from any other leader of the world! Consequently, very soon, before </a:t>
            </a:r>
            <a:r>
              <a:rPr lang="en-US" sz="2800" dirty="0" err="1" smtClean="0">
                <a:latin typeface="Times New Roman" panose="02020603050405020304" pitchFamily="18" charset="0"/>
                <a:cs typeface="Times New Roman" panose="02020603050405020304" pitchFamily="18" charset="0"/>
              </a:rPr>
              <a:t>Bangabandhu’s</a:t>
            </a:r>
            <a:r>
              <a:rPr lang="en-US" sz="2800" dirty="0" smtClean="0">
                <a:latin typeface="Times New Roman" panose="02020603050405020304" pitchFamily="18" charset="0"/>
                <a:cs typeface="Times New Roman" panose="02020603050405020304" pitchFamily="18" charset="0"/>
              </a:rPr>
              <a:t> next birthday, the withdrawal was completed.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135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10" dur="1000" fill="hold"/>
                                        <p:tgtEl>
                                          <p:spTgt spid="20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4"/>
                                        </p:tgtEl>
                                      </p:cBhvr>
                                    </p:animEffect>
                                  </p:childTnLst>
                                </p:cTn>
                              </p:par>
                              <p:par>
                                <p:cTn id="15" presetID="25"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20" dur="1000" fill="hold"/>
                                        <p:tgtEl>
                                          <p:spTgt spid="205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51"/>
                                        </p:tgtEl>
                                      </p:cBhvr>
                                    </p:animEffect>
                                  </p:childTnLst>
                                </p:cTn>
                              </p:par>
                              <p:par>
                                <p:cTn id="25" presetID="25" presetClass="entr" presetSubtype="0"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p:cTn id="27"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30" dur="1000" fill="hold"/>
                                        <p:tgtEl>
                                          <p:spTgt spid="205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53"/>
                                        </p:tgtEl>
                                      </p:cBhvr>
                                    </p:animEffect>
                                  </p:childTnLst>
                                </p:cTn>
                              </p:par>
                              <p:par>
                                <p:cTn id="35" presetID="25" presetClass="entr" presetSubtype="0" fill="hold" nodeType="withEffect">
                                  <p:stCondLst>
                                    <p:cond delay="0"/>
                                  </p:stCondLst>
                                  <p:childTnLst>
                                    <p:set>
                                      <p:cBhvr>
                                        <p:cTn id="36" dur="1" fill="hold">
                                          <p:stCondLst>
                                            <p:cond delay="0"/>
                                          </p:stCondLst>
                                        </p:cTn>
                                        <p:tgtEl>
                                          <p:spTgt spid="2060"/>
                                        </p:tgtEl>
                                        <p:attrNameLst>
                                          <p:attrName>style.visibility</p:attrName>
                                        </p:attrNameLst>
                                      </p:cBhvr>
                                      <p:to>
                                        <p:strVal val="visible"/>
                                      </p:to>
                                    </p:set>
                                    <p:anim calcmode="lin" valueType="num">
                                      <p:cBhvr>
                                        <p:cTn id="37" dur="500" decel="50000" fill="hold">
                                          <p:stCondLst>
                                            <p:cond delay="0"/>
                                          </p:stCondLst>
                                        </p:cTn>
                                        <p:tgtEl>
                                          <p:spTgt spid="206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6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60"/>
                                        </p:tgtEl>
                                        <p:attrNameLst>
                                          <p:attrName>ppt_w</p:attrName>
                                        </p:attrNameLst>
                                      </p:cBhvr>
                                      <p:tavLst>
                                        <p:tav tm="0">
                                          <p:val>
                                            <p:strVal val="#ppt_w*.05"/>
                                          </p:val>
                                        </p:tav>
                                        <p:tav tm="100000">
                                          <p:val>
                                            <p:strVal val="#ppt_w"/>
                                          </p:val>
                                        </p:tav>
                                      </p:tavLst>
                                    </p:anim>
                                    <p:anim calcmode="lin" valueType="num">
                                      <p:cBhvr>
                                        <p:cTn id="40" dur="1000" fill="hold"/>
                                        <p:tgtEl>
                                          <p:spTgt spid="206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6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6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6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60"/>
                                        </p:tgtEl>
                                      </p:cBhvr>
                                    </p:animEffect>
                                  </p:childTnLst>
                                </p:cTn>
                              </p:par>
                              <p:par>
                                <p:cTn id="45" presetID="25" presetClass="entr" presetSubtype="0" fill="hold" nodeType="withEffect">
                                  <p:stCondLst>
                                    <p:cond delay="0"/>
                                  </p:stCondLst>
                                  <p:childTnLst>
                                    <p:set>
                                      <p:cBhvr>
                                        <p:cTn id="46" dur="1" fill="hold">
                                          <p:stCondLst>
                                            <p:cond delay="0"/>
                                          </p:stCondLst>
                                        </p:cTn>
                                        <p:tgtEl>
                                          <p:spTgt spid="2057"/>
                                        </p:tgtEl>
                                        <p:attrNameLst>
                                          <p:attrName>style.visibility</p:attrName>
                                        </p:attrNameLst>
                                      </p:cBhvr>
                                      <p:to>
                                        <p:strVal val="visible"/>
                                      </p:to>
                                    </p:set>
                                    <p:anim calcmode="lin" valueType="num">
                                      <p:cBhvr>
                                        <p:cTn id="47" dur="500" decel="50000" fill="hold">
                                          <p:stCondLst>
                                            <p:cond delay="0"/>
                                          </p:stCondLst>
                                        </p:cTn>
                                        <p:tgtEl>
                                          <p:spTgt spid="205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05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057"/>
                                        </p:tgtEl>
                                        <p:attrNameLst>
                                          <p:attrName>ppt_w</p:attrName>
                                        </p:attrNameLst>
                                      </p:cBhvr>
                                      <p:tavLst>
                                        <p:tav tm="0">
                                          <p:val>
                                            <p:strVal val="#ppt_w*.05"/>
                                          </p:val>
                                        </p:tav>
                                        <p:tav tm="100000">
                                          <p:val>
                                            <p:strVal val="#ppt_w"/>
                                          </p:val>
                                        </p:tav>
                                      </p:tavLst>
                                    </p:anim>
                                    <p:anim calcmode="lin" valueType="num">
                                      <p:cBhvr>
                                        <p:cTn id="50" dur="1000" fill="hold"/>
                                        <p:tgtEl>
                                          <p:spTgt spid="205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05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05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05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057"/>
                                        </p:tgtEl>
                                      </p:cBhvr>
                                    </p:animEffect>
                                  </p:childTnLst>
                                </p:cTn>
                              </p:par>
                              <p:par>
                                <p:cTn id="55" presetID="25" presetClass="entr" presetSubtype="0" fill="hold" nodeType="withEffect">
                                  <p:stCondLst>
                                    <p:cond delay="0"/>
                                  </p:stCondLst>
                                  <p:childTnLst>
                                    <p:set>
                                      <p:cBhvr>
                                        <p:cTn id="56" dur="1" fill="hold">
                                          <p:stCondLst>
                                            <p:cond delay="0"/>
                                          </p:stCondLst>
                                        </p:cTn>
                                        <p:tgtEl>
                                          <p:spTgt spid="2056"/>
                                        </p:tgtEl>
                                        <p:attrNameLst>
                                          <p:attrName>style.visibility</p:attrName>
                                        </p:attrNameLst>
                                      </p:cBhvr>
                                      <p:to>
                                        <p:strVal val="visible"/>
                                      </p:to>
                                    </p:set>
                                    <p:anim calcmode="lin" valueType="num">
                                      <p:cBhvr>
                                        <p:cTn id="57" dur="500" decel="50000" fill="hold">
                                          <p:stCondLst>
                                            <p:cond delay="0"/>
                                          </p:stCondLst>
                                        </p:cTn>
                                        <p:tgtEl>
                                          <p:spTgt spid="2056"/>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56"/>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56"/>
                                        </p:tgtEl>
                                        <p:attrNameLst>
                                          <p:attrName>ppt_w</p:attrName>
                                        </p:attrNameLst>
                                      </p:cBhvr>
                                      <p:tavLst>
                                        <p:tav tm="0">
                                          <p:val>
                                            <p:strVal val="#ppt_w*.05"/>
                                          </p:val>
                                        </p:tav>
                                        <p:tav tm="100000">
                                          <p:val>
                                            <p:strVal val="#ppt_w"/>
                                          </p:val>
                                        </p:tav>
                                      </p:tavLst>
                                    </p:anim>
                                    <p:anim calcmode="lin" valueType="num">
                                      <p:cBhvr>
                                        <p:cTn id="60" dur="1000" fill="hold"/>
                                        <p:tgtEl>
                                          <p:spTgt spid="2056"/>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56"/>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56"/>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56"/>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56"/>
                                        </p:tgtEl>
                                      </p:cBhvr>
                                    </p:animEffect>
                                  </p:childTnLst>
                                </p:cTn>
                              </p:par>
                              <p:par>
                                <p:cTn id="65" presetID="25" presetClass="entr" presetSubtype="0" fill="hold" nodeType="withEffect">
                                  <p:stCondLst>
                                    <p:cond delay="0"/>
                                  </p:stCondLst>
                                  <p:childTnLst>
                                    <p:set>
                                      <p:cBhvr>
                                        <p:cTn id="66" dur="1" fill="hold">
                                          <p:stCondLst>
                                            <p:cond delay="0"/>
                                          </p:stCondLst>
                                        </p:cTn>
                                        <p:tgtEl>
                                          <p:spTgt spid="2058"/>
                                        </p:tgtEl>
                                        <p:attrNameLst>
                                          <p:attrName>style.visibility</p:attrName>
                                        </p:attrNameLst>
                                      </p:cBhvr>
                                      <p:to>
                                        <p:strVal val="visible"/>
                                      </p:to>
                                    </p:set>
                                    <p:anim calcmode="lin" valueType="num">
                                      <p:cBhvr>
                                        <p:cTn id="67" dur="500" decel="50000" fill="hold">
                                          <p:stCondLst>
                                            <p:cond delay="0"/>
                                          </p:stCondLst>
                                        </p:cTn>
                                        <p:tgtEl>
                                          <p:spTgt spid="205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05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058"/>
                                        </p:tgtEl>
                                        <p:attrNameLst>
                                          <p:attrName>ppt_w</p:attrName>
                                        </p:attrNameLst>
                                      </p:cBhvr>
                                      <p:tavLst>
                                        <p:tav tm="0">
                                          <p:val>
                                            <p:strVal val="#ppt_w*.05"/>
                                          </p:val>
                                        </p:tav>
                                        <p:tav tm="100000">
                                          <p:val>
                                            <p:strVal val="#ppt_w"/>
                                          </p:val>
                                        </p:tav>
                                      </p:tavLst>
                                    </p:anim>
                                    <p:anim calcmode="lin" valueType="num">
                                      <p:cBhvr>
                                        <p:cTn id="70" dur="1000" fill="hold"/>
                                        <p:tgtEl>
                                          <p:spTgt spid="205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05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05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05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058"/>
                                        </p:tgtEl>
                                      </p:cBhvr>
                                    </p:animEffect>
                                  </p:childTnLst>
                                </p:cTn>
                              </p:par>
                              <p:par>
                                <p:cTn id="75" presetID="25" presetClass="entr" presetSubtype="0" fill="hold" nodeType="withEffect">
                                  <p:stCondLst>
                                    <p:cond delay="0"/>
                                  </p:stCondLst>
                                  <p:childTnLst>
                                    <p:set>
                                      <p:cBhvr>
                                        <p:cTn id="76" dur="1" fill="hold">
                                          <p:stCondLst>
                                            <p:cond delay="0"/>
                                          </p:stCondLst>
                                        </p:cTn>
                                        <p:tgtEl>
                                          <p:spTgt spid="2059"/>
                                        </p:tgtEl>
                                        <p:attrNameLst>
                                          <p:attrName>style.visibility</p:attrName>
                                        </p:attrNameLst>
                                      </p:cBhvr>
                                      <p:to>
                                        <p:strVal val="visible"/>
                                      </p:to>
                                    </p:set>
                                    <p:anim calcmode="lin" valueType="num">
                                      <p:cBhvr>
                                        <p:cTn id="77" dur="500" decel="50000" fill="hold">
                                          <p:stCondLst>
                                            <p:cond delay="0"/>
                                          </p:stCondLst>
                                        </p:cTn>
                                        <p:tgtEl>
                                          <p:spTgt spid="2059"/>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059"/>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059"/>
                                        </p:tgtEl>
                                        <p:attrNameLst>
                                          <p:attrName>ppt_w</p:attrName>
                                        </p:attrNameLst>
                                      </p:cBhvr>
                                      <p:tavLst>
                                        <p:tav tm="0">
                                          <p:val>
                                            <p:strVal val="#ppt_w*.05"/>
                                          </p:val>
                                        </p:tav>
                                        <p:tav tm="100000">
                                          <p:val>
                                            <p:strVal val="#ppt_w"/>
                                          </p:val>
                                        </p:tav>
                                      </p:tavLst>
                                    </p:anim>
                                    <p:anim calcmode="lin" valueType="num">
                                      <p:cBhvr>
                                        <p:cTn id="80" dur="1000" fill="hold"/>
                                        <p:tgtEl>
                                          <p:spTgt spid="2059"/>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059"/>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059"/>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059"/>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059"/>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90" dur="1000" fill="hold"/>
                                        <p:tgtEl>
                                          <p:spTgt spid="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xit" presetSubtype="0" fill="hold" grpId="1" nodeType="clickEffect">
                                  <p:stCondLst>
                                    <p:cond delay="0"/>
                                  </p:stCondLst>
                                  <p:childTnLst>
                                    <p:animEffect transition="out" filter="fade">
                                      <p:cBhvr>
                                        <p:cTn id="98" dur="1000"/>
                                        <p:tgtEl>
                                          <p:spTgt spid="3"/>
                                        </p:tgtEl>
                                      </p:cBhvr>
                                    </p:animEffect>
                                    <p:anim calcmode="lin" valueType="num">
                                      <p:cBhvr>
                                        <p:cTn id="99" dur="1000"/>
                                        <p:tgtEl>
                                          <p:spTgt spid="3"/>
                                        </p:tgtEl>
                                        <p:attrNameLst>
                                          <p:attrName>ppt_x</p:attrName>
                                        </p:attrNameLst>
                                      </p:cBhvr>
                                      <p:tavLst>
                                        <p:tav tm="0">
                                          <p:val>
                                            <p:strVal val="ppt_x"/>
                                          </p:val>
                                        </p:tav>
                                        <p:tav tm="100000">
                                          <p:val>
                                            <p:strVal val="ppt_x"/>
                                          </p:val>
                                        </p:tav>
                                      </p:tavLst>
                                    </p:anim>
                                    <p:anim calcmode="lin" valueType="num">
                                      <p:cBhvr>
                                        <p:cTn id="100" dur="1000"/>
                                        <p:tgtEl>
                                          <p:spTgt spid="3"/>
                                        </p:tgtEl>
                                        <p:attrNameLst>
                                          <p:attrName>ppt_y</p:attrName>
                                        </p:attrNameLst>
                                      </p:cBhvr>
                                      <p:tavLst>
                                        <p:tav tm="0">
                                          <p:val>
                                            <p:strVal val="ppt_y"/>
                                          </p:val>
                                        </p:tav>
                                        <p:tav tm="100000">
                                          <p:val>
                                            <p:strVal val="ppt_y+.1"/>
                                          </p:val>
                                        </p:tav>
                                      </p:tavLst>
                                    </p:anim>
                                    <p:set>
                                      <p:cBhvr>
                                        <p:cTn id="101" dur="1" fill="hold">
                                          <p:stCondLst>
                                            <p:cond delay="999"/>
                                          </p:stCondLst>
                                        </p:cTn>
                                        <p:tgtEl>
                                          <p:spTgt spid="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circle(in)">
                                      <p:cBhvr>
                                        <p:cTn id="106" dur="20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xit" presetSubtype="0" fill="hold" grpId="1" nodeType="clickEffect">
                                  <p:stCondLst>
                                    <p:cond delay="0"/>
                                  </p:stCondLst>
                                  <p:childTnLst>
                                    <p:animEffect transition="out" filter="fade">
                                      <p:cBhvr>
                                        <p:cTn id="110" dur="1000"/>
                                        <p:tgtEl>
                                          <p:spTgt spid="18"/>
                                        </p:tgtEl>
                                      </p:cBhvr>
                                    </p:animEffect>
                                    <p:anim calcmode="lin" valueType="num">
                                      <p:cBhvr>
                                        <p:cTn id="111" dur="1000"/>
                                        <p:tgtEl>
                                          <p:spTgt spid="18"/>
                                        </p:tgtEl>
                                        <p:attrNameLst>
                                          <p:attrName>ppt_x</p:attrName>
                                        </p:attrNameLst>
                                      </p:cBhvr>
                                      <p:tavLst>
                                        <p:tav tm="0">
                                          <p:val>
                                            <p:strVal val="ppt_x"/>
                                          </p:val>
                                        </p:tav>
                                        <p:tav tm="100000">
                                          <p:val>
                                            <p:strVal val="ppt_x"/>
                                          </p:val>
                                        </p:tav>
                                      </p:tavLst>
                                    </p:anim>
                                    <p:anim calcmode="lin" valueType="num">
                                      <p:cBhvr>
                                        <p:cTn id="112" dur="1000"/>
                                        <p:tgtEl>
                                          <p:spTgt spid="18"/>
                                        </p:tgtEl>
                                        <p:attrNameLst>
                                          <p:attrName>ppt_y</p:attrName>
                                        </p:attrNameLst>
                                      </p:cBhvr>
                                      <p:tavLst>
                                        <p:tav tm="0">
                                          <p:val>
                                            <p:strVal val="ppt_y"/>
                                          </p:val>
                                        </p:tav>
                                        <p:tav tm="100000">
                                          <p:val>
                                            <p:strVal val="ppt_y+.1"/>
                                          </p:val>
                                        </p:tav>
                                      </p:tavLst>
                                    </p:anim>
                                    <p:set>
                                      <p:cBhvr>
                                        <p:cTn id="113" dur="1" fill="hold">
                                          <p:stCondLst>
                                            <p:cond delay="999"/>
                                          </p:stCondLst>
                                        </p:cTn>
                                        <p:tgtEl>
                                          <p:spTgt spid="1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wheel(1)">
                                      <p:cBhvr>
                                        <p:cTn id="118" dur="2000"/>
                                        <p:tgtEl>
                                          <p:spTgt spid="19"/>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xit" presetSubtype="0" fill="hold" grpId="1" nodeType="clickEffect">
                                  <p:stCondLst>
                                    <p:cond delay="0"/>
                                  </p:stCondLst>
                                  <p:childTnLst>
                                    <p:animEffect transition="out" filter="fade">
                                      <p:cBhvr>
                                        <p:cTn id="122" dur="1000"/>
                                        <p:tgtEl>
                                          <p:spTgt spid="19"/>
                                        </p:tgtEl>
                                      </p:cBhvr>
                                    </p:animEffect>
                                    <p:anim calcmode="lin" valueType="num">
                                      <p:cBhvr>
                                        <p:cTn id="123" dur="1000"/>
                                        <p:tgtEl>
                                          <p:spTgt spid="19"/>
                                        </p:tgtEl>
                                        <p:attrNameLst>
                                          <p:attrName>ppt_x</p:attrName>
                                        </p:attrNameLst>
                                      </p:cBhvr>
                                      <p:tavLst>
                                        <p:tav tm="0">
                                          <p:val>
                                            <p:strVal val="ppt_x"/>
                                          </p:val>
                                        </p:tav>
                                        <p:tav tm="100000">
                                          <p:val>
                                            <p:strVal val="ppt_x"/>
                                          </p:val>
                                        </p:tav>
                                      </p:tavLst>
                                    </p:anim>
                                    <p:anim calcmode="lin" valueType="num">
                                      <p:cBhvr>
                                        <p:cTn id="124" dur="1000"/>
                                        <p:tgtEl>
                                          <p:spTgt spid="19"/>
                                        </p:tgtEl>
                                        <p:attrNameLst>
                                          <p:attrName>ppt_y</p:attrName>
                                        </p:attrNameLst>
                                      </p:cBhvr>
                                      <p:tavLst>
                                        <p:tav tm="0">
                                          <p:val>
                                            <p:strVal val="ppt_y"/>
                                          </p:val>
                                        </p:tav>
                                        <p:tav tm="100000">
                                          <p:val>
                                            <p:strVal val="ppt_y+.1"/>
                                          </p:val>
                                        </p:tav>
                                      </p:tavLst>
                                    </p:anim>
                                    <p:set>
                                      <p:cBhvr>
                                        <p:cTn id="125" dur="1" fill="hold">
                                          <p:stCondLst>
                                            <p:cond delay="999"/>
                                          </p:stCondLst>
                                        </p:cTn>
                                        <p:tgtEl>
                                          <p:spTgt spid="1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6" presetClass="entr" presetSubtype="16" fill="hold" grpId="0"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circle(in)">
                                      <p:cBhvr>
                                        <p:cTn id="13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animBg="1"/>
      <p:bldP spid="18" grpId="1" animBg="1"/>
      <p:bldP spid="19" grpId="0" animBg="1"/>
      <p:bldP spid="19" grpId="1"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514"/>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3284" y="0"/>
            <a:ext cx="3158673" cy="266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0008" y="-1"/>
            <a:ext cx="2787878" cy="26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3053284" cy="26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95704" y="4560545"/>
            <a:ext cx="3205096" cy="22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0628" y="4575398"/>
            <a:ext cx="3033485" cy="2241776"/>
          </a:xfrm>
          <a:prstGeom prst="rect">
            <a:avLst/>
          </a:prstGeom>
          <a:solidFill>
            <a:srgbClr val="11DFE9"/>
          </a:solidFill>
          <a:ln>
            <a:noFill/>
          </a:ln>
          <a:effectLst/>
        </p:spPr>
      </p:pic>
      <p:pic>
        <p:nvPicPr>
          <p:cNvPr id="10"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89813" y="4575398"/>
            <a:ext cx="2899568" cy="22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389381" y="4595811"/>
            <a:ext cx="2657475" cy="22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027886" y="48932"/>
            <a:ext cx="2882105" cy="256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 y="2879488"/>
            <a:ext cx="12046855" cy="1292662"/>
          </a:xfrm>
          <a:prstGeom prst="rect">
            <a:avLst/>
          </a:prstGeom>
          <a:solidFill>
            <a:schemeClr val="accent4"/>
          </a:solidFill>
          <a:ln w="3175">
            <a:solidFill>
              <a:schemeClr val="tx1"/>
            </a:solidFill>
          </a:ln>
        </p:spPr>
        <p:txBody>
          <a:bodyPr wrap="square" rtlCol="0">
            <a:spAutoFit/>
          </a:bodyPr>
          <a:lstStyle/>
          <a:p>
            <a:pPr algn="just"/>
            <a:r>
              <a:rPr lang="en-US" sz="2600" dirty="0" err="1" smtClean="0">
                <a:latin typeface="Times New Roman" panose="02020603050405020304" pitchFamily="18" charset="0"/>
                <a:cs typeface="Times New Roman" panose="02020603050405020304" pitchFamily="18" charset="0"/>
              </a:rPr>
              <a:t>Bangabandhu</a:t>
            </a:r>
            <a:r>
              <a:rPr lang="en-US" sz="2600" dirty="0" smtClean="0">
                <a:latin typeface="Times New Roman" panose="02020603050405020304" pitchFamily="18" charset="0"/>
                <a:cs typeface="Times New Roman" panose="02020603050405020304" pitchFamily="18" charset="0"/>
              </a:rPr>
              <a:t> had an open mind to maintain good relationship with all countries irrespective of their capitalist, </a:t>
            </a:r>
            <a:r>
              <a:rPr lang="en-US" sz="2600" dirty="0">
                <a:latin typeface="Times New Roman" panose="02020603050405020304" pitchFamily="18" charset="0"/>
                <a:cs typeface="Times New Roman" panose="02020603050405020304" pitchFamily="18" charset="0"/>
              </a:rPr>
              <a:t>d</a:t>
            </a:r>
            <a:r>
              <a:rPr lang="en-US" sz="2600" dirty="0" smtClean="0">
                <a:latin typeface="Times New Roman" panose="02020603050405020304" pitchFamily="18" charset="0"/>
                <a:cs typeface="Times New Roman" panose="02020603050405020304" pitchFamily="18" charset="0"/>
              </a:rPr>
              <a:t>emocratic or socialist ideologies. He left no stones unturned to make entry into different global </a:t>
            </a:r>
            <a:r>
              <a:rPr lang="en-US" sz="2600" dirty="0" err="1" smtClean="0">
                <a:latin typeface="Times New Roman" panose="02020603050405020304" pitchFamily="18" charset="0"/>
                <a:cs typeface="Times New Roman" panose="02020603050405020304" pitchFamily="18" charset="0"/>
              </a:rPr>
              <a:t>organisations</a:t>
            </a:r>
            <a:r>
              <a:rPr lang="en-US" sz="2600" dirty="0" smtClean="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517" y="2854899"/>
            <a:ext cx="12046854" cy="1862048"/>
          </a:xfrm>
          <a:prstGeom prst="rect">
            <a:avLst/>
          </a:prstGeom>
          <a:solidFill>
            <a:schemeClr val="accent2">
              <a:lumMod val="60000"/>
              <a:lumOff val="40000"/>
            </a:schemeClr>
          </a:solidFill>
          <a:ln w="3175">
            <a:solidFill>
              <a:schemeClr val="tx1"/>
            </a:solidFill>
          </a:ln>
        </p:spPr>
        <p:txBody>
          <a:bodyPr wrap="square" rtlCol="0">
            <a:spAutoFit/>
          </a:bodyPr>
          <a:lstStyle/>
          <a:p>
            <a:pPr algn="just"/>
            <a:r>
              <a:rPr lang="en-US" sz="2300" dirty="0">
                <a:latin typeface="Times New Roman" panose="02020603050405020304" pitchFamily="18" charset="0"/>
                <a:cs typeface="Times New Roman" panose="02020603050405020304" pitchFamily="18" charset="0"/>
              </a:rPr>
              <a:t>During his period 1972 and1975, Bangladesh signed more than seventy treaties, agreements, memoranda and contracts  with different countries of the </a:t>
            </a:r>
            <a:r>
              <a:rPr lang="en-US" sz="2300" dirty="0" smtClean="0">
                <a:latin typeface="Times New Roman" panose="02020603050405020304" pitchFamily="18" charset="0"/>
                <a:cs typeface="Times New Roman" panose="02020603050405020304" pitchFamily="18" charset="0"/>
              </a:rPr>
              <a:t>world. Managing entry into OIC (</a:t>
            </a:r>
            <a:r>
              <a:rPr lang="en-US" sz="2300" dirty="0" err="1" smtClean="0">
                <a:latin typeface="Times New Roman" panose="02020603050405020304" pitchFamily="18" charset="0"/>
                <a:cs typeface="Times New Roman" panose="02020603050405020304" pitchFamily="18" charset="0"/>
              </a:rPr>
              <a:t>Organisation</a:t>
            </a:r>
            <a:r>
              <a:rPr lang="en-US" sz="2300" dirty="0" smtClean="0">
                <a:latin typeface="Times New Roman" panose="02020603050405020304" pitchFamily="18" charset="0"/>
                <a:cs typeface="Times New Roman" panose="02020603050405020304" pitchFamily="18" charset="0"/>
              </a:rPr>
              <a:t> of Islamic Cooperation) and attending its conference at Lahore filled up a major gap in diplomacy of Bangladesh. It opened opportunities to explore all the possibilities of trade and other potentials with the Islamic world. </a:t>
            </a:r>
            <a:r>
              <a:rPr lang="en-US" sz="2300" dirty="0" err="1" smtClean="0">
                <a:latin typeface="Times New Roman" panose="02020603050405020304" pitchFamily="18" charset="0"/>
                <a:cs typeface="Times New Roman" panose="02020603050405020304" pitchFamily="18" charset="0"/>
              </a:rPr>
              <a:t>Bangabandhu</a:t>
            </a:r>
            <a:r>
              <a:rPr lang="en-US" sz="2300" dirty="0" smtClean="0">
                <a:latin typeface="Times New Roman" panose="02020603050405020304" pitchFamily="18" charset="0"/>
                <a:cs typeface="Times New Roman" panose="02020603050405020304" pitchFamily="18" charset="0"/>
              </a:rPr>
              <a:t> charmed common people all over the world. </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167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gtEl>
                                      </p:cBhvr>
                                    </p:animEffect>
                                  </p:childTnLst>
                                </p:cTn>
                              </p:par>
                              <p:par>
                                <p:cTn id="55" presetID="25"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0" dur="1000" fill="hold"/>
                                        <p:tgtEl>
                                          <p:spTgt spid="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9"/>
                                        </p:tgtEl>
                                      </p:cBhvr>
                                    </p:animEffect>
                                  </p:childTnLst>
                                </p:cTn>
                              </p:par>
                              <p:par>
                                <p:cTn id="65" presetID="25"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0" dur="1000" fill="hold"/>
                                        <p:tgtEl>
                                          <p:spTgt spid="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8"/>
                                        </p:tgtEl>
                                      </p:cBhvr>
                                    </p:animEffect>
                                  </p:childTnLst>
                                </p:cTn>
                              </p:par>
                              <p:par>
                                <p:cTn id="75" presetID="25"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0" dur="1000" fill="hold"/>
                                        <p:tgtEl>
                                          <p:spTgt spid="10"/>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0"/>
                                        </p:tgtEl>
                                      </p:cBhvr>
                                    </p:animEffect>
                                  </p:childTnLst>
                                </p:cTn>
                              </p:par>
                              <p:par>
                                <p:cTn id="85" presetID="25"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0" dur="1000" fill="hold"/>
                                        <p:tgtEl>
                                          <p:spTgt spid="11"/>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circle(in)">
                                      <p:cBhvr>
                                        <p:cTn id="9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6112" y="2861335"/>
            <a:ext cx="11793879" cy="1200329"/>
          </a:xfrm>
          <a:prstGeom prst="rect">
            <a:avLst/>
          </a:prstGeom>
          <a:solidFill>
            <a:schemeClr val="accent4">
              <a:lumMod val="60000"/>
              <a:lumOff val="40000"/>
            </a:schemeClr>
          </a:solidFill>
          <a:ln w="6350">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His speech in different summits revealed that </a:t>
            </a:r>
            <a:r>
              <a:rPr lang="en-US" sz="2400" dirty="0" err="1" smtClean="0">
                <a:latin typeface="Times New Roman" panose="02020603050405020304" pitchFamily="18" charset="0"/>
                <a:cs typeface="Times New Roman" panose="02020603050405020304" pitchFamily="18" charset="0"/>
              </a:rPr>
              <a:t>Bangadesh</a:t>
            </a:r>
            <a:r>
              <a:rPr lang="en-US" sz="2400" dirty="0" smtClean="0">
                <a:latin typeface="Times New Roman" panose="02020603050405020304" pitchFamily="18" charset="0"/>
                <a:cs typeface="Times New Roman" panose="02020603050405020304" pitchFamily="18" charset="0"/>
              </a:rPr>
              <a:t> did not only think about its own self, it was also concerned  about injustices prevailing in the rest of the world. </a:t>
            </a:r>
            <a:r>
              <a:rPr lang="en-US" sz="2400" dirty="0" err="1" smtClean="0">
                <a:latin typeface="Times New Roman" panose="02020603050405020304" pitchFamily="18" charset="0"/>
                <a:cs typeface="Times New Roman" panose="02020603050405020304" pitchFamily="18" charset="0"/>
              </a:rPr>
              <a:t>Bangabandhu</a:t>
            </a:r>
            <a:r>
              <a:rPr lang="en-US" sz="2400" dirty="0" smtClean="0">
                <a:latin typeface="Times New Roman" panose="02020603050405020304" pitchFamily="18" charset="0"/>
                <a:cs typeface="Times New Roman" panose="02020603050405020304" pitchFamily="18" charset="0"/>
              </a:rPr>
              <a:t> sent a medical team to Egypt and Syria for the treatment of the war victims of Arab-Israel war.</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30628" y="2861335"/>
            <a:ext cx="11858166" cy="1384995"/>
          </a:xfrm>
          <a:prstGeom prst="rect">
            <a:avLst/>
          </a:prstGeom>
          <a:solidFill>
            <a:schemeClr val="accent4"/>
          </a:solidFill>
          <a:ln w="3175">
            <a:solidFill>
              <a:schemeClr val="tx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He always used to say, “Today the world is divided into two parts-the oppressors and oppressed.” This kind of strong voice and wisdom made his position firm as a global leader.</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0628" y="2745223"/>
            <a:ext cx="11916228" cy="1938992"/>
          </a:xfrm>
          <a:prstGeom prst="rect">
            <a:avLst/>
          </a:prstGeom>
          <a:solidFill>
            <a:schemeClr val="accent2">
              <a:lumMod val="60000"/>
              <a:lumOff val="40000"/>
            </a:schemeClr>
          </a:solidFill>
          <a:ln w="3175">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He was such a leader for whom the </a:t>
            </a:r>
            <a:r>
              <a:rPr lang="en-US" sz="2400" dirty="0" err="1" smtClean="0">
                <a:latin typeface="Times New Roman" panose="02020603050405020304" pitchFamily="18" charset="0"/>
                <a:cs typeface="Times New Roman" panose="02020603050405020304" pitchFamily="18" charset="0"/>
              </a:rPr>
              <a:t>Brithch</a:t>
            </a:r>
            <a:r>
              <a:rPr lang="en-US" sz="2400" dirty="0" smtClean="0">
                <a:latin typeface="Times New Roman" panose="02020603050405020304" pitchFamily="18" charset="0"/>
                <a:cs typeface="Times New Roman" panose="02020603050405020304" pitchFamily="18" charset="0"/>
              </a:rPr>
              <a:t> Prime </a:t>
            </a:r>
            <a:r>
              <a:rPr lang="en-US" sz="2400" dirty="0" err="1" smtClean="0">
                <a:latin typeface="Times New Roman" panose="02020603050405020304" pitchFamily="18" charset="0"/>
                <a:cs typeface="Times New Roman" panose="02020603050405020304" pitchFamily="18" charset="0"/>
              </a:rPr>
              <a:t>Mnister</a:t>
            </a:r>
            <a:r>
              <a:rPr lang="en-US" sz="2400" dirty="0" smtClean="0">
                <a:latin typeface="Times New Roman" panose="02020603050405020304" pitchFamily="18" charset="0"/>
                <a:cs typeface="Times New Roman" panose="02020603050405020304" pitchFamily="18" charset="0"/>
              </a:rPr>
              <a:t> Edward Heath broke all the protocols to welcome him at </a:t>
            </a:r>
            <a:r>
              <a:rPr lang="en-US" sz="2400" dirty="0" err="1" smtClean="0">
                <a:latin typeface="Times New Roman" panose="02020603050405020304" pitchFamily="18" charset="0"/>
                <a:cs typeface="Times New Roman" panose="02020603050405020304" pitchFamily="18" charset="0"/>
              </a:rPr>
              <a:t>Claridge’s</a:t>
            </a:r>
            <a:r>
              <a:rPr lang="en-US" sz="2400" dirty="0" smtClean="0">
                <a:latin typeface="Times New Roman" panose="02020603050405020304" pitchFamily="18" charset="0"/>
                <a:cs typeface="Times New Roman" panose="02020603050405020304" pitchFamily="18" charset="0"/>
              </a:rPr>
              <a:t> Hotel on 8 January, 1972 while </a:t>
            </a:r>
            <a:r>
              <a:rPr lang="en-US" sz="2400" dirty="0" err="1" smtClean="0">
                <a:latin typeface="Times New Roman" panose="02020603050405020304" pitchFamily="18" charset="0"/>
                <a:cs typeface="Times New Roman" panose="02020603050405020304" pitchFamily="18" charset="0"/>
              </a:rPr>
              <a:t>Bangabandhu</a:t>
            </a:r>
            <a:r>
              <a:rPr lang="en-US" sz="2400" dirty="0" smtClean="0">
                <a:latin typeface="Times New Roman" panose="02020603050405020304" pitchFamily="18" charset="0"/>
                <a:cs typeface="Times New Roman" panose="02020603050405020304" pitchFamily="18" charset="0"/>
              </a:rPr>
              <a:t> was returning from Pakistani prison. His elegance was reflected in the voice of a renowned journalist, “The courage and charm that flowed from him made him a unique superman of these times.” </a:t>
            </a:r>
            <a:endParaRPr lang="en-US" sz="2400"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1340" y="0"/>
            <a:ext cx="3158673" cy="266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2578" y="-1"/>
            <a:ext cx="2787878" cy="26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570" y="0"/>
            <a:ext cx="3053284" cy="26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95704" y="4684215"/>
            <a:ext cx="3205096" cy="211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0628" y="4699068"/>
            <a:ext cx="3033485" cy="2118106"/>
          </a:xfrm>
          <a:prstGeom prst="rect">
            <a:avLst/>
          </a:prstGeom>
          <a:solidFill>
            <a:srgbClr val="11DFE9"/>
          </a:solidFill>
          <a:ln>
            <a:noFill/>
          </a:ln>
          <a:effectLst/>
        </p:spPr>
      </p:pic>
      <p:pic>
        <p:nvPicPr>
          <p:cNvPr id="13"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89813" y="4699068"/>
            <a:ext cx="2899568" cy="211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389381" y="4718355"/>
            <a:ext cx="2657475" cy="209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129484" y="48932"/>
            <a:ext cx="2882105" cy="256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40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par>
                                <p:cTn id="35" presetID="25"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0" dur="1000" fill="hold"/>
                                        <p:tgtEl>
                                          <p:spTgt spid="1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5"/>
                                        </p:tgtEl>
                                      </p:cBhvr>
                                    </p:animEffect>
                                  </p:childTnLst>
                                </p:cTn>
                              </p:par>
                              <p:par>
                                <p:cTn id="45" presetID="25"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
                                        </p:tgtEl>
                                      </p:cBhvr>
                                    </p:animEffect>
                                  </p:childTnLst>
                                </p:cTn>
                              </p:par>
                              <p:par>
                                <p:cTn id="55" presetID="25"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0" dur="1000" fill="hold"/>
                                        <p:tgtEl>
                                          <p:spTgt spid="11"/>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1"/>
                                        </p:tgtEl>
                                      </p:cBhvr>
                                    </p:animEffect>
                                  </p:childTnLst>
                                </p:cTn>
                              </p:par>
                              <p:par>
                                <p:cTn id="65" presetID="25"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0" dur="1000" fill="hold"/>
                                        <p:tgtEl>
                                          <p:spTgt spid="1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3"/>
                                        </p:tgtEl>
                                      </p:cBhvr>
                                    </p:animEffect>
                                  </p:childTnLst>
                                </p:cTn>
                              </p:par>
                              <p:par>
                                <p:cTn id="75" presetID="25"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0" dur="1000" fill="hold"/>
                                        <p:tgtEl>
                                          <p:spTgt spid="14"/>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4"/>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90" dur="1000" fill="hold"/>
                                        <p:tgtEl>
                                          <p:spTgt spid="5"/>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xit" presetSubtype="0" fill="hold" grpId="1" nodeType="clickEffect">
                                  <p:stCondLst>
                                    <p:cond delay="0"/>
                                  </p:stCondLst>
                                  <p:childTnLst>
                                    <p:animEffect transition="out" filter="fade">
                                      <p:cBhvr>
                                        <p:cTn id="98" dur="1000"/>
                                        <p:tgtEl>
                                          <p:spTgt spid="5"/>
                                        </p:tgtEl>
                                      </p:cBhvr>
                                    </p:animEffect>
                                    <p:anim calcmode="lin" valueType="num">
                                      <p:cBhvr>
                                        <p:cTn id="99" dur="1000"/>
                                        <p:tgtEl>
                                          <p:spTgt spid="5"/>
                                        </p:tgtEl>
                                        <p:attrNameLst>
                                          <p:attrName>ppt_x</p:attrName>
                                        </p:attrNameLst>
                                      </p:cBhvr>
                                      <p:tavLst>
                                        <p:tav tm="0">
                                          <p:val>
                                            <p:strVal val="ppt_x"/>
                                          </p:val>
                                        </p:tav>
                                        <p:tav tm="100000">
                                          <p:val>
                                            <p:strVal val="ppt_x"/>
                                          </p:val>
                                        </p:tav>
                                      </p:tavLst>
                                    </p:anim>
                                    <p:anim calcmode="lin" valueType="num">
                                      <p:cBhvr>
                                        <p:cTn id="100" dur="1000"/>
                                        <p:tgtEl>
                                          <p:spTgt spid="5"/>
                                        </p:tgtEl>
                                        <p:attrNameLst>
                                          <p:attrName>ppt_y</p:attrName>
                                        </p:attrNameLst>
                                      </p:cBhvr>
                                      <p:tavLst>
                                        <p:tav tm="0">
                                          <p:val>
                                            <p:strVal val="ppt_y"/>
                                          </p:val>
                                        </p:tav>
                                        <p:tav tm="100000">
                                          <p:val>
                                            <p:strVal val="ppt_y+.1"/>
                                          </p:val>
                                        </p:tav>
                                      </p:tavLst>
                                    </p:anim>
                                    <p:set>
                                      <p:cBhvr>
                                        <p:cTn id="101" dur="1" fill="hold">
                                          <p:stCondLst>
                                            <p:cond delay="999"/>
                                          </p:stCondLst>
                                        </p:cTn>
                                        <p:tgtEl>
                                          <p:spTgt spid="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5" presetClass="entr" presetSubtype="0" fill="hold" grpId="0" nodeType="click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9" dur="1000" fill="hold"/>
                                        <p:tgtEl>
                                          <p:spTgt spid="6"/>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6"/>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xit" presetSubtype="0" fill="hold" grpId="1" nodeType="clickEffect">
                                  <p:stCondLst>
                                    <p:cond delay="0"/>
                                  </p:stCondLst>
                                  <p:childTnLst>
                                    <p:animEffect transition="out" filter="fade">
                                      <p:cBhvr>
                                        <p:cTn id="117" dur="1000"/>
                                        <p:tgtEl>
                                          <p:spTgt spid="6"/>
                                        </p:tgtEl>
                                      </p:cBhvr>
                                    </p:animEffect>
                                    <p:anim calcmode="lin" valueType="num">
                                      <p:cBhvr>
                                        <p:cTn id="118" dur="1000"/>
                                        <p:tgtEl>
                                          <p:spTgt spid="6"/>
                                        </p:tgtEl>
                                        <p:attrNameLst>
                                          <p:attrName>ppt_x</p:attrName>
                                        </p:attrNameLst>
                                      </p:cBhvr>
                                      <p:tavLst>
                                        <p:tav tm="0">
                                          <p:val>
                                            <p:strVal val="ppt_x"/>
                                          </p:val>
                                        </p:tav>
                                        <p:tav tm="100000">
                                          <p:val>
                                            <p:strVal val="ppt_x"/>
                                          </p:val>
                                        </p:tav>
                                      </p:tavLst>
                                    </p:anim>
                                    <p:anim calcmode="lin" valueType="num">
                                      <p:cBhvr>
                                        <p:cTn id="119" dur="1000"/>
                                        <p:tgtEl>
                                          <p:spTgt spid="6"/>
                                        </p:tgtEl>
                                        <p:attrNameLst>
                                          <p:attrName>ppt_y</p:attrName>
                                        </p:attrNameLst>
                                      </p:cBhvr>
                                      <p:tavLst>
                                        <p:tav tm="0">
                                          <p:val>
                                            <p:strVal val="ppt_y"/>
                                          </p:val>
                                        </p:tav>
                                        <p:tav tm="100000">
                                          <p:val>
                                            <p:strVal val="ppt_y+.1"/>
                                          </p:val>
                                        </p:tav>
                                      </p:tavLst>
                                    </p:anim>
                                    <p:set>
                                      <p:cBhvr>
                                        <p:cTn id="120" dur="1" fill="hold">
                                          <p:stCondLst>
                                            <p:cond delay="999"/>
                                          </p:stCondLst>
                                        </p:cTn>
                                        <p:tgtEl>
                                          <p:spTgt spid="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5" presetClass="entr" presetSubtype="0" fill="hold" grpId="0" nodeType="clickEffect">
                                  <p:stCondLst>
                                    <p:cond delay="0"/>
                                  </p:stCondLst>
                                  <p:childTnLst>
                                    <p:set>
                                      <p:cBhvr>
                                        <p:cTn id="124" dur="1" fill="hold">
                                          <p:stCondLst>
                                            <p:cond delay="0"/>
                                          </p:stCondLst>
                                        </p:cTn>
                                        <p:tgtEl>
                                          <p:spTgt spid="4"/>
                                        </p:tgtEl>
                                        <p:attrNameLst>
                                          <p:attrName>style.visibility</p:attrName>
                                        </p:attrNameLst>
                                      </p:cBhvr>
                                      <p:to>
                                        <p:strVal val="visible"/>
                                      </p:to>
                                    </p:set>
                                    <p:anim calcmode="lin" valueType="num">
                                      <p:cBhvr>
                                        <p:cTn id="1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28" dur="1000" fill="hold"/>
                                        <p:tgtEl>
                                          <p:spTgt spid="4"/>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1340" y="0"/>
            <a:ext cx="3158673" cy="266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2578" y="-1"/>
            <a:ext cx="2787878" cy="26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570" y="0"/>
            <a:ext cx="3053284" cy="26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95704" y="4684215"/>
            <a:ext cx="3205096" cy="211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0628" y="4699068"/>
            <a:ext cx="3033485" cy="2118106"/>
          </a:xfrm>
          <a:prstGeom prst="rect">
            <a:avLst/>
          </a:prstGeom>
          <a:solidFill>
            <a:srgbClr val="11DFE9"/>
          </a:solidFill>
          <a:ln>
            <a:noFill/>
          </a:ln>
          <a:effectLst/>
        </p:spPr>
      </p:pic>
      <p:pic>
        <p:nvPicPr>
          <p:cNvPr id="12"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89813" y="4699068"/>
            <a:ext cx="2899568" cy="211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389381" y="4718355"/>
            <a:ext cx="2657475" cy="209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129484" y="48932"/>
            <a:ext cx="2882105" cy="256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570" y="2782992"/>
            <a:ext cx="11887197" cy="1938992"/>
          </a:xfrm>
          <a:prstGeom prst="rect">
            <a:avLst/>
          </a:prstGeom>
          <a:solidFill>
            <a:schemeClr val="accent2">
              <a:lumMod val="60000"/>
              <a:lumOff val="40000"/>
            </a:schemeClr>
          </a:solidFill>
          <a:ln w="3175">
            <a:solidFill>
              <a:schemeClr val="tx1"/>
            </a:solidFill>
          </a:ln>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Bangabandhu’s</a:t>
            </a:r>
            <a:r>
              <a:rPr lang="en-US" sz="2400" dirty="0" smtClean="0">
                <a:latin typeface="Times New Roman" panose="02020603050405020304" pitchFamily="18" charset="0"/>
                <a:cs typeface="Times New Roman" panose="02020603050405020304" pitchFamily="18" charset="0"/>
              </a:rPr>
              <a:t> philosophy of secular democracy </a:t>
            </a:r>
            <a:r>
              <a:rPr lang="en-US" sz="2400" dirty="0" err="1" smtClean="0">
                <a:latin typeface="Times New Roman" panose="02020603050405020304" pitchFamily="18" charset="0"/>
                <a:cs typeface="Times New Roman" panose="02020603050405020304" pitchFamily="18" charset="0"/>
              </a:rPr>
              <a:t>honoured</a:t>
            </a:r>
            <a:r>
              <a:rPr lang="en-US" sz="2400" dirty="0" smtClean="0">
                <a:latin typeface="Times New Roman" panose="02020603050405020304" pitchFamily="18" charset="0"/>
                <a:cs typeface="Times New Roman" panose="02020603050405020304" pitchFamily="18" charset="0"/>
              </a:rPr>
              <a:t> him with a firm position in the world. The period from 1972 to 1974 was actually a bright and busy era for </a:t>
            </a:r>
            <a:r>
              <a:rPr lang="en-US" sz="2400" dirty="0" err="1" smtClean="0">
                <a:latin typeface="Times New Roman" panose="02020603050405020304" pitchFamily="18" charset="0"/>
                <a:cs typeface="Times New Roman" panose="02020603050405020304" pitchFamily="18" charset="0"/>
              </a:rPr>
              <a:t>Bangabandhu</a:t>
            </a:r>
            <a:r>
              <a:rPr lang="en-US" sz="2400" dirty="0" smtClean="0">
                <a:latin typeface="Times New Roman" panose="02020603050405020304" pitchFamily="18" charset="0"/>
                <a:cs typeface="Times New Roman" panose="02020603050405020304" pitchFamily="18" charset="0"/>
              </a:rPr>
              <a:t> Government, when he visited many  countries of Asia, Africa, Europe and Latin America. He made those visits to gain support from those countries and to promote friendly relationships with them. </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2570" y="2735564"/>
            <a:ext cx="11887197" cy="1938992"/>
          </a:xfrm>
          <a:prstGeom prst="rect">
            <a:avLst/>
          </a:prstGeom>
          <a:solidFill>
            <a:schemeClr val="accent4">
              <a:lumMod val="60000"/>
              <a:lumOff val="40000"/>
            </a:schemeClr>
          </a:solidFill>
          <a:ln w="3175">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Consequently, wherever he went, he cast a very positive influence on the leaders of those countries. Among the world leaders who admired him were India’s Prime Minister Mrs. Indira Gandhi, Palestinian leader </a:t>
            </a:r>
            <a:r>
              <a:rPr lang="en-US" sz="2400" dirty="0" err="1" smtClean="0">
                <a:latin typeface="Times New Roman" panose="02020603050405020304" pitchFamily="18" charset="0"/>
                <a:cs typeface="Times New Roman" panose="02020603050405020304" pitchFamily="18" charset="0"/>
              </a:rPr>
              <a:t>Yeasir</a:t>
            </a:r>
            <a:r>
              <a:rPr lang="en-US" sz="2400" dirty="0" smtClean="0">
                <a:latin typeface="Times New Roman" panose="02020603050405020304" pitchFamily="18" charset="0"/>
                <a:cs typeface="Times New Roman" panose="02020603050405020304" pitchFamily="18" charset="0"/>
              </a:rPr>
              <a:t> Arafat and Cuba’s President Fidel Castro. His leadership, wisdom and personal relationship with world leaders made him a successful politician of international repute.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222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0" dur="1000" fill="hold"/>
                                        <p:tgtEl>
                                          <p:spTgt spid="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
                                        </p:tgtEl>
                                      </p:cBhvr>
                                    </p:animEffect>
                                  </p:childTnLst>
                                </p:cTn>
                              </p:par>
                              <p:par>
                                <p:cTn id="45" presetID="25"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4"/>
                                        </p:tgtEl>
                                      </p:cBhvr>
                                    </p:animEffect>
                                  </p:childTnLst>
                                </p:cTn>
                              </p:par>
                              <p:par>
                                <p:cTn id="55" presetID="25"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0" dur="1000" fill="hold"/>
                                        <p:tgtEl>
                                          <p:spTgt spid="11"/>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1"/>
                                        </p:tgtEl>
                                      </p:cBhvr>
                                    </p:animEffect>
                                  </p:childTnLst>
                                </p:cTn>
                              </p:par>
                              <p:par>
                                <p:cTn id="65" presetID="25"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0" dur="1000" fill="hold"/>
                                        <p:tgtEl>
                                          <p:spTgt spid="1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0"/>
                                        </p:tgtEl>
                                      </p:cBhvr>
                                    </p:animEffect>
                                  </p:childTnLst>
                                </p:cTn>
                              </p:par>
                              <p:par>
                                <p:cTn id="75" presetID="25"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par>
                                <p:cTn id="85" presetID="25"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90" dur="1000" fill="hold"/>
                                        <p:tgtEl>
                                          <p:spTgt spid="1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xit" presetSubtype="0" fill="hold" grpId="1" nodeType="clickEffect">
                                  <p:stCondLst>
                                    <p:cond delay="0"/>
                                  </p:stCondLst>
                                  <p:childTnLst>
                                    <p:animEffect transition="out" filter="fade">
                                      <p:cBhvr>
                                        <p:cTn id="98" dur="1000"/>
                                        <p:tgtEl>
                                          <p:spTgt spid="7"/>
                                        </p:tgtEl>
                                      </p:cBhvr>
                                    </p:animEffect>
                                    <p:anim calcmode="lin" valueType="num">
                                      <p:cBhvr>
                                        <p:cTn id="99" dur="1000"/>
                                        <p:tgtEl>
                                          <p:spTgt spid="7"/>
                                        </p:tgtEl>
                                        <p:attrNameLst>
                                          <p:attrName>ppt_x</p:attrName>
                                        </p:attrNameLst>
                                      </p:cBhvr>
                                      <p:tavLst>
                                        <p:tav tm="0">
                                          <p:val>
                                            <p:strVal val="ppt_x"/>
                                          </p:val>
                                        </p:tav>
                                        <p:tav tm="100000">
                                          <p:val>
                                            <p:strVal val="ppt_x"/>
                                          </p:val>
                                        </p:tav>
                                      </p:tavLst>
                                    </p:anim>
                                    <p:anim calcmode="lin" valueType="num">
                                      <p:cBhvr>
                                        <p:cTn id="100" dur="1000"/>
                                        <p:tgtEl>
                                          <p:spTgt spid="7"/>
                                        </p:tgtEl>
                                        <p:attrNameLst>
                                          <p:attrName>ppt_y</p:attrName>
                                        </p:attrNameLst>
                                      </p:cBhvr>
                                      <p:tavLst>
                                        <p:tav tm="0">
                                          <p:val>
                                            <p:strVal val="ppt_y"/>
                                          </p:val>
                                        </p:tav>
                                        <p:tav tm="100000">
                                          <p:val>
                                            <p:strVal val="ppt_y+.1"/>
                                          </p:val>
                                        </p:tav>
                                      </p:tavLst>
                                    </p:anim>
                                    <p:set>
                                      <p:cBhvr>
                                        <p:cTn id="101" dur="1" fill="hold">
                                          <p:stCondLst>
                                            <p:cond delay="999"/>
                                          </p:stCondLst>
                                        </p:cTn>
                                        <p:tgtEl>
                                          <p:spTgt spid="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5" presetClass="entr" presetSubtype="0"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p:cTn id="10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9" dur="1000" fill="hold"/>
                                        <p:tgtEl>
                                          <p:spTgt spid="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 name="Rectangle 1"/>
          <p:cNvSpPr/>
          <p:nvPr/>
        </p:nvSpPr>
        <p:spPr>
          <a:xfrm>
            <a:off x="696679" y="246733"/>
            <a:ext cx="10914750" cy="740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99"/>
                </a:solidFill>
                <a:latin typeface="Times New Roman" pitchFamily="18" charset="0"/>
                <a:cs typeface="Times New Roman" pitchFamily="18" charset="0"/>
              </a:rPr>
              <a:t>C. Work in groups. Ask and answer the following questions based on the text you have read at Section B. Then write the answers individually.</a:t>
            </a:r>
            <a:endParaRPr lang="en-US" sz="2400" b="1" dirty="0">
              <a:solidFill>
                <a:srgbClr val="000099"/>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rot="3746674">
            <a:off x="-271342" y="443132"/>
            <a:ext cx="1236844" cy="887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rot="18045264">
            <a:off x="11058549" y="185728"/>
            <a:ext cx="1465049" cy="10518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6679" y="1128158"/>
            <a:ext cx="8359104" cy="481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99"/>
                </a:solidFill>
                <a:latin typeface="Times New Roman" pitchFamily="18" charset="0"/>
                <a:cs typeface="Times New Roman" pitchFamily="18" charset="0"/>
              </a:rPr>
              <a:t>a. What did Fidel Castro compare </a:t>
            </a:r>
            <a:r>
              <a:rPr lang="en-US" sz="2400" b="1" dirty="0" err="1" smtClean="0">
                <a:solidFill>
                  <a:srgbClr val="000099"/>
                </a:solidFill>
                <a:latin typeface="Times New Roman" pitchFamily="18" charset="0"/>
                <a:cs typeface="Times New Roman" pitchFamily="18" charset="0"/>
              </a:rPr>
              <a:t>Bangabandhu</a:t>
            </a:r>
            <a:r>
              <a:rPr lang="en-US" sz="2400" b="1" dirty="0" smtClean="0">
                <a:solidFill>
                  <a:srgbClr val="000099"/>
                </a:solidFill>
                <a:latin typeface="Times New Roman" pitchFamily="18" charset="0"/>
                <a:cs typeface="Times New Roman" pitchFamily="18" charset="0"/>
              </a:rPr>
              <a:t> with? Why?</a:t>
            </a:r>
            <a:endParaRPr lang="en-US" sz="2400" b="1" dirty="0">
              <a:solidFill>
                <a:srgbClr val="000099"/>
              </a:solidFill>
              <a:latin typeface="Times New Roman" pitchFamily="18" charset="0"/>
              <a:cs typeface="Times New Roman" pitchFamily="18" charset="0"/>
            </a:endParaRPr>
          </a:p>
        </p:txBody>
      </p:sp>
      <p:sp>
        <p:nvSpPr>
          <p:cNvPr id="7" name="Rectangle 6"/>
          <p:cNvSpPr/>
          <p:nvPr/>
        </p:nvSpPr>
        <p:spPr>
          <a:xfrm>
            <a:off x="696679" y="1680378"/>
            <a:ext cx="10710417" cy="1411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tx1"/>
                </a:solidFill>
                <a:latin typeface="Times New Roman" pitchFamily="18" charset="0"/>
                <a:cs typeface="Times New Roman" pitchFamily="18" charset="0"/>
              </a:rPr>
              <a:t>Ans</a:t>
            </a:r>
            <a:r>
              <a:rPr lang="en-US" sz="2400" b="1" dirty="0" smtClean="0">
                <a:solidFill>
                  <a:schemeClr val="tx1"/>
                </a:solidFill>
                <a:latin typeface="Times New Roman" pitchFamily="18" charset="0"/>
                <a:cs typeface="Times New Roman" pitchFamily="18" charset="0"/>
              </a:rPr>
              <a:t>: Fidel Castro compare </a:t>
            </a:r>
            <a:r>
              <a:rPr lang="en-US" sz="2400" b="1" dirty="0" err="1" smtClean="0">
                <a:solidFill>
                  <a:schemeClr val="tx1"/>
                </a:solidFill>
                <a:latin typeface="Times New Roman" pitchFamily="18" charset="0"/>
                <a:cs typeface="Times New Roman" pitchFamily="18" charset="0"/>
              </a:rPr>
              <a:t>Bangabandhu</a:t>
            </a:r>
            <a:r>
              <a:rPr lang="en-US" sz="2400" b="1" dirty="0" smtClean="0">
                <a:solidFill>
                  <a:schemeClr val="tx1"/>
                </a:solidFill>
                <a:latin typeface="Times New Roman" pitchFamily="18" charset="0"/>
                <a:cs typeface="Times New Roman" pitchFamily="18" charset="0"/>
              </a:rPr>
              <a:t> with the </a:t>
            </a:r>
            <a:r>
              <a:rPr lang="en-US" sz="2400" b="1" dirty="0" err="1" smtClean="0">
                <a:solidFill>
                  <a:schemeClr val="tx1"/>
                </a:solidFill>
                <a:latin typeface="Times New Roman" pitchFamily="18" charset="0"/>
                <a:cs typeface="Times New Roman" pitchFamily="18" charset="0"/>
              </a:rPr>
              <a:t>Himalays</a:t>
            </a:r>
            <a:r>
              <a:rPr lang="en-US" sz="2400" b="1" dirty="0" smtClean="0">
                <a:solidFill>
                  <a:schemeClr val="tx1"/>
                </a:solidFill>
                <a:latin typeface="Times New Roman" pitchFamily="18" charset="0"/>
                <a:cs typeface="Times New Roman" pitchFamily="18" charset="0"/>
              </a:rPr>
              <a:t>. He admired him very much for his courage and strong personality. Castro compared him with the </a:t>
            </a:r>
            <a:r>
              <a:rPr lang="en-US" sz="2400" b="1" dirty="0" err="1" smtClean="0">
                <a:solidFill>
                  <a:schemeClr val="tx1"/>
                </a:solidFill>
                <a:latin typeface="Times New Roman" pitchFamily="18" charset="0"/>
                <a:cs typeface="Times New Roman" pitchFamily="18" charset="0"/>
              </a:rPr>
              <a:t>Himalaysa</a:t>
            </a:r>
            <a:r>
              <a:rPr lang="en-US" sz="2400" b="1" dirty="0" smtClean="0">
                <a:solidFill>
                  <a:schemeClr val="tx1"/>
                </a:solidFill>
                <a:latin typeface="Times New Roman" pitchFamily="18" charset="0"/>
                <a:cs typeface="Times New Roman" pitchFamily="18" charset="0"/>
              </a:rPr>
              <a:t> as it is the symbol of firmness and undaunted spirit similar to the persona of </a:t>
            </a:r>
            <a:r>
              <a:rPr lang="en-US" sz="2400" b="1" dirty="0" err="1" smtClean="0">
                <a:solidFill>
                  <a:schemeClr val="tx1"/>
                </a:solidFill>
                <a:latin typeface="Times New Roman" pitchFamily="18" charset="0"/>
                <a:cs typeface="Times New Roman" pitchFamily="18" charset="0"/>
              </a:rPr>
              <a:t>Bangabandhu</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9" name="Rectangle 8"/>
          <p:cNvSpPr/>
          <p:nvPr/>
        </p:nvSpPr>
        <p:spPr>
          <a:xfrm>
            <a:off x="696679" y="3167748"/>
            <a:ext cx="10421264" cy="481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99"/>
                </a:solidFill>
                <a:latin typeface="Times New Roman" pitchFamily="18" charset="0"/>
                <a:cs typeface="Times New Roman" pitchFamily="18" charset="0"/>
              </a:rPr>
              <a:t>b.  What do you understand by ‘Friendship to all, malice to none.’</a:t>
            </a:r>
            <a:endParaRPr lang="en-US" sz="2400" b="1" dirty="0">
              <a:solidFill>
                <a:srgbClr val="000099"/>
              </a:solidFill>
              <a:latin typeface="Times New Roman" pitchFamily="18" charset="0"/>
              <a:cs typeface="Times New Roman" pitchFamily="18" charset="0"/>
            </a:endParaRPr>
          </a:p>
        </p:txBody>
      </p:sp>
      <p:sp>
        <p:nvSpPr>
          <p:cNvPr id="10" name="Rectangle 9"/>
          <p:cNvSpPr/>
          <p:nvPr/>
        </p:nvSpPr>
        <p:spPr>
          <a:xfrm>
            <a:off x="579473" y="3675417"/>
            <a:ext cx="10710417" cy="1411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tx1"/>
                </a:solidFill>
                <a:latin typeface="Times New Roman" pitchFamily="18" charset="0"/>
                <a:cs typeface="Times New Roman" pitchFamily="18" charset="0"/>
              </a:rPr>
              <a:t>Ans</a:t>
            </a:r>
            <a:r>
              <a:rPr lang="en-US" sz="2400" b="1" dirty="0" smtClean="0">
                <a:solidFill>
                  <a:schemeClr val="tx1"/>
                </a:solidFill>
                <a:latin typeface="Times New Roman" pitchFamily="18" charset="0"/>
                <a:cs typeface="Times New Roman" pitchFamily="18" charset="0"/>
              </a:rPr>
              <a:t>: The statement </a:t>
            </a:r>
            <a:r>
              <a:rPr lang="en-US" sz="2400" b="1" dirty="0">
                <a:solidFill>
                  <a:schemeClr val="tx1"/>
                </a:solidFill>
                <a:latin typeface="Times New Roman" pitchFamily="18" charset="0"/>
                <a:cs typeface="Times New Roman" pitchFamily="18" charset="0"/>
              </a:rPr>
              <a:t>‘Friendship to all, malice to none</a:t>
            </a:r>
            <a:r>
              <a:rPr lang="en-US" sz="2400" b="1" dirty="0" smtClean="0">
                <a:solidFill>
                  <a:schemeClr val="tx1"/>
                </a:solidFill>
                <a:latin typeface="Times New Roman" pitchFamily="18" charset="0"/>
                <a:cs typeface="Times New Roman" pitchFamily="18" charset="0"/>
              </a:rPr>
              <a:t>.’ is the essential philosophy adopted by </a:t>
            </a:r>
            <a:r>
              <a:rPr lang="en-US" sz="2400" b="1" dirty="0" err="1" smtClean="0">
                <a:solidFill>
                  <a:schemeClr val="tx1"/>
                </a:solidFill>
                <a:latin typeface="Times New Roman" pitchFamily="18" charset="0"/>
                <a:cs typeface="Times New Roman" pitchFamily="18" charset="0"/>
              </a:rPr>
              <a:t>Bangabandhu</a:t>
            </a:r>
            <a:r>
              <a:rPr lang="en-US" sz="2400" b="1" dirty="0" smtClean="0">
                <a:solidFill>
                  <a:schemeClr val="tx1"/>
                </a:solidFill>
                <a:latin typeface="Times New Roman" pitchFamily="18" charset="0"/>
                <a:cs typeface="Times New Roman" pitchFamily="18" charset="0"/>
              </a:rPr>
              <a:t> regarding the relationship </a:t>
            </a:r>
            <a:r>
              <a:rPr lang="en-US" sz="2400" b="1" dirty="0" err="1" smtClean="0">
                <a:solidFill>
                  <a:schemeClr val="tx1"/>
                </a:solidFill>
                <a:latin typeface="Times New Roman" pitchFamily="18" charset="0"/>
                <a:cs typeface="Times New Roman" pitchFamily="18" charset="0"/>
              </a:rPr>
              <a:t>Bangaladesh</a:t>
            </a:r>
            <a:r>
              <a:rPr lang="en-US" sz="2400" b="1" dirty="0" smtClean="0">
                <a:solidFill>
                  <a:schemeClr val="tx1"/>
                </a:solidFill>
                <a:latin typeface="Times New Roman" pitchFamily="18" charset="0"/>
                <a:cs typeface="Times New Roman" pitchFamily="18" charset="0"/>
              </a:rPr>
              <a:t> would pursue with other countries after the Liberation </a:t>
            </a:r>
            <a:r>
              <a:rPr lang="en-US" sz="2400" b="1" dirty="0">
                <a:solidFill>
                  <a:schemeClr val="tx1"/>
                </a:solidFill>
                <a:latin typeface="Times New Roman" pitchFamily="18" charset="0"/>
                <a:cs typeface="Times New Roman" pitchFamily="18" charset="0"/>
              </a:rPr>
              <a:t>W</a:t>
            </a:r>
            <a:r>
              <a:rPr lang="en-US" sz="2400" b="1" dirty="0" smtClean="0">
                <a:solidFill>
                  <a:schemeClr val="tx1"/>
                </a:solidFill>
                <a:latin typeface="Times New Roman" pitchFamily="18" charset="0"/>
                <a:cs typeface="Times New Roman" pitchFamily="18" charset="0"/>
              </a:rPr>
              <a:t>ar.</a:t>
            </a:r>
            <a:endParaRPr lang="en-US" sz="2400" b="1" dirty="0">
              <a:solidFill>
                <a:schemeClr val="tx1"/>
              </a:solidFill>
              <a:latin typeface="Times New Roman" pitchFamily="18" charset="0"/>
              <a:cs typeface="Times New Roman" pitchFamily="18" charset="0"/>
            </a:endParaRPr>
          </a:p>
          <a:p>
            <a:pPr algn="just"/>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
        <p:nvSpPr>
          <p:cNvPr id="11" name="Rectangle 10"/>
          <p:cNvSpPr/>
          <p:nvPr/>
        </p:nvSpPr>
        <p:spPr>
          <a:xfrm>
            <a:off x="696679" y="4714996"/>
            <a:ext cx="10421264" cy="481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99"/>
                </a:solidFill>
                <a:latin typeface="Times New Roman" pitchFamily="18" charset="0"/>
                <a:cs typeface="Times New Roman" pitchFamily="18" charset="0"/>
              </a:rPr>
              <a:t>c. How did India help us during </a:t>
            </a:r>
            <a:r>
              <a:rPr lang="en-US" sz="2400" b="1" dirty="0">
                <a:solidFill>
                  <a:srgbClr val="000099"/>
                </a:solidFill>
                <a:latin typeface="Times New Roman" pitchFamily="18" charset="0"/>
                <a:cs typeface="Times New Roman" pitchFamily="18" charset="0"/>
              </a:rPr>
              <a:t>Liberation </a:t>
            </a:r>
            <a:r>
              <a:rPr lang="en-US" sz="2400" b="1" dirty="0" smtClean="0">
                <a:solidFill>
                  <a:srgbClr val="000099"/>
                </a:solidFill>
                <a:latin typeface="Times New Roman" pitchFamily="18" charset="0"/>
                <a:cs typeface="Times New Roman" pitchFamily="18" charset="0"/>
              </a:rPr>
              <a:t>War</a:t>
            </a:r>
            <a:r>
              <a:rPr lang="en-US" sz="2400" b="1" dirty="0">
                <a:solidFill>
                  <a:srgbClr val="000099"/>
                </a:solidFill>
                <a:latin typeface="Times New Roman" pitchFamily="18" charset="0"/>
                <a:cs typeface="Times New Roman" pitchFamily="18" charset="0"/>
              </a:rPr>
              <a:t>?</a:t>
            </a:r>
            <a:r>
              <a:rPr lang="en-US" sz="2400" b="1" dirty="0" smtClean="0">
                <a:solidFill>
                  <a:srgbClr val="000099"/>
                </a:solidFill>
                <a:latin typeface="Times New Roman" pitchFamily="18" charset="0"/>
                <a:cs typeface="Times New Roman" pitchFamily="18" charset="0"/>
              </a:rPr>
              <a:t> </a:t>
            </a:r>
            <a:endParaRPr lang="en-US" sz="2400" b="1" dirty="0">
              <a:solidFill>
                <a:srgbClr val="000099"/>
              </a:solidFill>
              <a:latin typeface="Times New Roman" pitchFamily="18" charset="0"/>
              <a:cs typeface="Times New Roman" pitchFamily="18" charset="0"/>
            </a:endParaRPr>
          </a:p>
        </p:txBody>
      </p:sp>
      <p:sp>
        <p:nvSpPr>
          <p:cNvPr id="12" name="Rectangle 11"/>
          <p:cNvSpPr/>
          <p:nvPr/>
        </p:nvSpPr>
        <p:spPr>
          <a:xfrm>
            <a:off x="696679" y="5371087"/>
            <a:ext cx="10710417" cy="1411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tx1"/>
                </a:solidFill>
                <a:latin typeface="Times New Roman" pitchFamily="18" charset="0"/>
                <a:cs typeface="Times New Roman" pitchFamily="18" charset="0"/>
              </a:rPr>
              <a:t>Ans</a:t>
            </a:r>
            <a:r>
              <a:rPr lang="en-US" sz="2400" b="1" dirty="0" smtClean="0">
                <a:solidFill>
                  <a:schemeClr val="tx1"/>
                </a:solidFill>
                <a:latin typeface="Times New Roman" pitchFamily="18" charset="0"/>
                <a:cs typeface="Times New Roman" pitchFamily="18" charset="0"/>
              </a:rPr>
              <a:t>: India helped us in many ways during our </a:t>
            </a:r>
            <a:r>
              <a:rPr lang="en-US" sz="2400" b="1" dirty="0" err="1" smtClean="0">
                <a:solidFill>
                  <a:schemeClr val="tx1"/>
                </a:solidFill>
                <a:latin typeface="Times New Roman" pitchFamily="18" charset="0"/>
                <a:cs typeface="Times New Roman" pitchFamily="18" charset="0"/>
              </a:rPr>
              <a:t>our</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Libaration</a:t>
            </a:r>
            <a:r>
              <a:rPr lang="en-US" sz="2400" b="1" dirty="0" smtClean="0">
                <a:solidFill>
                  <a:schemeClr val="tx1"/>
                </a:solidFill>
                <a:latin typeface="Times New Roman" pitchFamily="18" charset="0"/>
                <a:cs typeface="Times New Roman" pitchFamily="18" charset="0"/>
              </a:rPr>
              <a:t> War. It made the world leaders aware of the sufferings of the </a:t>
            </a:r>
            <a:r>
              <a:rPr lang="en-US" sz="2400" b="1" dirty="0" err="1" smtClean="0">
                <a:solidFill>
                  <a:schemeClr val="tx1"/>
                </a:solidFill>
                <a:latin typeface="Times New Roman" pitchFamily="18" charset="0"/>
                <a:cs typeface="Times New Roman" pitchFamily="18" charset="0"/>
              </a:rPr>
              <a:t>Bangalees</a:t>
            </a:r>
            <a:r>
              <a:rPr lang="en-US" sz="2400" b="1" dirty="0" smtClean="0">
                <a:solidFill>
                  <a:schemeClr val="tx1"/>
                </a:solidFill>
                <a:latin typeface="Times New Roman" pitchFamily="18" charset="0"/>
                <a:cs typeface="Times New Roman" pitchFamily="18" charset="0"/>
              </a:rPr>
              <a:t> during the </a:t>
            </a:r>
            <a:r>
              <a:rPr lang="en-US" sz="2400" b="1" dirty="0" err="1" smtClean="0">
                <a:solidFill>
                  <a:schemeClr val="tx1"/>
                </a:solidFill>
                <a:latin typeface="Times New Roman" pitchFamily="18" charset="0"/>
                <a:cs typeface="Times New Roman" pitchFamily="18" charset="0"/>
              </a:rPr>
              <a:t>Libaration</a:t>
            </a:r>
            <a:r>
              <a:rPr lang="en-US" sz="2400" b="1" dirty="0" smtClean="0">
                <a:solidFill>
                  <a:schemeClr val="tx1"/>
                </a:solidFill>
                <a:latin typeface="Times New Roman" pitchFamily="18" charset="0"/>
                <a:cs typeface="Times New Roman" pitchFamily="18" charset="0"/>
              </a:rPr>
              <a:t> War and urged them to support their cause. It also extended its help by sending troops to join the </a:t>
            </a:r>
            <a:r>
              <a:rPr lang="en-US" sz="2400" b="1" dirty="0" err="1" smtClean="0">
                <a:solidFill>
                  <a:schemeClr val="tx1"/>
                </a:solidFill>
                <a:latin typeface="Times New Roman" pitchFamily="18" charset="0"/>
                <a:cs typeface="Times New Roman" pitchFamily="18" charset="0"/>
              </a:rPr>
              <a:t>Mukti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Bahini</a:t>
            </a:r>
            <a:r>
              <a:rPr lang="en-US" sz="2400" b="1" dirty="0" smtClean="0">
                <a:solidFill>
                  <a:schemeClr val="tx1"/>
                </a:solidFill>
                <a:latin typeface="Times New Roman" pitchFamily="18" charset="0"/>
                <a:cs typeface="Times New Roman" pitchFamily="18" charset="0"/>
              </a:rPr>
              <a:t> in their fight against the Pakistan army.  </a:t>
            </a:r>
            <a:endParaRPr lang="en-US" sz="2400" b="1" dirty="0">
              <a:solidFill>
                <a:schemeClr val="tx1"/>
              </a:solidFill>
              <a:latin typeface="Times New Roman" pitchFamily="18" charset="0"/>
              <a:cs typeface="Times New Roman" pitchFamily="18" charset="0"/>
            </a:endParaRPr>
          </a:p>
          <a:p>
            <a:pPr algn="just"/>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51623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6" name="Rectangle 5"/>
          <p:cNvSpPr/>
          <p:nvPr/>
        </p:nvSpPr>
        <p:spPr>
          <a:xfrm>
            <a:off x="696679" y="1128158"/>
            <a:ext cx="8359104" cy="481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99"/>
                </a:solidFill>
                <a:latin typeface="Times New Roman" pitchFamily="18" charset="0"/>
                <a:cs typeface="Times New Roman" pitchFamily="18" charset="0"/>
              </a:rPr>
              <a:t>d. Why did </a:t>
            </a:r>
            <a:r>
              <a:rPr lang="en-US" sz="2400" b="1" dirty="0" err="1" smtClean="0">
                <a:solidFill>
                  <a:srgbClr val="000099"/>
                </a:solidFill>
                <a:latin typeface="Times New Roman" pitchFamily="18" charset="0"/>
                <a:cs typeface="Times New Roman" pitchFamily="18" charset="0"/>
              </a:rPr>
              <a:t>Bangabandhu</a:t>
            </a:r>
            <a:r>
              <a:rPr lang="en-US" sz="2400" b="1" dirty="0" smtClean="0">
                <a:solidFill>
                  <a:srgbClr val="000099"/>
                </a:solidFill>
                <a:latin typeface="Times New Roman" pitchFamily="18" charset="0"/>
                <a:cs typeface="Times New Roman" pitchFamily="18" charset="0"/>
              </a:rPr>
              <a:t> try to join different alliances?</a:t>
            </a:r>
            <a:endParaRPr lang="en-US" sz="2400" b="1" dirty="0">
              <a:solidFill>
                <a:srgbClr val="000099"/>
              </a:solidFill>
              <a:latin typeface="Times New Roman" pitchFamily="18" charset="0"/>
              <a:cs typeface="Times New Roman" pitchFamily="18" charset="0"/>
            </a:endParaRPr>
          </a:p>
        </p:txBody>
      </p:sp>
      <p:sp>
        <p:nvSpPr>
          <p:cNvPr id="7" name="Rectangle 6"/>
          <p:cNvSpPr/>
          <p:nvPr/>
        </p:nvSpPr>
        <p:spPr>
          <a:xfrm>
            <a:off x="696679" y="1680378"/>
            <a:ext cx="10710417" cy="1411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tx1"/>
                </a:solidFill>
                <a:latin typeface="Times New Roman" pitchFamily="18" charset="0"/>
                <a:cs typeface="Times New Roman" pitchFamily="18" charset="0"/>
              </a:rPr>
              <a:t>Ans</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Bangabandhu</a:t>
            </a:r>
            <a:r>
              <a:rPr lang="en-US" sz="2400" b="1" dirty="0">
                <a:solidFill>
                  <a:schemeClr val="tx1"/>
                </a:solidFill>
                <a:latin typeface="Times New Roman" pitchFamily="18" charset="0"/>
                <a:cs typeface="Times New Roman" pitchFamily="18" charset="0"/>
              </a:rPr>
              <a:t> try to join different </a:t>
            </a:r>
            <a:r>
              <a:rPr lang="en-US" sz="2400" b="1" dirty="0" smtClean="0">
                <a:solidFill>
                  <a:schemeClr val="tx1"/>
                </a:solidFill>
                <a:latin typeface="Times New Roman" pitchFamily="18" charset="0"/>
                <a:cs typeface="Times New Roman" pitchFamily="18" charset="0"/>
              </a:rPr>
              <a:t>alliances, because he knew that as a newly born country, </a:t>
            </a:r>
            <a:r>
              <a:rPr lang="en-US" sz="2400" b="1" dirty="0" err="1" smtClean="0">
                <a:solidFill>
                  <a:schemeClr val="tx1"/>
                </a:solidFill>
                <a:latin typeface="Times New Roman" pitchFamily="18" charset="0"/>
                <a:cs typeface="Times New Roman" pitchFamily="18" charset="0"/>
              </a:rPr>
              <a:t>Bangaleshsh</a:t>
            </a:r>
            <a:r>
              <a:rPr lang="en-US" sz="2400" b="1" dirty="0" smtClean="0">
                <a:solidFill>
                  <a:schemeClr val="tx1"/>
                </a:solidFill>
                <a:latin typeface="Times New Roman" pitchFamily="18" charset="0"/>
                <a:cs typeface="Times New Roman" pitchFamily="18" charset="0"/>
              </a:rPr>
              <a:t> would require economic and diplomatic support from them. He successfully signed more than 70 treaties, agreements, memoranda and contracts with different countries of the world.</a:t>
            </a:r>
            <a:endParaRPr lang="en-US" sz="2400" b="1" dirty="0">
              <a:solidFill>
                <a:schemeClr val="tx1"/>
              </a:solidFill>
              <a:latin typeface="Times New Roman" pitchFamily="18" charset="0"/>
              <a:cs typeface="Times New Roman" pitchFamily="18" charset="0"/>
            </a:endParaRPr>
          </a:p>
        </p:txBody>
      </p:sp>
      <p:sp>
        <p:nvSpPr>
          <p:cNvPr id="9" name="Rectangle 8"/>
          <p:cNvSpPr/>
          <p:nvPr/>
        </p:nvSpPr>
        <p:spPr>
          <a:xfrm>
            <a:off x="696679" y="3167748"/>
            <a:ext cx="10421264" cy="481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99"/>
                </a:solidFill>
                <a:latin typeface="Times New Roman" pitchFamily="18" charset="0"/>
                <a:cs typeface="Times New Roman" pitchFamily="18" charset="0"/>
              </a:rPr>
              <a:t>e. What was the purpose of </a:t>
            </a:r>
            <a:r>
              <a:rPr lang="en-US" sz="2400" b="1" dirty="0" err="1" smtClean="0">
                <a:solidFill>
                  <a:srgbClr val="000099"/>
                </a:solidFill>
                <a:latin typeface="Times New Roman" pitchFamily="18" charset="0"/>
                <a:cs typeface="Times New Roman" pitchFamily="18" charset="0"/>
              </a:rPr>
              <a:t>Bangabandhu’s</a:t>
            </a:r>
            <a:r>
              <a:rPr lang="en-US" sz="2400" b="1" dirty="0" smtClean="0">
                <a:solidFill>
                  <a:srgbClr val="000099"/>
                </a:solidFill>
                <a:latin typeface="Times New Roman" pitchFamily="18" charset="0"/>
                <a:cs typeface="Times New Roman" pitchFamily="18" charset="0"/>
              </a:rPr>
              <a:t> visit to different countries?</a:t>
            </a:r>
            <a:endParaRPr lang="en-US" sz="2400" b="1" dirty="0">
              <a:solidFill>
                <a:srgbClr val="000099"/>
              </a:solidFill>
              <a:latin typeface="Times New Roman" pitchFamily="18" charset="0"/>
              <a:cs typeface="Times New Roman" pitchFamily="18" charset="0"/>
            </a:endParaRPr>
          </a:p>
        </p:txBody>
      </p:sp>
      <p:sp>
        <p:nvSpPr>
          <p:cNvPr id="10" name="Rectangle 9"/>
          <p:cNvSpPr/>
          <p:nvPr/>
        </p:nvSpPr>
        <p:spPr>
          <a:xfrm>
            <a:off x="639186" y="3864102"/>
            <a:ext cx="10710417" cy="1680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tx1"/>
                </a:solidFill>
                <a:latin typeface="Times New Roman" pitchFamily="18" charset="0"/>
                <a:cs typeface="Times New Roman" pitchFamily="18" charset="0"/>
              </a:rPr>
              <a:t>Ans</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Bangabandhu</a:t>
            </a:r>
            <a:r>
              <a:rPr lang="en-US" sz="2400" b="1" dirty="0" smtClean="0">
                <a:solidFill>
                  <a:schemeClr val="tx1"/>
                </a:solidFill>
                <a:latin typeface="Times New Roman" pitchFamily="18" charset="0"/>
                <a:cs typeface="Times New Roman" pitchFamily="18" charset="0"/>
              </a:rPr>
              <a:t> visited many countries of Asia, Africa, Europe and Latin America during the period of 1972 to 1974. His purpose was to strengthen bilateral relationship with those countries based on mutual support and friendship.</a:t>
            </a:r>
            <a:endParaRPr lang="en-US" sz="2400" b="1" dirty="0">
              <a:solidFill>
                <a:schemeClr val="tx1"/>
              </a:solidFill>
              <a:latin typeface="Times New Roman" pitchFamily="18" charset="0"/>
              <a:cs typeface="Times New Roman" pitchFamily="18" charset="0"/>
            </a:endParaRPr>
          </a:p>
          <a:p>
            <a:pPr algn="just"/>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60389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descr="Sheikh Hasina Wiki, Age, Husband, Family, Caste, Biography &amp; More – WikiBi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96679" y="671307"/>
            <a:ext cx="11321150" cy="100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99"/>
                </a:solidFill>
                <a:latin typeface="Times New Roman" pitchFamily="18" charset="0"/>
                <a:cs typeface="Times New Roman" pitchFamily="18" charset="0"/>
              </a:rPr>
              <a:t>D. Here are some words from the reading text. Find the opposite worlds and write on the blank spaces. You can take help of a dictionary. Then make meaningful sentence with each of those words. </a:t>
            </a:r>
            <a:endParaRPr lang="en-US" sz="2400" b="1" dirty="0">
              <a:solidFill>
                <a:srgbClr val="000099"/>
              </a:solidFill>
              <a:latin typeface="Times New Roman" pitchFamily="18" charset="0"/>
              <a:cs typeface="Times New Roman" pitchFamily="18" charset="0"/>
            </a:endParaRPr>
          </a:p>
        </p:txBody>
      </p:sp>
      <p:cxnSp>
        <p:nvCxnSpPr>
          <p:cNvPr id="14" name="Straight Connector 13"/>
          <p:cNvCxnSpPr/>
          <p:nvPr/>
        </p:nvCxnSpPr>
        <p:spPr>
          <a:xfrm>
            <a:off x="986971" y="2409371"/>
            <a:ext cx="171268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59313" y="2409371"/>
            <a:ext cx="159657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46171" y="2409371"/>
            <a:ext cx="161108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535887" y="2438399"/>
            <a:ext cx="150952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39432" y="2438399"/>
            <a:ext cx="130628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27315" y="1886858"/>
            <a:ext cx="1872342" cy="464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Charismatic</a:t>
            </a:r>
            <a:endParaRPr lang="en-US" sz="2400" b="1" dirty="0">
              <a:solidFill>
                <a:schemeClr val="tx1"/>
              </a:solidFill>
              <a:latin typeface="Times New Roman" pitchFamily="18" charset="0"/>
              <a:cs typeface="Times New Roman" pitchFamily="18" charset="0"/>
            </a:endParaRPr>
          </a:p>
        </p:txBody>
      </p:sp>
      <p:sp>
        <p:nvSpPr>
          <p:cNvPr id="30" name="Rectangle 29"/>
          <p:cNvSpPr/>
          <p:nvPr/>
        </p:nvSpPr>
        <p:spPr>
          <a:xfrm>
            <a:off x="2699657" y="1930400"/>
            <a:ext cx="1872342" cy="464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evident</a:t>
            </a:r>
            <a:endParaRPr lang="en-US" sz="2400" b="1" dirty="0">
              <a:solidFill>
                <a:schemeClr val="tx1"/>
              </a:solidFill>
              <a:latin typeface="Times New Roman" pitchFamily="18" charset="0"/>
              <a:cs typeface="Times New Roman" pitchFamily="18" charset="0"/>
            </a:endParaRPr>
          </a:p>
        </p:txBody>
      </p:sp>
      <p:sp>
        <p:nvSpPr>
          <p:cNvPr id="31" name="Rectangle 30"/>
          <p:cNvSpPr/>
          <p:nvPr/>
        </p:nvSpPr>
        <p:spPr>
          <a:xfrm>
            <a:off x="4615541" y="1915886"/>
            <a:ext cx="1872342" cy="464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harmony</a:t>
            </a:r>
            <a:endParaRPr lang="en-US" sz="2400" b="1" dirty="0">
              <a:solidFill>
                <a:schemeClr val="tx1"/>
              </a:solidFill>
              <a:latin typeface="Times New Roman" pitchFamily="18" charset="0"/>
              <a:cs typeface="Times New Roman" pitchFamily="18" charset="0"/>
            </a:endParaRPr>
          </a:p>
        </p:txBody>
      </p:sp>
      <p:sp>
        <p:nvSpPr>
          <p:cNvPr id="32" name="Rectangle 31"/>
          <p:cNvSpPr/>
          <p:nvPr/>
        </p:nvSpPr>
        <p:spPr>
          <a:xfrm>
            <a:off x="6691104" y="1915886"/>
            <a:ext cx="1872342" cy="464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wisdom</a:t>
            </a:r>
            <a:endParaRPr lang="en-US" sz="2400" b="1" dirty="0">
              <a:solidFill>
                <a:schemeClr val="tx1"/>
              </a:solidFill>
              <a:latin typeface="Times New Roman" pitchFamily="18" charset="0"/>
              <a:cs typeface="Times New Roman" pitchFamily="18" charset="0"/>
            </a:endParaRPr>
          </a:p>
        </p:txBody>
      </p:sp>
      <p:sp>
        <p:nvSpPr>
          <p:cNvPr id="33" name="Rectangle 32"/>
          <p:cNvSpPr/>
          <p:nvPr/>
        </p:nvSpPr>
        <p:spPr>
          <a:xfrm>
            <a:off x="9245636" y="1886858"/>
            <a:ext cx="1872342" cy="464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capitalist</a:t>
            </a:r>
            <a:endParaRPr lang="en-US" sz="2400" b="1" dirty="0">
              <a:solidFill>
                <a:schemeClr val="tx1"/>
              </a:solidFill>
              <a:latin typeface="Times New Roman" pitchFamily="18" charset="0"/>
              <a:cs typeface="Times New Roman" pitchFamily="18"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1685673307"/>
              </p:ext>
            </p:extLst>
          </p:nvPr>
        </p:nvGraphicFramePr>
        <p:xfrm>
          <a:off x="667649" y="2766180"/>
          <a:ext cx="11350180" cy="3474720"/>
        </p:xfrm>
        <a:graphic>
          <a:graphicData uri="http://schemas.openxmlformats.org/drawingml/2006/table">
            <a:tbl>
              <a:tblPr firstRow="1" bandRow="1">
                <a:tableStyleId>{5C22544A-7EE6-4342-B048-85BDC9FD1C3A}</a:tableStyleId>
              </a:tblPr>
              <a:tblGrid>
                <a:gridCol w="2095418"/>
                <a:gridCol w="2462076"/>
                <a:gridCol w="6792686"/>
              </a:tblGrid>
              <a:tr h="370840">
                <a:tc>
                  <a:txBody>
                    <a:bodyPr/>
                    <a:lstStyle/>
                    <a:p>
                      <a:r>
                        <a:rPr lang="en-US" sz="2400" dirty="0" smtClean="0">
                          <a:solidFill>
                            <a:schemeClr val="tx1"/>
                          </a:solidFill>
                          <a:latin typeface="Times New Roman" pitchFamily="18" charset="0"/>
                          <a:cs typeface="Times New Roman" pitchFamily="18" charset="0"/>
                        </a:rPr>
                        <a:t>Given words</a:t>
                      </a:r>
                      <a:endParaRPr lang="en-US" sz="2400" dirty="0">
                        <a:solidFill>
                          <a:schemeClr val="tx1"/>
                        </a:solidFill>
                        <a:latin typeface="Times New Roman" pitchFamily="18" charset="0"/>
                        <a:cs typeface="Times New Roman" pitchFamily="18" charset="0"/>
                      </a:endParaRPr>
                    </a:p>
                  </a:txBody>
                  <a:tcPr/>
                </a:tc>
                <a:tc>
                  <a:txBody>
                    <a:bodyPr/>
                    <a:lstStyle/>
                    <a:p>
                      <a:r>
                        <a:rPr lang="en-US" sz="2400" dirty="0" smtClean="0">
                          <a:solidFill>
                            <a:schemeClr val="tx1"/>
                          </a:solidFill>
                          <a:latin typeface="Times New Roman" pitchFamily="18" charset="0"/>
                          <a:cs typeface="Times New Roman" pitchFamily="18" charset="0"/>
                        </a:rPr>
                        <a:t>Opposite words</a:t>
                      </a:r>
                      <a:endParaRPr lang="en-US" sz="2400" dirty="0">
                        <a:solidFill>
                          <a:schemeClr val="tx1"/>
                        </a:solidFill>
                        <a:latin typeface="Times New Roman" pitchFamily="18" charset="0"/>
                        <a:cs typeface="Times New Roman" pitchFamily="18" charset="0"/>
                      </a:endParaRPr>
                    </a:p>
                  </a:txBody>
                  <a:tcPr/>
                </a:tc>
                <a:tc>
                  <a:txBody>
                    <a:bodyPr/>
                    <a:lstStyle/>
                    <a:p>
                      <a:r>
                        <a:rPr lang="en-US" sz="2400" dirty="0" smtClean="0">
                          <a:solidFill>
                            <a:schemeClr val="tx1"/>
                          </a:solidFill>
                          <a:latin typeface="Times New Roman" pitchFamily="18" charset="0"/>
                          <a:cs typeface="Times New Roman" pitchFamily="18" charset="0"/>
                        </a:rPr>
                        <a:t>sentences</a:t>
                      </a:r>
                      <a:endParaRPr lang="en-US" sz="2400" dirty="0">
                        <a:solidFill>
                          <a:schemeClr val="tx1"/>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Times New Roman" pitchFamily="18" charset="0"/>
                          <a:cs typeface="Times New Roman" pitchFamily="18" charset="0"/>
                        </a:rPr>
                        <a:t>Charismatic</a:t>
                      </a:r>
                    </a:p>
                  </a:txBody>
                  <a:tcPr/>
                </a:tc>
                <a:tc>
                  <a:txBody>
                    <a:bodyPr/>
                    <a:lstStyle/>
                    <a:p>
                      <a:r>
                        <a:rPr lang="en-US" sz="2400" dirty="0" smtClean="0">
                          <a:solidFill>
                            <a:schemeClr val="tx1"/>
                          </a:solidFill>
                          <a:latin typeface="Times New Roman" pitchFamily="18" charset="0"/>
                          <a:cs typeface="Times New Roman" pitchFamily="18" charset="0"/>
                        </a:rPr>
                        <a:t>ordinary</a:t>
                      </a:r>
                      <a:endParaRPr lang="en-US" sz="2400" dirty="0">
                        <a:solidFill>
                          <a:schemeClr val="tx1"/>
                        </a:solidFill>
                        <a:latin typeface="Times New Roman" pitchFamily="18" charset="0"/>
                        <a:cs typeface="Times New Roman" pitchFamily="18" charset="0"/>
                      </a:endParaRPr>
                    </a:p>
                  </a:txBody>
                  <a:tcPr/>
                </a:tc>
                <a:tc>
                  <a:txBody>
                    <a:bodyPr/>
                    <a:lstStyle/>
                    <a:p>
                      <a:r>
                        <a:rPr lang="en-US" sz="2400" dirty="0" smtClean="0">
                          <a:solidFill>
                            <a:schemeClr val="tx1"/>
                          </a:solidFill>
                          <a:latin typeface="Times New Roman" pitchFamily="18" charset="0"/>
                          <a:cs typeface="Times New Roman" pitchFamily="18" charset="0"/>
                        </a:rPr>
                        <a:t>I find the man quite</a:t>
                      </a:r>
                      <a:r>
                        <a:rPr lang="en-US" sz="2400" baseline="0" dirty="0" smtClean="0">
                          <a:solidFill>
                            <a:schemeClr val="tx1"/>
                          </a:solidFill>
                          <a:latin typeface="Times New Roman" pitchFamily="18" charset="0"/>
                          <a:cs typeface="Times New Roman" pitchFamily="18" charset="0"/>
                        </a:rPr>
                        <a:t> ordinary.</a:t>
                      </a:r>
                      <a:endParaRPr lang="en-US" sz="2400" dirty="0">
                        <a:solidFill>
                          <a:schemeClr val="tx1"/>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Times New Roman" pitchFamily="18" charset="0"/>
                          <a:cs typeface="Times New Roman" pitchFamily="18" charset="0"/>
                        </a:rPr>
                        <a:t>evident</a:t>
                      </a:r>
                    </a:p>
                  </a:txBody>
                  <a:tcPr/>
                </a:tc>
                <a:tc>
                  <a:txBody>
                    <a:bodyPr/>
                    <a:lstStyle/>
                    <a:p>
                      <a:r>
                        <a:rPr lang="en-US" sz="2400" dirty="0" smtClean="0">
                          <a:solidFill>
                            <a:schemeClr val="tx1"/>
                          </a:solidFill>
                          <a:latin typeface="Times New Roman" pitchFamily="18" charset="0"/>
                          <a:cs typeface="Times New Roman" pitchFamily="18" charset="0"/>
                        </a:rPr>
                        <a:t>ambiguous</a:t>
                      </a:r>
                      <a:endParaRPr lang="en-US" sz="2400" dirty="0">
                        <a:solidFill>
                          <a:schemeClr val="tx1"/>
                        </a:solidFill>
                        <a:latin typeface="Times New Roman" pitchFamily="18" charset="0"/>
                        <a:cs typeface="Times New Roman" pitchFamily="18" charset="0"/>
                      </a:endParaRPr>
                    </a:p>
                  </a:txBody>
                  <a:tcPr/>
                </a:tc>
                <a:tc>
                  <a:txBody>
                    <a:bodyPr/>
                    <a:lstStyle/>
                    <a:p>
                      <a:r>
                        <a:rPr lang="en-US" sz="2400" dirty="0" smtClean="0">
                          <a:solidFill>
                            <a:schemeClr val="tx1"/>
                          </a:solidFill>
                          <a:latin typeface="Times New Roman" pitchFamily="18" charset="0"/>
                          <a:cs typeface="Times New Roman" pitchFamily="18" charset="0"/>
                        </a:rPr>
                        <a:t>The message of the film seems pretty ambiguous.</a:t>
                      </a:r>
                      <a:endParaRPr lang="en-US" sz="2400" dirty="0">
                        <a:solidFill>
                          <a:schemeClr val="tx1"/>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Times New Roman" pitchFamily="18" charset="0"/>
                          <a:cs typeface="Times New Roman" pitchFamily="18" charset="0"/>
                        </a:rPr>
                        <a:t>harmony</a:t>
                      </a:r>
                    </a:p>
                  </a:txBody>
                  <a:tcPr/>
                </a:tc>
                <a:tc>
                  <a:txBody>
                    <a:bodyPr/>
                    <a:lstStyle/>
                    <a:p>
                      <a:r>
                        <a:rPr lang="en-US" sz="2400" dirty="0" smtClean="0">
                          <a:solidFill>
                            <a:schemeClr val="tx1"/>
                          </a:solidFill>
                          <a:latin typeface="Times New Roman" pitchFamily="18" charset="0"/>
                          <a:cs typeface="Times New Roman" pitchFamily="18" charset="0"/>
                        </a:rPr>
                        <a:t>conflict</a:t>
                      </a:r>
                      <a:endParaRPr lang="en-US" sz="2400" dirty="0">
                        <a:solidFill>
                          <a:schemeClr val="tx1"/>
                        </a:solidFill>
                        <a:latin typeface="Times New Roman" pitchFamily="18" charset="0"/>
                        <a:cs typeface="Times New Roman" pitchFamily="18" charset="0"/>
                      </a:endParaRPr>
                    </a:p>
                  </a:txBody>
                  <a:tcPr/>
                </a:tc>
                <a:tc>
                  <a:txBody>
                    <a:bodyPr/>
                    <a:lstStyle/>
                    <a:p>
                      <a:r>
                        <a:rPr lang="en-US" sz="2400" dirty="0" smtClean="0">
                          <a:solidFill>
                            <a:schemeClr val="tx1"/>
                          </a:solidFill>
                          <a:latin typeface="Times New Roman" pitchFamily="18" charset="0"/>
                          <a:cs typeface="Times New Roman" pitchFamily="18" charset="0"/>
                        </a:rPr>
                        <a:t>Conflict among the </a:t>
                      </a:r>
                      <a:r>
                        <a:rPr lang="en-US" sz="2400" dirty="0" err="1" smtClean="0">
                          <a:solidFill>
                            <a:schemeClr val="tx1"/>
                          </a:solidFill>
                          <a:latin typeface="Times New Roman" pitchFamily="18" charset="0"/>
                          <a:cs typeface="Times New Roman" pitchFamily="18" charset="0"/>
                        </a:rPr>
                        <a:t>neighbouring</a:t>
                      </a:r>
                      <a:r>
                        <a:rPr lang="en-US" sz="2400" dirty="0" smtClean="0">
                          <a:solidFill>
                            <a:schemeClr val="tx1"/>
                          </a:solidFill>
                          <a:latin typeface="Times New Roman" pitchFamily="18" charset="0"/>
                          <a:cs typeface="Times New Roman" pitchFamily="18" charset="0"/>
                        </a:rPr>
                        <a:t> countries is the least desired thing.</a:t>
                      </a:r>
                      <a:endParaRPr lang="en-US" sz="2400" dirty="0">
                        <a:solidFill>
                          <a:schemeClr val="tx1"/>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Times New Roman" pitchFamily="18" charset="0"/>
                          <a:cs typeface="Times New Roman" pitchFamily="18" charset="0"/>
                        </a:rPr>
                        <a:t>wisdom</a:t>
                      </a:r>
                    </a:p>
                  </a:txBody>
                  <a:tcPr/>
                </a:tc>
                <a:tc>
                  <a:txBody>
                    <a:bodyPr/>
                    <a:lstStyle/>
                    <a:p>
                      <a:r>
                        <a:rPr lang="en-US" sz="2400" dirty="0" smtClean="0">
                          <a:solidFill>
                            <a:schemeClr val="tx1"/>
                          </a:solidFill>
                          <a:latin typeface="Times New Roman" pitchFamily="18" charset="0"/>
                          <a:cs typeface="Times New Roman" pitchFamily="18" charset="0"/>
                        </a:rPr>
                        <a:t>ignorance</a:t>
                      </a:r>
                      <a:endParaRPr lang="en-US" sz="2400" dirty="0">
                        <a:solidFill>
                          <a:schemeClr val="tx1"/>
                        </a:solidFill>
                        <a:latin typeface="Times New Roman" pitchFamily="18" charset="0"/>
                        <a:cs typeface="Times New Roman" pitchFamily="18" charset="0"/>
                      </a:endParaRPr>
                    </a:p>
                  </a:txBody>
                  <a:tcPr/>
                </a:tc>
                <a:tc>
                  <a:txBody>
                    <a:bodyPr/>
                    <a:lstStyle/>
                    <a:p>
                      <a:r>
                        <a:rPr lang="en-US" sz="2400" dirty="0" smtClean="0">
                          <a:solidFill>
                            <a:schemeClr val="tx1"/>
                          </a:solidFill>
                          <a:latin typeface="Times New Roman" pitchFamily="18" charset="0"/>
                          <a:cs typeface="Times New Roman" pitchFamily="18" charset="0"/>
                        </a:rPr>
                        <a:t>The true purpose of education is to replace</a:t>
                      </a:r>
                      <a:r>
                        <a:rPr lang="en-US" sz="2400" baseline="0" dirty="0" smtClean="0">
                          <a:solidFill>
                            <a:schemeClr val="tx1"/>
                          </a:solidFill>
                          <a:latin typeface="Times New Roman" pitchFamily="18" charset="0"/>
                          <a:cs typeface="Times New Roman" pitchFamily="18" charset="0"/>
                        </a:rPr>
                        <a:t> ignorance.</a:t>
                      </a:r>
                      <a:endParaRPr lang="en-US" sz="2400" dirty="0">
                        <a:solidFill>
                          <a:schemeClr val="tx1"/>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Times New Roman" pitchFamily="18" charset="0"/>
                          <a:cs typeface="Times New Roman" pitchFamily="18" charset="0"/>
                        </a:rPr>
                        <a:t>capitalist</a:t>
                      </a:r>
                    </a:p>
                  </a:txBody>
                  <a:tcPr/>
                </a:tc>
                <a:tc>
                  <a:txBody>
                    <a:bodyPr/>
                    <a:lstStyle/>
                    <a:p>
                      <a:r>
                        <a:rPr lang="en-US" sz="2400" dirty="0" smtClean="0">
                          <a:solidFill>
                            <a:schemeClr val="tx1"/>
                          </a:solidFill>
                          <a:latin typeface="Times New Roman" pitchFamily="18" charset="0"/>
                          <a:cs typeface="Times New Roman" pitchFamily="18" charset="0"/>
                        </a:rPr>
                        <a:t>communist</a:t>
                      </a:r>
                      <a:endParaRPr lang="en-US" sz="2400" dirty="0">
                        <a:solidFill>
                          <a:schemeClr val="tx1"/>
                        </a:solidFill>
                        <a:latin typeface="Times New Roman" pitchFamily="18" charset="0"/>
                        <a:cs typeface="Times New Roman" pitchFamily="18" charset="0"/>
                      </a:endParaRPr>
                    </a:p>
                  </a:txBody>
                  <a:tcPr/>
                </a:tc>
                <a:tc>
                  <a:txBody>
                    <a:bodyPr/>
                    <a:lstStyle/>
                    <a:p>
                      <a:r>
                        <a:rPr lang="en-US" sz="2400" dirty="0" smtClean="0">
                          <a:solidFill>
                            <a:schemeClr val="tx1"/>
                          </a:solidFill>
                          <a:latin typeface="Times New Roman" pitchFamily="18" charset="0"/>
                          <a:cs typeface="Times New Roman" pitchFamily="18" charset="0"/>
                        </a:rPr>
                        <a:t>Godwin was a communist worker and so were most of his friends.</a:t>
                      </a:r>
                      <a:endParaRPr lang="en-US" sz="2400" dirty="0">
                        <a:solidFill>
                          <a:schemeClr val="tx1"/>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652338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2250" fill="hold"/>
                                        <p:tgtEl>
                                          <p:spTgt spid="29"/>
                                        </p:tgtEl>
                                        <p:attrNameLst>
                                          <p:attrName>ppt_w</p:attrName>
                                        </p:attrNameLst>
                                      </p:cBhvr>
                                      <p:tavLst>
                                        <p:tav tm="0">
                                          <p:val>
                                            <p:fltVal val="0"/>
                                          </p:val>
                                        </p:tav>
                                        <p:tav tm="100000">
                                          <p:val>
                                            <p:strVal val="#ppt_w"/>
                                          </p:val>
                                        </p:tav>
                                      </p:tavLst>
                                    </p:anim>
                                    <p:anim calcmode="lin" valueType="num">
                                      <p:cBhvr>
                                        <p:cTn id="13" dur="2250" fill="hold"/>
                                        <p:tgtEl>
                                          <p:spTgt spid="29"/>
                                        </p:tgtEl>
                                        <p:attrNameLst>
                                          <p:attrName>ppt_h</p:attrName>
                                        </p:attrNameLst>
                                      </p:cBhvr>
                                      <p:tavLst>
                                        <p:tav tm="0">
                                          <p:val>
                                            <p:fltVal val="0"/>
                                          </p:val>
                                        </p:tav>
                                        <p:tav tm="100000">
                                          <p:val>
                                            <p:strVal val="#ppt_h"/>
                                          </p:val>
                                        </p:tav>
                                      </p:tavLst>
                                    </p:anim>
                                    <p:anim calcmode="lin" valueType="num">
                                      <p:cBhvr>
                                        <p:cTn id="14" dur="2250" fill="hold"/>
                                        <p:tgtEl>
                                          <p:spTgt spid="29"/>
                                        </p:tgtEl>
                                        <p:attrNameLst>
                                          <p:attrName>ppt_x</p:attrName>
                                        </p:attrNameLst>
                                      </p:cBhvr>
                                      <p:tavLst>
                                        <p:tav tm="0" fmla="#ppt_x+(cos(-2*pi*(1-$))*-#ppt_x-sin(-2*pi*(1-$))*(1-#ppt_y))*(1-$)">
                                          <p:val>
                                            <p:fltVal val="0"/>
                                          </p:val>
                                        </p:tav>
                                        <p:tav tm="100000">
                                          <p:val>
                                            <p:fltVal val="1"/>
                                          </p:val>
                                        </p:tav>
                                      </p:tavLst>
                                    </p:anim>
                                    <p:anim calcmode="lin" valueType="num">
                                      <p:cBhvr>
                                        <p:cTn id="15" dur="2250" fill="hold"/>
                                        <p:tgtEl>
                                          <p:spTgt spid="29"/>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2250" fill="hold"/>
                                        <p:tgtEl>
                                          <p:spTgt spid="32"/>
                                        </p:tgtEl>
                                        <p:attrNameLst>
                                          <p:attrName>ppt_w</p:attrName>
                                        </p:attrNameLst>
                                      </p:cBhvr>
                                      <p:tavLst>
                                        <p:tav tm="0">
                                          <p:val>
                                            <p:fltVal val="0"/>
                                          </p:val>
                                        </p:tav>
                                        <p:tav tm="100000">
                                          <p:val>
                                            <p:strVal val="#ppt_w"/>
                                          </p:val>
                                        </p:tav>
                                      </p:tavLst>
                                    </p:anim>
                                    <p:anim calcmode="lin" valueType="num">
                                      <p:cBhvr>
                                        <p:cTn id="19" dur="2250" fill="hold"/>
                                        <p:tgtEl>
                                          <p:spTgt spid="32"/>
                                        </p:tgtEl>
                                        <p:attrNameLst>
                                          <p:attrName>ppt_h</p:attrName>
                                        </p:attrNameLst>
                                      </p:cBhvr>
                                      <p:tavLst>
                                        <p:tav tm="0">
                                          <p:val>
                                            <p:fltVal val="0"/>
                                          </p:val>
                                        </p:tav>
                                        <p:tav tm="100000">
                                          <p:val>
                                            <p:strVal val="#ppt_h"/>
                                          </p:val>
                                        </p:tav>
                                      </p:tavLst>
                                    </p:anim>
                                    <p:anim calcmode="lin" valueType="num">
                                      <p:cBhvr>
                                        <p:cTn id="20" dur="2250" fill="hold"/>
                                        <p:tgtEl>
                                          <p:spTgt spid="32"/>
                                        </p:tgtEl>
                                        <p:attrNameLst>
                                          <p:attrName>ppt_x</p:attrName>
                                        </p:attrNameLst>
                                      </p:cBhvr>
                                      <p:tavLst>
                                        <p:tav tm="0" fmla="#ppt_x+(cos(-2*pi*(1-$))*-#ppt_x-sin(-2*pi*(1-$))*(1-#ppt_y))*(1-$)">
                                          <p:val>
                                            <p:fltVal val="0"/>
                                          </p:val>
                                        </p:tav>
                                        <p:tav tm="100000">
                                          <p:val>
                                            <p:fltVal val="1"/>
                                          </p:val>
                                        </p:tav>
                                      </p:tavLst>
                                    </p:anim>
                                    <p:anim calcmode="lin" valueType="num">
                                      <p:cBhvr>
                                        <p:cTn id="21" dur="2250" fill="hold"/>
                                        <p:tgtEl>
                                          <p:spTgt spid="32"/>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2250" fill="hold"/>
                                        <p:tgtEl>
                                          <p:spTgt spid="33"/>
                                        </p:tgtEl>
                                        <p:attrNameLst>
                                          <p:attrName>ppt_w</p:attrName>
                                        </p:attrNameLst>
                                      </p:cBhvr>
                                      <p:tavLst>
                                        <p:tav tm="0">
                                          <p:val>
                                            <p:fltVal val="0"/>
                                          </p:val>
                                        </p:tav>
                                        <p:tav tm="100000">
                                          <p:val>
                                            <p:strVal val="#ppt_w"/>
                                          </p:val>
                                        </p:tav>
                                      </p:tavLst>
                                    </p:anim>
                                    <p:anim calcmode="lin" valueType="num">
                                      <p:cBhvr>
                                        <p:cTn id="25" dur="2250" fill="hold"/>
                                        <p:tgtEl>
                                          <p:spTgt spid="33"/>
                                        </p:tgtEl>
                                        <p:attrNameLst>
                                          <p:attrName>ppt_h</p:attrName>
                                        </p:attrNameLst>
                                      </p:cBhvr>
                                      <p:tavLst>
                                        <p:tav tm="0">
                                          <p:val>
                                            <p:fltVal val="0"/>
                                          </p:val>
                                        </p:tav>
                                        <p:tav tm="100000">
                                          <p:val>
                                            <p:strVal val="#ppt_h"/>
                                          </p:val>
                                        </p:tav>
                                      </p:tavLst>
                                    </p:anim>
                                    <p:anim calcmode="lin" valueType="num">
                                      <p:cBhvr>
                                        <p:cTn id="26" dur="2250" fill="hold"/>
                                        <p:tgtEl>
                                          <p:spTgt spid="33"/>
                                        </p:tgtEl>
                                        <p:attrNameLst>
                                          <p:attrName>ppt_x</p:attrName>
                                        </p:attrNameLst>
                                      </p:cBhvr>
                                      <p:tavLst>
                                        <p:tav tm="0" fmla="#ppt_x+(cos(-2*pi*(1-$))*-#ppt_x-sin(-2*pi*(1-$))*(1-#ppt_y))*(1-$)">
                                          <p:val>
                                            <p:fltVal val="0"/>
                                          </p:val>
                                        </p:tav>
                                        <p:tav tm="100000">
                                          <p:val>
                                            <p:fltVal val="1"/>
                                          </p:val>
                                        </p:tav>
                                      </p:tavLst>
                                    </p:anim>
                                    <p:anim calcmode="lin" valueType="num">
                                      <p:cBhvr>
                                        <p:cTn id="27" dur="2250" fill="hold"/>
                                        <p:tgtEl>
                                          <p:spTgt spid="33"/>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2250" fill="hold"/>
                                        <p:tgtEl>
                                          <p:spTgt spid="14"/>
                                        </p:tgtEl>
                                        <p:attrNameLst>
                                          <p:attrName>ppt_w</p:attrName>
                                        </p:attrNameLst>
                                      </p:cBhvr>
                                      <p:tavLst>
                                        <p:tav tm="0">
                                          <p:val>
                                            <p:fltVal val="0"/>
                                          </p:val>
                                        </p:tav>
                                        <p:tav tm="100000">
                                          <p:val>
                                            <p:strVal val="#ppt_w"/>
                                          </p:val>
                                        </p:tav>
                                      </p:tavLst>
                                    </p:anim>
                                    <p:anim calcmode="lin" valueType="num">
                                      <p:cBhvr>
                                        <p:cTn id="31" dur="2250" fill="hold"/>
                                        <p:tgtEl>
                                          <p:spTgt spid="14"/>
                                        </p:tgtEl>
                                        <p:attrNameLst>
                                          <p:attrName>ppt_h</p:attrName>
                                        </p:attrNameLst>
                                      </p:cBhvr>
                                      <p:tavLst>
                                        <p:tav tm="0">
                                          <p:val>
                                            <p:fltVal val="0"/>
                                          </p:val>
                                        </p:tav>
                                        <p:tav tm="100000">
                                          <p:val>
                                            <p:strVal val="#ppt_h"/>
                                          </p:val>
                                        </p:tav>
                                      </p:tavLst>
                                    </p:anim>
                                    <p:anim calcmode="lin" valueType="num">
                                      <p:cBhvr>
                                        <p:cTn id="32" dur="2250" fill="hold"/>
                                        <p:tgtEl>
                                          <p:spTgt spid="14"/>
                                        </p:tgtEl>
                                        <p:attrNameLst>
                                          <p:attrName>ppt_x</p:attrName>
                                        </p:attrNameLst>
                                      </p:cBhvr>
                                      <p:tavLst>
                                        <p:tav tm="0" fmla="#ppt_x+(cos(-2*pi*(1-$))*-#ppt_x-sin(-2*pi*(1-$))*(1-#ppt_y))*(1-$)">
                                          <p:val>
                                            <p:fltVal val="0"/>
                                          </p:val>
                                        </p:tav>
                                        <p:tav tm="100000">
                                          <p:val>
                                            <p:fltVal val="1"/>
                                          </p:val>
                                        </p:tav>
                                      </p:tavLst>
                                    </p:anim>
                                    <p:anim calcmode="lin" valueType="num">
                                      <p:cBhvr>
                                        <p:cTn id="33" dur="2250" fill="hold"/>
                                        <p:tgtEl>
                                          <p:spTgt spid="14"/>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250" fill="hold"/>
                                        <p:tgtEl>
                                          <p:spTgt spid="17"/>
                                        </p:tgtEl>
                                        <p:attrNameLst>
                                          <p:attrName>ppt_w</p:attrName>
                                        </p:attrNameLst>
                                      </p:cBhvr>
                                      <p:tavLst>
                                        <p:tav tm="0">
                                          <p:val>
                                            <p:fltVal val="0"/>
                                          </p:val>
                                        </p:tav>
                                        <p:tav tm="100000">
                                          <p:val>
                                            <p:strVal val="#ppt_w"/>
                                          </p:val>
                                        </p:tav>
                                      </p:tavLst>
                                    </p:anim>
                                    <p:anim calcmode="lin" valueType="num">
                                      <p:cBhvr>
                                        <p:cTn id="37" dur="2250" fill="hold"/>
                                        <p:tgtEl>
                                          <p:spTgt spid="17"/>
                                        </p:tgtEl>
                                        <p:attrNameLst>
                                          <p:attrName>ppt_h</p:attrName>
                                        </p:attrNameLst>
                                      </p:cBhvr>
                                      <p:tavLst>
                                        <p:tav tm="0">
                                          <p:val>
                                            <p:fltVal val="0"/>
                                          </p:val>
                                        </p:tav>
                                        <p:tav tm="100000">
                                          <p:val>
                                            <p:strVal val="#ppt_h"/>
                                          </p:val>
                                        </p:tav>
                                      </p:tavLst>
                                    </p:anim>
                                    <p:anim calcmode="lin" valueType="num">
                                      <p:cBhvr>
                                        <p:cTn id="38" dur="2250" fill="hold"/>
                                        <p:tgtEl>
                                          <p:spTgt spid="17"/>
                                        </p:tgtEl>
                                        <p:attrNameLst>
                                          <p:attrName>ppt_x</p:attrName>
                                        </p:attrNameLst>
                                      </p:cBhvr>
                                      <p:tavLst>
                                        <p:tav tm="0" fmla="#ppt_x+(cos(-2*pi*(1-$))*-#ppt_x-sin(-2*pi*(1-$))*(1-#ppt_y))*(1-$)">
                                          <p:val>
                                            <p:fltVal val="0"/>
                                          </p:val>
                                        </p:tav>
                                        <p:tav tm="100000">
                                          <p:val>
                                            <p:fltVal val="1"/>
                                          </p:val>
                                        </p:tav>
                                      </p:tavLst>
                                    </p:anim>
                                    <p:anim calcmode="lin" valueType="num">
                                      <p:cBhvr>
                                        <p:cTn id="39" dur="2250" fill="hold"/>
                                        <p:tgtEl>
                                          <p:spTgt spid="17"/>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fltVal val="0"/>
                                          </p:val>
                                        </p:tav>
                                        <p:tav tm="100000">
                                          <p:val>
                                            <p:strVal val="#ppt_w"/>
                                          </p:val>
                                        </p:tav>
                                      </p:tavLst>
                                    </p:anim>
                                    <p:anim calcmode="lin" valueType="num">
                                      <p:cBhvr>
                                        <p:cTn id="43" dur="1000" fill="hold"/>
                                        <p:tgtEl>
                                          <p:spTgt spid="30"/>
                                        </p:tgtEl>
                                        <p:attrNameLst>
                                          <p:attrName>ppt_h</p:attrName>
                                        </p:attrNameLst>
                                      </p:cBhvr>
                                      <p:tavLst>
                                        <p:tav tm="0">
                                          <p:val>
                                            <p:fltVal val="0"/>
                                          </p:val>
                                        </p:tav>
                                        <p:tav tm="100000">
                                          <p:val>
                                            <p:strVal val="#ppt_h"/>
                                          </p:val>
                                        </p:tav>
                                      </p:tavLst>
                                    </p:anim>
                                    <p:anim calcmode="lin" valueType="num">
                                      <p:cBhvr>
                                        <p:cTn id="44"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0"/>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2250" fill="hold"/>
                                        <p:tgtEl>
                                          <p:spTgt spid="18"/>
                                        </p:tgtEl>
                                        <p:attrNameLst>
                                          <p:attrName>ppt_w</p:attrName>
                                        </p:attrNameLst>
                                      </p:cBhvr>
                                      <p:tavLst>
                                        <p:tav tm="0">
                                          <p:val>
                                            <p:fltVal val="0"/>
                                          </p:val>
                                        </p:tav>
                                        <p:tav tm="100000">
                                          <p:val>
                                            <p:strVal val="#ppt_w"/>
                                          </p:val>
                                        </p:tav>
                                      </p:tavLst>
                                    </p:anim>
                                    <p:anim calcmode="lin" valueType="num">
                                      <p:cBhvr>
                                        <p:cTn id="49" dur="2250" fill="hold"/>
                                        <p:tgtEl>
                                          <p:spTgt spid="18"/>
                                        </p:tgtEl>
                                        <p:attrNameLst>
                                          <p:attrName>ppt_h</p:attrName>
                                        </p:attrNameLst>
                                      </p:cBhvr>
                                      <p:tavLst>
                                        <p:tav tm="0">
                                          <p:val>
                                            <p:fltVal val="0"/>
                                          </p:val>
                                        </p:tav>
                                        <p:tav tm="100000">
                                          <p:val>
                                            <p:strVal val="#ppt_h"/>
                                          </p:val>
                                        </p:tav>
                                      </p:tavLst>
                                    </p:anim>
                                    <p:anim calcmode="lin" valueType="num">
                                      <p:cBhvr>
                                        <p:cTn id="50" dur="2250" fill="hold"/>
                                        <p:tgtEl>
                                          <p:spTgt spid="18"/>
                                        </p:tgtEl>
                                        <p:attrNameLst>
                                          <p:attrName>ppt_x</p:attrName>
                                        </p:attrNameLst>
                                      </p:cBhvr>
                                      <p:tavLst>
                                        <p:tav tm="0" fmla="#ppt_x+(cos(-2*pi*(1-$))*-#ppt_x-sin(-2*pi*(1-$))*(1-#ppt_y))*(1-$)">
                                          <p:val>
                                            <p:fltVal val="0"/>
                                          </p:val>
                                        </p:tav>
                                        <p:tav tm="100000">
                                          <p:val>
                                            <p:fltVal val="1"/>
                                          </p:val>
                                        </p:tav>
                                      </p:tavLst>
                                    </p:anim>
                                    <p:anim calcmode="lin" valueType="num">
                                      <p:cBhvr>
                                        <p:cTn id="51" dur="2250" fill="hold"/>
                                        <p:tgtEl>
                                          <p:spTgt spid="18"/>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2250" fill="hold"/>
                                        <p:tgtEl>
                                          <p:spTgt spid="31"/>
                                        </p:tgtEl>
                                        <p:attrNameLst>
                                          <p:attrName>ppt_w</p:attrName>
                                        </p:attrNameLst>
                                      </p:cBhvr>
                                      <p:tavLst>
                                        <p:tav tm="0">
                                          <p:val>
                                            <p:fltVal val="0"/>
                                          </p:val>
                                        </p:tav>
                                        <p:tav tm="100000">
                                          <p:val>
                                            <p:strVal val="#ppt_w"/>
                                          </p:val>
                                        </p:tav>
                                      </p:tavLst>
                                    </p:anim>
                                    <p:anim calcmode="lin" valueType="num">
                                      <p:cBhvr>
                                        <p:cTn id="55" dur="2250" fill="hold"/>
                                        <p:tgtEl>
                                          <p:spTgt spid="31"/>
                                        </p:tgtEl>
                                        <p:attrNameLst>
                                          <p:attrName>ppt_h</p:attrName>
                                        </p:attrNameLst>
                                      </p:cBhvr>
                                      <p:tavLst>
                                        <p:tav tm="0">
                                          <p:val>
                                            <p:fltVal val="0"/>
                                          </p:val>
                                        </p:tav>
                                        <p:tav tm="100000">
                                          <p:val>
                                            <p:strVal val="#ppt_h"/>
                                          </p:val>
                                        </p:tav>
                                      </p:tavLst>
                                    </p:anim>
                                    <p:anim calcmode="lin" valueType="num">
                                      <p:cBhvr>
                                        <p:cTn id="56" dur="2250" fill="hold"/>
                                        <p:tgtEl>
                                          <p:spTgt spid="31"/>
                                        </p:tgtEl>
                                        <p:attrNameLst>
                                          <p:attrName>ppt_x</p:attrName>
                                        </p:attrNameLst>
                                      </p:cBhvr>
                                      <p:tavLst>
                                        <p:tav tm="0" fmla="#ppt_x+(cos(-2*pi*(1-$))*-#ppt_x-sin(-2*pi*(1-$))*(1-#ppt_y))*(1-$)">
                                          <p:val>
                                            <p:fltVal val="0"/>
                                          </p:val>
                                        </p:tav>
                                        <p:tav tm="100000">
                                          <p:val>
                                            <p:fltVal val="1"/>
                                          </p:val>
                                        </p:tav>
                                      </p:tavLst>
                                    </p:anim>
                                    <p:anim calcmode="lin" valueType="num">
                                      <p:cBhvr>
                                        <p:cTn id="57" dur="2250" fill="hold"/>
                                        <p:tgtEl>
                                          <p:spTgt spid="31"/>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2250" fill="hold"/>
                                        <p:tgtEl>
                                          <p:spTgt spid="26"/>
                                        </p:tgtEl>
                                        <p:attrNameLst>
                                          <p:attrName>ppt_w</p:attrName>
                                        </p:attrNameLst>
                                      </p:cBhvr>
                                      <p:tavLst>
                                        <p:tav tm="0">
                                          <p:val>
                                            <p:fltVal val="0"/>
                                          </p:val>
                                        </p:tav>
                                        <p:tav tm="100000">
                                          <p:val>
                                            <p:strVal val="#ppt_w"/>
                                          </p:val>
                                        </p:tav>
                                      </p:tavLst>
                                    </p:anim>
                                    <p:anim calcmode="lin" valueType="num">
                                      <p:cBhvr>
                                        <p:cTn id="61" dur="2250" fill="hold"/>
                                        <p:tgtEl>
                                          <p:spTgt spid="26"/>
                                        </p:tgtEl>
                                        <p:attrNameLst>
                                          <p:attrName>ppt_h</p:attrName>
                                        </p:attrNameLst>
                                      </p:cBhvr>
                                      <p:tavLst>
                                        <p:tav tm="0">
                                          <p:val>
                                            <p:fltVal val="0"/>
                                          </p:val>
                                        </p:tav>
                                        <p:tav tm="100000">
                                          <p:val>
                                            <p:strVal val="#ppt_h"/>
                                          </p:val>
                                        </p:tav>
                                      </p:tavLst>
                                    </p:anim>
                                    <p:anim calcmode="lin" valueType="num">
                                      <p:cBhvr>
                                        <p:cTn id="62" dur="2250" fill="hold"/>
                                        <p:tgtEl>
                                          <p:spTgt spid="26"/>
                                        </p:tgtEl>
                                        <p:attrNameLst>
                                          <p:attrName>ppt_x</p:attrName>
                                        </p:attrNameLst>
                                      </p:cBhvr>
                                      <p:tavLst>
                                        <p:tav tm="0" fmla="#ppt_x+(cos(-2*pi*(1-$))*-#ppt_x-sin(-2*pi*(1-$))*(1-#ppt_y))*(1-$)">
                                          <p:val>
                                            <p:fltVal val="0"/>
                                          </p:val>
                                        </p:tav>
                                        <p:tav tm="100000">
                                          <p:val>
                                            <p:fltVal val="1"/>
                                          </p:val>
                                        </p:tav>
                                      </p:tavLst>
                                    </p:anim>
                                    <p:anim calcmode="lin" valueType="num">
                                      <p:cBhvr>
                                        <p:cTn id="63" dur="2250" fill="hold"/>
                                        <p:tgtEl>
                                          <p:spTgt spid="26"/>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2250" fill="hold"/>
                                        <p:tgtEl>
                                          <p:spTgt spid="19"/>
                                        </p:tgtEl>
                                        <p:attrNameLst>
                                          <p:attrName>ppt_w</p:attrName>
                                        </p:attrNameLst>
                                      </p:cBhvr>
                                      <p:tavLst>
                                        <p:tav tm="0">
                                          <p:val>
                                            <p:fltVal val="0"/>
                                          </p:val>
                                        </p:tav>
                                        <p:tav tm="100000">
                                          <p:val>
                                            <p:strVal val="#ppt_w"/>
                                          </p:val>
                                        </p:tav>
                                      </p:tavLst>
                                    </p:anim>
                                    <p:anim calcmode="lin" valueType="num">
                                      <p:cBhvr>
                                        <p:cTn id="67" dur="2250" fill="hold"/>
                                        <p:tgtEl>
                                          <p:spTgt spid="19"/>
                                        </p:tgtEl>
                                        <p:attrNameLst>
                                          <p:attrName>ppt_h</p:attrName>
                                        </p:attrNameLst>
                                      </p:cBhvr>
                                      <p:tavLst>
                                        <p:tav tm="0">
                                          <p:val>
                                            <p:fltVal val="0"/>
                                          </p:val>
                                        </p:tav>
                                        <p:tav tm="100000">
                                          <p:val>
                                            <p:strVal val="#ppt_h"/>
                                          </p:val>
                                        </p:tav>
                                      </p:tavLst>
                                    </p:anim>
                                    <p:anim calcmode="lin" valueType="num">
                                      <p:cBhvr>
                                        <p:cTn id="68" dur="2250" fill="hold"/>
                                        <p:tgtEl>
                                          <p:spTgt spid="19"/>
                                        </p:tgtEl>
                                        <p:attrNameLst>
                                          <p:attrName>ppt_x</p:attrName>
                                        </p:attrNameLst>
                                      </p:cBhvr>
                                      <p:tavLst>
                                        <p:tav tm="0" fmla="#ppt_x+(cos(-2*pi*(1-$))*-#ppt_x-sin(-2*pi*(1-$))*(1-#ppt_y))*(1-$)">
                                          <p:val>
                                            <p:fltVal val="0"/>
                                          </p:val>
                                        </p:tav>
                                        <p:tav tm="100000">
                                          <p:val>
                                            <p:fltVal val="1"/>
                                          </p:val>
                                        </p:tav>
                                      </p:tavLst>
                                    </p:anim>
                                    <p:anim calcmode="lin" valueType="num">
                                      <p:cBhvr>
                                        <p:cTn id="69" dur="225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1500" fill="hold"/>
                                        <p:tgtEl>
                                          <p:spTgt spid="37"/>
                                        </p:tgtEl>
                                        <p:attrNameLst>
                                          <p:attrName>ppt_w</p:attrName>
                                        </p:attrNameLst>
                                      </p:cBhvr>
                                      <p:tavLst>
                                        <p:tav tm="0">
                                          <p:val>
                                            <p:fltVal val="0"/>
                                          </p:val>
                                        </p:tav>
                                        <p:tav tm="100000">
                                          <p:val>
                                            <p:strVal val="#ppt_w"/>
                                          </p:val>
                                        </p:tav>
                                      </p:tavLst>
                                    </p:anim>
                                    <p:anim calcmode="lin" valueType="num">
                                      <p:cBhvr>
                                        <p:cTn id="75" dur="1500" fill="hold"/>
                                        <p:tgtEl>
                                          <p:spTgt spid="37"/>
                                        </p:tgtEl>
                                        <p:attrNameLst>
                                          <p:attrName>ppt_h</p:attrName>
                                        </p:attrNameLst>
                                      </p:cBhvr>
                                      <p:tavLst>
                                        <p:tav tm="0">
                                          <p:val>
                                            <p:fltVal val="0"/>
                                          </p:val>
                                        </p:tav>
                                        <p:tav tm="100000">
                                          <p:val>
                                            <p:strVal val="#ppt_h"/>
                                          </p:val>
                                        </p:tav>
                                      </p:tavLst>
                                    </p:anim>
                                    <p:animEffect transition="in" filter="fade">
                                      <p:cBhvr>
                                        <p:cTn id="76"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68291" y="-7259"/>
            <a:ext cx="4172858" cy="798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Bold Condensed" pitchFamily="34" charset="0"/>
              </a:rPr>
              <a:t>PRESENTED BY</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Bold Condensed" pitchFamily="34" charset="0"/>
            </a:endParaRPr>
          </a:p>
        </p:txBody>
      </p:sp>
      <p:sp>
        <p:nvSpPr>
          <p:cNvPr id="7" name="Rectangle 6"/>
          <p:cNvSpPr/>
          <p:nvPr/>
        </p:nvSpPr>
        <p:spPr>
          <a:xfrm>
            <a:off x="5854720" y="1458685"/>
            <a:ext cx="5631543" cy="31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Bahnschrift SemiBold Condensed" pitchFamily="34" charset="0"/>
              </a:rPr>
              <a:t>MD. AFSAR ALI</a:t>
            </a:r>
          </a:p>
          <a:p>
            <a:pPr algn="ctr"/>
            <a:r>
              <a:rPr lang="en-US" sz="4400"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Bahnschrift SemiBold Condensed" pitchFamily="34" charset="0"/>
              </a:rPr>
              <a:t>SENIOR TEACHER(ENGLISH)</a:t>
            </a:r>
          </a:p>
          <a:p>
            <a:pPr algn="ctr"/>
            <a:r>
              <a:rPr lang="en-US" sz="4400"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Bahnschrift SemiBold Condensed" pitchFamily="34" charset="0"/>
              </a:rPr>
              <a:t>MAJHIRA MODEL HIGH SCHOOL</a:t>
            </a:r>
          </a:p>
          <a:p>
            <a:pPr algn="ctr"/>
            <a:r>
              <a:rPr lang="en-US" sz="4400"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Bahnschrift SemiBold Condensed" pitchFamily="34" charset="0"/>
              </a:rPr>
              <a:t>SHAJAHANPUR, BOGURA</a:t>
            </a:r>
          </a:p>
          <a:p>
            <a:pPr algn="ctr"/>
            <a:r>
              <a:rPr lang="en-US" sz="4400"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Bahnschrift SemiBold Condensed" pitchFamily="34" charset="0"/>
              </a:rPr>
              <a:t>01757966577</a:t>
            </a:r>
            <a:endParaRPr lang="en-US" sz="4400"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Bahnschrift SemiBold Condensed" pitchFamily="34" charset="0"/>
            </a:endParaRPr>
          </a:p>
        </p:txBody>
      </p:sp>
      <p:sp>
        <p:nvSpPr>
          <p:cNvPr id="8" name="Rectangle 7"/>
          <p:cNvSpPr/>
          <p:nvPr/>
        </p:nvSpPr>
        <p:spPr>
          <a:xfrm>
            <a:off x="304800" y="1360714"/>
            <a:ext cx="3730172" cy="413657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76200">
            <a:solidFill>
              <a:srgbClr val="11D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8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descr="Sheikh Hasina Wiki, Age, Husband, Family, Caste, Biography &amp; More – WikiBi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244928" y="823946"/>
            <a:ext cx="11468100" cy="100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000099"/>
                </a:solidFill>
                <a:latin typeface="Times New Roman" pitchFamily="18" charset="0"/>
                <a:cs typeface="Times New Roman" pitchFamily="18" charset="0"/>
              </a:rPr>
              <a:t>E. Look at the third paragraph of the passage and identify the connecting /linking words. Observe how they have connected one sentence to another. Write the purposes of their use in the next chart. The first one is done for you. </a:t>
            </a:r>
            <a:endParaRPr lang="en-US" sz="2400" b="1" dirty="0">
              <a:solidFill>
                <a:srgbClr val="000099"/>
              </a:solidFill>
              <a:latin typeface="Times New Roman" pitchFamily="18" charset="0"/>
              <a:cs typeface="Times New Roman" pitchFamily="18"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4047221879"/>
              </p:ext>
            </p:extLst>
          </p:nvPr>
        </p:nvGraphicFramePr>
        <p:xfrm>
          <a:off x="368300" y="2403334"/>
          <a:ext cx="11664043" cy="3566160"/>
        </p:xfrm>
        <a:graphic>
          <a:graphicData uri="http://schemas.openxmlformats.org/drawingml/2006/table">
            <a:tbl>
              <a:tblPr firstRow="1" bandRow="1">
                <a:tableStyleId>{5C22544A-7EE6-4342-B048-85BDC9FD1C3A}</a:tableStyleId>
              </a:tblPr>
              <a:tblGrid>
                <a:gridCol w="2316844"/>
                <a:gridCol w="9347199"/>
              </a:tblGrid>
              <a:tr h="370840">
                <a:tc>
                  <a:txBody>
                    <a:bodyPr/>
                    <a:lstStyle/>
                    <a:p>
                      <a:r>
                        <a:rPr lang="en-US" sz="2400" dirty="0" smtClean="0">
                          <a:solidFill>
                            <a:srgbClr val="000099"/>
                          </a:solidFill>
                          <a:latin typeface="Times New Roman" pitchFamily="18" charset="0"/>
                          <a:cs typeface="Times New Roman" pitchFamily="18" charset="0"/>
                        </a:rPr>
                        <a:t>Connecting or</a:t>
                      </a:r>
                      <a:r>
                        <a:rPr lang="en-US" sz="2400" baseline="0" dirty="0" smtClean="0">
                          <a:solidFill>
                            <a:srgbClr val="000099"/>
                          </a:solidFill>
                          <a:latin typeface="Times New Roman" pitchFamily="18" charset="0"/>
                          <a:cs typeface="Times New Roman" pitchFamily="18" charset="0"/>
                        </a:rPr>
                        <a:t> linking word</a:t>
                      </a:r>
                      <a:endParaRPr lang="en-US" sz="2400" dirty="0">
                        <a:solidFill>
                          <a:srgbClr val="000099"/>
                        </a:solidFill>
                        <a:latin typeface="Times New Roman" pitchFamily="18" charset="0"/>
                        <a:cs typeface="Times New Roman" pitchFamily="18" charset="0"/>
                      </a:endParaRPr>
                    </a:p>
                  </a:txBody>
                  <a:tcPr/>
                </a:tc>
                <a:tc>
                  <a:txBody>
                    <a:bodyPr/>
                    <a:lstStyle/>
                    <a:p>
                      <a:pPr algn="ctr"/>
                      <a:r>
                        <a:rPr lang="en-US" sz="2400" dirty="0" smtClean="0">
                          <a:solidFill>
                            <a:srgbClr val="000099"/>
                          </a:solidFill>
                          <a:latin typeface="Times New Roman" pitchFamily="18" charset="0"/>
                          <a:cs typeface="Times New Roman" pitchFamily="18" charset="0"/>
                        </a:rPr>
                        <a:t>Place of use</a:t>
                      </a:r>
                      <a:endParaRPr lang="en-US" sz="2400" dirty="0">
                        <a:solidFill>
                          <a:srgbClr val="000099"/>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0099"/>
                          </a:solidFill>
                          <a:latin typeface="Times New Roman" pitchFamily="18" charset="0"/>
                          <a:cs typeface="Times New Roman" pitchFamily="18" charset="0"/>
                        </a:rPr>
                        <a:t>For instance</a:t>
                      </a:r>
                    </a:p>
                  </a:txBody>
                  <a:tcPr/>
                </a:tc>
                <a:tc>
                  <a:txBody>
                    <a:bodyPr/>
                    <a:lstStyle/>
                    <a:p>
                      <a:r>
                        <a:rPr lang="en-US" sz="2400" dirty="0" smtClean="0">
                          <a:solidFill>
                            <a:srgbClr val="000099"/>
                          </a:solidFill>
                          <a:latin typeface="Times New Roman" pitchFamily="18" charset="0"/>
                          <a:cs typeface="Times New Roman" pitchFamily="18" charset="0"/>
                        </a:rPr>
                        <a:t>to give example  of what was said before.</a:t>
                      </a:r>
                      <a:endParaRPr lang="en-US" sz="2400" dirty="0">
                        <a:solidFill>
                          <a:srgbClr val="000099"/>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99"/>
                          </a:solidFill>
                          <a:latin typeface="Times New Roman" pitchFamily="18" charset="0"/>
                          <a:cs typeface="Times New Roman" pitchFamily="18" charset="0"/>
                        </a:rPr>
                        <a:t>Moreover</a:t>
                      </a:r>
                    </a:p>
                  </a:txBody>
                  <a:tcPr/>
                </a:tc>
                <a:tc>
                  <a:txBody>
                    <a:bodyPr/>
                    <a:lstStyle/>
                    <a:p>
                      <a:r>
                        <a:rPr lang="en-US" sz="2400" dirty="0" smtClean="0">
                          <a:solidFill>
                            <a:srgbClr val="000099"/>
                          </a:solidFill>
                          <a:latin typeface="Times New Roman" pitchFamily="18" charset="0"/>
                          <a:cs typeface="Times New Roman" pitchFamily="18" charset="0"/>
                        </a:rPr>
                        <a:t>to add something to what has been said before</a:t>
                      </a:r>
                      <a:endParaRPr lang="en-US" sz="2400" dirty="0">
                        <a:solidFill>
                          <a:srgbClr val="000099"/>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99"/>
                          </a:solidFill>
                          <a:latin typeface="Times New Roman" pitchFamily="18" charset="0"/>
                          <a:cs typeface="Times New Roman" pitchFamily="18" charset="0"/>
                        </a:rPr>
                        <a:t>Not only that</a:t>
                      </a:r>
                    </a:p>
                  </a:txBody>
                  <a:tcPr/>
                </a:tc>
                <a:tc>
                  <a:txBody>
                    <a:bodyPr/>
                    <a:lstStyle/>
                    <a:p>
                      <a:r>
                        <a:rPr lang="en-US" sz="2400" dirty="0" smtClean="0">
                          <a:solidFill>
                            <a:srgbClr val="000099"/>
                          </a:solidFill>
                          <a:latin typeface="Times New Roman" pitchFamily="18" charset="0"/>
                          <a:cs typeface="Times New Roman" pitchFamily="18" charset="0"/>
                        </a:rPr>
                        <a:t>to emphasize a previously mentioned statement by adding a similar one.</a:t>
                      </a:r>
                      <a:endParaRPr lang="en-US" sz="2400" dirty="0">
                        <a:solidFill>
                          <a:srgbClr val="000099"/>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99"/>
                          </a:solidFill>
                          <a:latin typeface="Times New Roman" pitchFamily="18" charset="0"/>
                          <a:cs typeface="Times New Roman" pitchFamily="18" charset="0"/>
                        </a:rPr>
                        <a:t>However</a:t>
                      </a:r>
                    </a:p>
                  </a:txBody>
                  <a:tcPr/>
                </a:tc>
                <a:tc>
                  <a:txBody>
                    <a:bodyPr/>
                    <a:lstStyle/>
                    <a:p>
                      <a:r>
                        <a:rPr lang="en-US" sz="2400" dirty="0" smtClean="0">
                          <a:solidFill>
                            <a:srgbClr val="000099"/>
                          </a:solidFill>
                          <a:latin typeface="Times New Roman" pitchFamily="18" charset="0"/>
                          <a:cs typeface="Times New Roman" pitchFamily="18" charset="0"/>
                        </a:rPr>
                        <a:t>to show contrast or concession with the previous statement</a:t>
                      </a:r>
                      <a:endParaRPr lang="en-US" sz="2400" dirty="0">
                        <a:solidFill>
                          <a:srgbClr val="000099"/>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99"/>
                          </a:solidFill>
                          <a:latin typeface="Times New Roman" pitchFamily="18" charset="0"/>
                          <a:cs typeface="Times New Roman" pitchFamily="18" charset="0"/>
                        </a:rPr>
                        <a:t>Noticeably</a:t>
                      </a:r>
                    </a:p>
                  </a:txBody>
                  <a:tcPr/>
                </a:tc>
                <a:tc>
                  <a:txBody>
                    <a:bodyPr/>
                    <a:lstStyle/>
                    <a:p>
                      <a:r>
                        <a:rPr lang="en-US" sz="2400" dirty="0" smtClean="0">
                          <a:solidFill>
                            <a:srgbClr val="000099"/>
                          </a:solidFill>
                          <a:latin typeface="Times New Roman" pitchFamily="18" charset="0"/>
                          <a:cs typeface="Times New Roman" pitchFamily="18" charset="0"/>
                        </a:rPr>
                        <a:t>to indicate something in a way that is easily seen</a:t>
                      </a:r>
                      <a:r>
                        <a:rPr lang="en-US" sz="2400" baseline="0" dirty="0" smtClean="0">
                          <a:solidFill>
                            <a:srgbClr val="000099"/>
                          </a:solidFill>
                          <a:latin typeface="Times New Roman" pitchFamily="18" charset="0"/>
                          <a:cs typeface="Times New Roman" pitchFamily="18" charset="0"/>
                        </a:rPr>
                        <a:t> or noticed</a:t>
                      </a:r>
                      <a:endParaRPr lang="en-US" sz="2400" dirty="0">
                        <a:solidFill>
                          <a:srgbClr val="000099"/>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99"/>
                          </a:solidFill>
                          <a:latin typeface="Times New Roman" pitchFamily="18" charset="0"/>
                          <a:cs typeface="Times New Roman" pitchFamily="18" charset="0"/>
                        </a:rPr>
                        <a:t>Consequently</a:t>
                      </a:r>
                    </a:p>
                  </a:txBody>
                  <a:tcPr/>
                </a:tc>
                <a:tc>
                  <a:txBody>
                    <a:bodyPr/>
                    <a:lstStyle/>
                    <a:p>
                      <a:r>
                        <a:rPr lang="en-US" sz="2400" dirty="0" smtClean="0">
                          <a:solidFill>
                            <a:srgbClr val="000099"/>
                          </a:solidFill>
                          <a:latin typeface="Times New Roman" pitchFamily="18" charset="0"/>
                          <a:cs typeface="Times New Roman" pitchFamily="18" charset="0"/>
                        </a:rPr>
                        <a:t>to indicate the result or aftermath of a previously mentioned action.</a:t>
                      </a:r>
                      <a:endParaRPr lang="en-US" sz="2400" dirty="0">
                        <a:solidFill>
                          <a:srgbClr val="000099"/>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791092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8971" y="2228671"/>
            <a:ext cx="11234057" cy="2062103"/>
          </a:xfrm>
          <a:prstGeom prst="rect">
            <a:avLst/>
          </a:prstGeom>
          <a:noFill/>
        </p:spPr>
        <p:txBody>
          <a:bodyPr wrap="square" lIns="91440" tIns="45720" rIns="91440" bIns="45720">
            <a:spAutoFit/>
          </a:bodyPr>
          <a:lstStyle/>
          <a:p>
            <a:pPr algn="just"/>
            <a:r>
              <a:rPr lang="en-US" sz="3200" b="1" dirty="0" smtClean="0">
                <a:solidFill>
                  <a:srgbClr val="000099"/>
                </a:solidFill>
                <a:latin typeface="Times New Roman" panose="02020603050405020304" pitchFamily="18" charset="0"/>
                <a:cs typeface="Times New Roman" panose="02020603050405020304" pitchFamily="18" charset="0"/>
              </a:rPr>
              <a:t>F. Successful man or woman has to maintain good relationship with others, for example, family members, friends, </a:t>
            </a:r>
            <a:r>
              <a:rPr lang="en-US" sz="3200" b="1" dirty="0" err="1" smtClean="0">
                <a:solidFill>
                  <a:srgbClr val="000099"/>
                </a:solidFill>
                <a:latin typeface="Times New Roman" panose="02020603050405020304" pitchFamily="18" charset="0"/>
                <a:cs typeface="Times New Roman" panose="02020603050405020304" pitchFamily="18" charset="0"/>
              </a:rPr>
              <a:t>neighbours</a:t>
            </a:r>
            <a:r>
              <a:rPr lang="en-US" sz="3200" b="1" dirty="0" smtClean="0">
                <a:solidFill>
                  <a:srgbClr val="000099"/>
                </a:solidFill>
                <a:latin typeface="Times New Roman" panose="02020603050405020304" pitchFamily="18" charset="0"/>
                <a:cs typeface="Times New Roman" panose="02020603050405020304" pitchFamily="18" charset="0"/>
              </a:rPr>
              <a:t>, etc. In groups discuss on ways of improving relationship with your </a:t>
            </a:r>
            <a:r>
              <a:rPr lang="en-US" sz="3200" b="1" dirty="0" err="1" smtClean="0">
                <a:solidFill>
                  <a:srgbClr val="000099"/>
                </a:solidFill>
                <a:latin typeface="Times New Roman" panose="02020603050405020304" pitchFamily="18" charset="0"/>
                <a:cs typeface="Times New Roman" panose="02020603050405020304" pitchFamily="18" charset="0"/>
              </a:rPr>
              <a:t>neighbours</a:t>
            </a:r>
            <a:r>
              <a:rPr lang="en-US" sz="3200" b="1" dirty="0" smtClean="0">
                <a:solidFill>
                  <a:srgbClr val="000099"/>
                </a:solidFill>
                <a:latin typeface="Times New Roman" panose="02020603050405020304" pitchFamily="18" charset="0"/>
                <a:cs typeface="Times New Roman" panose="02020603050405020304" pitchFamily="18" charset="0"/>
              </a:rPr>
              <a:t>.</a:t>
            </a:r>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11720" y="648684"/>
            <a:ext cx="2878288" cy="584775"/>
          </a:xfrm>
          <a:prstGeom prst="rect">
            <a:avLst/>
          </a:prstGeom>
          <a:solidFill>
            <a:srgbClr val="FFFF00"/>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sp3d extrusionH="57150">
              <a:bevelT w="38100" h="38100"/>
            </a:sp3d>
          </a:bodyPr>
          <a:lstStyle/>
          <a:p>
            <a:pPr algn="ctr"/>
            <a:r>
              <a:rPr lang="en-US" sz="32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 Group work</a:t>
            </a:r>
            <a:endPar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rot="16200000">
            <a:off x="3127104" y="-58053"/>
            <a:ext cx="2367278" cy="2119086"/>
          </a:xfrm>
          <a:prstGeom prst="rect">
            <a:avLst/>
          </a:prstGeom>
          <a:blipFill dpi="0" rotWithShape="1">
            <a:blip r:embed="rId3">
              <a:extLst>
                <a:ext uri="{BEBA8EAE-BF5A-486C-A8C5-ECC9F3942E4B}">
                  <a14:imgProps xmlns:a14="http://schemas.microsoft.com/office/drawing/2010/main">
                    <a14:imgLayer r:embed="rId4">
                      <a14:imgEffect>
                        <a14:backgroundRemoval t="6748" b="93252" l="9709" r="89968"/>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flipV="1">
            <a:off x="6421847" y="111661"/>
            <a:ext cx="2367278" cy="1741714"/>
          </a:xfrm>
          <a:prstGeom prst="rect">
            <a:avLst/>
          </a:prstGeom>
          <a:blipFill dpi="0" rotWithShape="1">
            <a:blip r:embed="rId3">
              <a:extLst>
                <a:ext uri="{BEBA8EAE-BF5A-486C-A8C5-ECC9F3942E4B}">
                  <a14:imgProps xmlns:a14="http://schemas.microsoft.com/office/drawing/2010/main">
                    <a14:imgLayer r:embed="rId4">
                      <a14:imgEffect>
                        <a14:backgroundRemoval t="6748" b="93252" l="9709" r="89968"/>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052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 y="5360156"/>
            <a:ext cx="12192000" cy="1200329"/>
          </a:xfrm>
          <a:prstGeom prst="rect">
            <a:avLst/>
          </a:prstGeom>
          <a:noFill/>
        </p:spPr>
        <p:txBody>
          <a:bodyPr wrap="square" lIns="91440" tIns="45720" rIns="91440" bIns="45720">
            <a:spAutoFit/>
          </a:bodyPr>
          <a:lstStyle/>
          <a:p>
            <a:pPr algn="just"/>
            <a:r>
              <a:rPr lang="en-US" sz="3600" b="1"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Write a paragraph on ‘How to Maintain Good Relationship with Our </a:t>
            </a:r>
            <a:r>
              <a:rPr lang="en-US" sz="3600" b="1" cap="none" spc="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Neighbours</a:t>
            </a:r>
            <a:r>
              <a:rPr lang="en-US" sz="3600" b="1"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Use linking words as needed.</a:t>
            </a:r>
            <a:endParaRPr lang="en-US" sz="3600" b="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2297767" y="812798"/>
            <a:ext cx="7273636" cy="6379029"/>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lIns="91440" tIns="45720" rIns="91440" bIns="45720"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anose="04020705040A02060702" pitchFamily="82" charset="0"/>
              </a:rPr>
              <a:t>HOME WORK</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anose="04020705040A02060702" pitchFamily="82" charset="0"/>
            </a:endParaRPr>
          </a:p>
        </p:txBody>
      </p:sp>
      <p:pic>
        <p:nvPicPr>
          <p:cNvPr id="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41" b="98047" l="8008" r="89844"/>
                    </a14:imgEffect>
                  </a14:imgLayer>
                </a14:imgProps>
              </a:ext>
              <a:ext uri="{28A0092B-C50C-407E-A947-70E740481C1C}">
                <a14:useLocalDpi xmlns:a14="http://schemas.microsoft.com/office/drawing/2010/main"/>
              </a:ext>
            </a:extLst>
          </a:blip>
          <a:srcRect/>
          <a:stretch>
            <a:fillRect/>
          </a:stretch>
        </p:blipFill>
        <p:spPr bwMode="auto">
          <a:xfrm>
            <a:off x="2786741" y="1027683"/>
            <a:ext cx="5957345" cy="399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317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34472" y="1191871"/>
            <a:ext cx="6153797" cy="3852693"/>
          </a:xfrm>
          <a:prstGeom prst="rect">
            <a:avLst/>
          </a:prstGeom>
          <a:noFill/>
        </p:spPr>
        <p:txBody>
          <a:bodyPr wrap="none" lIns="91440" tIns="45720" rIns="91440" bIns="45720">
            <a:prstTxWarp prst="textArchUp">
              <a:avLst>
                <a:gd name="adj" fmla="val 10508467"/>
              </a:avLst>
            </a:prstTxWarp>
            <a:spAutoFit/>
            <a:scene3d>
              <a:camera prst="orthographicFront"/>
              <a:lightRig rig="threePt" dir="t"/>
            </a:scene3d>
            <a:sp3d extrusionH="57150">
              <a:bevelT w="38100" h="38100"/>
            </a:sp3d>
          </a:bodyPr>
          <a:lstStyle/>
          <a:p>
            <a:pPr algn="ctr"/>
            <a:r>
              <a:rPr lang="en-US" sz="5400" b="1"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a:t>
            </a:r>
            <a:r>
              <a:rPr lang="en-US" sz="5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you for joining me</a:t>
            </a:r>
            <a:endParaRPr lang="en-US" sz="5400" b="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555999" y="2119083"/>
            <a:ext cx="4441371" cy="397691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7383254">
            <a:off x="8088290" y="2481549"/>
            <a:ext cx="1944914" cy="166914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61144" y="2779485"/>
            <a:ext cx="1944914" cy="166914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3485" y="224970"/>
            <a:ext cx="1233713" cy="1103086"/>
          </a:xfrm>
          <a:prstGeom prst="rect">
            <a:avLst/>
          </a:prstGeom>
          <a:blipFill dpi="0" rotWithShape="1">
            <a:blip r:embed="rId5" cstate="email">
              <a:extLst>
                <a:ext uri="{BEBA8EAE-BF5A-486C-A8C5-ECC9F3942E4B}">
                  <a14:imgProps xmlns:a14="http://schemas.microsoft.com/office/drawing/2010/main">
                    <a14:imgLayer r:embed="rId6">
                      <a14:imgEffect>
                        <a14:backgroundRemoval t="823" b="100000" l="2935" r="9913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551885" y="290283"/>
            <a:ext cx="1233713" cy="1103086"/>
          </a:xfrm>
          <a:prstGeom prst="rect">
            <a:avLst/>
          </a:prstGeom>
          <a:blipFill dpi="0" rotWithShape="1">
            <a:blip r:embed="rId5" cstate="email">
              <a:extLst>
                <a:ext uri="{BEBA8EAE-BF5A-486C-A8C5-ECC9F3942E4B}">
                  <a14:imgProps xmlns:a14="http://schemas.microsoft.com/office/drawing/2010/main">
                    <a14:imgLayer r:embed="rId6">
                      <a14:imgEffect>
                        <a14:backgroundRemoval t="823" b="100000" l="2935" r="9913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443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909" b="99848" l="0" r="100000">
                        <a14:foregroundMark x1="8319" y1="67342" x2="9410" y2="98331"/>
                        <a14:foregroundMark x1="9274" y1="90048" x2="71429" y2="98749"/>
                      </a14:backgroundRemoval>
                    </a14:imgEffect>
                  </a14:imgLayer>
                </a14:imgProps>
              </a:ext>
              <a:ext uri="{28A0092B-C50C-407E-A947-70E740481C1C}">
                <a14:useLocalDpi xmlns:a14="http://schemas.microsoft.com/office/drawing/2010/main"/>
              </a:ext>
            </a:extLst>
          </a:blip>
          <a:srcRect/>
          <a:stretch>
            <a:fillRect/>
          </a:stretch>
        </p:blipFill>
        <p:spPr bwMode="auto">
          <a:xfrm>
            <a:off x="-1" y="-1"/>
            <a:ext cx="12192001" cy="698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16412263">
            <a:off x="10131500" y="3029664"/>
            <a:ext cx="1727745" cy="17715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618570">
            <a:off x="5041808" y="395091"/>
            <a:ext cx="1791408" cy="1498846"/>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467" y="70323"/>
            <a:ext cx="3911599" cy="798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Bold Condensed" pitchFamily="34" charset="0"/>
              </a:rPr>
              <a:t>INTRODUCTION</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Bold Condensed" pitchFamily="34" charset="0"/>
            </a:endParaRPr>
          </a:p>
        </p:txBody>
      </p:sp>
      <p:sp>
        <p:nvSpPr>
          <p:cNvPr id="6" name="Rectangle 5"/>
          <p:cNvSpPr/>
          <p:nvPr/>
        </p:nvSpPr>
        <p:spPr>
          <a:xfrm>
            <a:off x="7075712" y="125028"/>
            <a:ext cx="4891314" cy="3022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dirty="0" smtClean="0">
              <a:ln w="0"/>
              <a:solidFill>
                <a:srgbClr val="7030A0"/>
              </a:solidFill>
              <a:effectLst>
                <a:reflection blurRad="12700" stA="50000" endPos="50000" dist="5000" dir="5400000" sy="-100000" rotWithShape="0"/>
              </a:effectLst>
              <a:latin typeface="Bahnschrift SemiBold Condensed" pitchFamily="34" charset="0"/>
            </a:endParaRPr>
          </a:p>
          <a:p>
            <a:pPr algn="ctr"/>
            <a:r>
              <a:rPr lang="en-US" sz="5400" b="1" cap="all" dirty="0" smtClean="0">
                <a:ln w="0"/>
                <a:solidFill>
                  <a:srgbClr val="7030A0"/>
                </a:solidFill>
                <a:effectLst>
                  <a:reflection blurRad="12700" stA="50000" endPos="50000" dist="5000" dir="5400000" sy="-100000" rotWithShape="0"/>
                </a:effectLst>
                <a:latin typeface="Bahnschrift SemiBold Condensed" pitchFamily="34" charset="0"/>
              </a:rPr>
              <a:t>ENGLISH FOR TODAY</a:t>
            </a:r>
          </a:p>
          <a:p>
            <a:pPr algn="ctr"/>
            <a:r>
              <a:rPr lang="en-US" sz="5400" b="1" cap="all" dirty="0" smtClean="0">
                <a:ln w="0"/>
                <a:solidFill>
                  <a:srgbClr val="7030A0"/>
                </a:solidFill>
                <a:effectLst>
                  <a:reflection blurRad="12700" stA="50000" endPos="50000" dist="5000" dir="5400000" sy="-100000" rotWithShape="0"/>
                </a:effectLst>
                <a:latin typeface="Bahnschrift SemiBold Condensed" pitchFamily="34" charset="0"/>
              </a:rPr>
              <a:t>CLASS: NINE-TEN</a:t>
            </a:r>
          </a:p>
          <a:p>
            <a:pPr algn="ctr"/>
            <a:r>
              <a:rPr lang="en-US" sz="5400" b="1" cap="all" dirty="0" err="1" smtClean="0">
                <a:ln w="0"/>
                <a:solidFill>
                  <a:srgbClr val="7030A0"/>
                </a:solidFill>
                <a:effectLst>
                  <a:reflection blurRad="12700" stA="50000" endPos="50000" dist="5000" dir="5400000" sy="-100000" rotWithShape="0"/>
                </a:effectLst>
                <a:latin typeface="Bahnschrift SemiBold Condensed" pitchFamily="34" charset="0"/>
              </a:rPr>
              <a:t>uNIT</a:t>
            </a:r>
            <a:r>
              <a:rPr lang="en-US" sz="5400" b="1" cap="all" dirty="0" smtClean="0">
                <a:ln w="0"/>
                <a:solidFill>
                  <a:srgbClr val="7030A0"/>
                </a:solidFill>
                <a:effectLst>
                  <a:reflection blurRad="12700" stA="50000" endPos="50000" dist="5000" dir="5400000" sy="-100000" rotWithShape="0"/>
                </a:effectLst>
                <a:latin typeface="Bahnschrift SemiBold Condensed" pitchFamily="34" charset="0"/>
              </a:rPr>
              <a:t>: 1  lesson: 1</a:t>
            </a:r>
          </a:p>
          <a:p>
            <a:pPr algn="ctr"/>
            <a:endParaRPr lang="en-US" sz="5400" b="1" cap="all" dirty="0">
              <a:ln w="0"/>
              <a:solidFill>
                <a:srgbClr val="7030A0"/>
              </a:solidFill>
              <a:effectLst>
                <a:reflection blurRad="12700" stA="50000" endPos="50000" dist="5000" dir="5400000" sy="-100000" rotWithShape="0"/>
              </a:effectLst>
              <a:latin typeface="Bahnschrift SemiBold Condensed" pitchFamily="34" charset="0"/>
            </a:endParaRPr>
          </a:p>
        </p:txBody>
      </p:sp>
    </p:spTree>
    <p:extLst>
      <p:ext uri="{BB962C8B-B14F-4D97-AF65-F5344CB8AC3E}">
        <p14:creationId xmlns:p14="http://schemas.microsoft.com/office/powerpoint/2010/main" val="3834456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7999"/>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6741" y="41511"/>
            <a:ext cx="11103429" cy="597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Look at the pictures below and discuss the following questions in pairs</a:t>
            </a:r>
            <a:endParaRPr lang="en-US" sz="2800" b="1" dirty="0">
              <a:solidFill>
                <a:schemeClr val="tx1"/>
              </a:solidFill>
              <a:latin typeface="Times New Roman" pitchFamily="18" charset="0"/>
              <a:cs typeface="Times New Roman" pitchFamily="18" charset="0"/>
            </a:endParaRPr>
          </a:p>
        </p:txBody>
      </p:sp>
      <p:sp>
        <p:nvSpPr>
          <p:cNvPr id="9" name="Rectangle 8"/>
          <p:cNvSpPr/>
          <p:nvPr/>
        </p:nvSpPr>
        <p:spPr>
          <a:xfrm>
            <a:off x="116115" y="4669178"/>
            <a:ext cx="10150322" cy="584775"/>
          </a:xfrm>
          <a:prstGeom prst="rect">
            <a:avLst/>
          </a:prstGeom>
          <a:noFill/>
        </p:spPr>
        <p:txBody>
          <a:bodyPr wrap="square" lIns="91440" tIns="45720" rIns="91440" bIns="45720">
            <a:spAutoFit/>
          </a:bodyPr>
          <a:lstStyle/>
          <a:p>
            <a:pPr marL="514350" indent="-514350" algn="just">
              <a:buAutoNum type="arabicPeriod"/>
            </a:pP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can you see in the picture?</a:t>
            </a:r>
          </a:p>
        </p:txBody>
      </p:sp>
      <p:grpSp>
        <p:nvGrpSpPr>
          <p:cNvPr id="8" name="Group 7"/>
          <p:cNvGrpSpPr/>
          <p:nvPr/>
        </p:nvGrpSpPr>
        <p:grpSpPr>
          <a:xfrm>
            <a:off x="552048" y="638629"/>
            <a:ext cx="10609438" cy="3885543"/>
            <a:chOff x="552048" y="913039"/>
            <a:chExt cx="10609438" cy="3714750"/>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9332"/>
            <a:stretch/>
          </p:blipFill>
          <p:spPr bwMode="auto">
            <a:xfrm>
              <a:off x="552048" y="913039"/>
              <a:ext cx="5442352" cy="37147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0788" r="10381"/>
            <a:stretch/>
          </p:blipFill>
          <p:spPr bwMode="auto">
            <a:xfrm>
              <a:off x="5994400" y="913039"/>
              <a:ext cx="5167086" cy="37147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246741" y="4947834"/>
            <a:ext cx="7474675" cy="584775"/>
          </a:xfrm>
          <a:prstGeom prst="rect">
            <a:avLst/>
          </a:prstGeom>
        </p:spPr>
        <p:txBody>
          <a:bodyPr wrap="none">
            <a:spAutoFit/>
          </a:bodyPr>
          <a:lstStyle/>
          <a:p>
            <a:pPr algn="just"/>
            <a:r>
              <a:rPr lang="en-US" sz="32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How </a:t>
            </a:r>
            <a:r>
              <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they related to </a:t>
            </a:r>
            <a:r>
              <a:rPr lang="en-US" sz="3200" b="1" dirty="0" err="1">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Bangabandhu</a:t>
            </a:r>
            <a:r>
              <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4" name="Rectangle 3"/>
          <p:cNvSpPr/>
          <p:nvPr/>
        </p:nvSpPr>
        <p:spPr>
          <a:xfrm>
            <a:off x="304585" y="4740952"/>
            <a:ext cx="9773381" cy="584775"/>
          </a:xfrm>
          <a:prstGeom prst="rect">
            <a:avLst/>
          </a:prstGeom>
        </p:spPr>
        <p:txBody>
          <a:bodyPr wrap="none">
            <a:spAutoFit/>
          </a:bodyPr>
          <a:lstStyle/>
          <a:p>
            <a:pPr algn="just"/>
            <a:r>
              <a:rPr lang="en-US" sz="32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What </a:t>
            </a:r>
            <a:r>
              <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you think are the relationship among them?</a:t>
            </a:r>
          </a:p>
        </p:txBody>
      </p:sp>
      <p:sp>
        <p:nvSpPr>
          <p:cNvPr id="12" name="Rectangle 11"/>
          <p:cNvSpPr/>
          <p:nvPr/>
        </p:nvSpPr>
        <p:spPr>
          <a:xfrm>
            <a:off x="116114" y="4715344"/>
            <a:ext cx="12075885" cy="1077218"/>
          </a:xfrm>
          <a:prstGeom prst="rect">
            <a:avLst/>
          </a:prstGeom>
          <a:noFill/>
        </p:spPr>
        <p:txBody>
          <a:bodyPr wrap="square" lIns="91440" tIns="45720" rIns="91440" bIns="45720">
            <a:spAutoFit/>
          </a:bodyPr>
          <a:lstStyle/>
          <a:p>
            <a:pPr algn="just"/>
            <a:r>
              <a:rPr lang="en-US" sz="32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Ans-1: </a:t>
            </a: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a:t>
            </a:r>
            <a:r>
              <a:rPr lang="en-US" sz="3200" b="1" cap="none" spc="0" dirty="0" err="1"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Bangabandhu</a:t>
            </a: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Sheikh </a:t>
            </a:r>
            <a:r>
              <a:rPr lang="en-US" sz="3200" b="1" cap="none" spc="0" dirty="0" err="1"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Mujibur</a:t>
            </a: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cap="none" spc="0" dirty="0" err="1"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Rahman</a:t>
            </a: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Begum </a:t>
            </a:r>
            <a:r>
              <a:rPr lang="en-US" sz="3200" b="1" cap="none" spc="0" dirty="0" err="1"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Mujib</a:t>
            </a: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 then Prime Minister of India, </a:t>
            </a:r>
            <a:r>
              <a:rPr lang="en-US" sz="3200" b="1" cap="none" spc="0" dirty="0" err="1"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Mrs</a:t>
            </a: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Indira Gandhi.</a:t>
            </a:r>
          </a:p>
        </p:txBody>
      </p:sp>
      <p:sp>
        <p:nvSpPr>
          <p:cNvPr id="13" name="Rectangle 12"/>
          <p:cNvSpPr/>
          <p:nvPr/>
        </p:nvSpPr>
        <p:spPr>
          <a:xfrm>
            <a:off x="58057" y="4923177"/>
            <a:ext cx="12075885" cy="1077218"/>
          </a:xfrm>
          <a:prstGeom prst="rect">
            <a:avLst/>
          </a:prstGeom>
          <a:noFill/>
        </p:spPr>
        <p:txBody>
          <a:bodyPr wrap="square" lIns="91440" tIns="45720" rIns="91440" bIns="45720">
            <a:spAutoFit/>
          </a:bodyPr>
          <a:lstStyle/>
          <a:p>
            <a:pPr algn="just"/>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Both Indira Gandhi and Fidel Castro were </a:t>
            </a:r>
            <a:r>
              <a:rPr lang="en-US" sz="3200" b="1" cap="none" spc="0" dirty="0" err="1"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eorld</a:t>
            </a: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leaders like </a:t>
            </a:r>
            <a:r>
              <a:rPr lang="en-US" sz="3200" b="1" cap="none" spc="0" dirty="0" err="1"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Bangabandhu</a:t>
            </a:r>
            <a:r>
              <a:rPr lang="en-US" sz="3200" b="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4" name="Rectangle 13"/>
          <p:cNvSpPr/>
          <p:nvPr/>
        </p:nvSpPr>
        <p:spPr>
          <a:xfrm>
            <a:off x="195942" y="4923177"/>
            <a:ext cx="11800114" cy="1077218"/>
          </a:xfrm>
          <a:prstGeom prst="rect">
            <a:avLst/>
          </a:prstGeom>
        </p:spPr>
        <p:txBody>
          <a:bodyPr wrap="square">
            <a:spAutoFit/>
          </a:bodyPr>
          <a:lstStyle/>
          <a:p>
            <a:pPr algn="just"/>
            <a:r>
              <a:rPr lang="en-US" sz="32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There was a very friendly diplomatic relationship among these leaders.</a:t>
            </a:r>
            <a:endPar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114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9"/>
                                        </p:tgtEl>
                                      </p:cBhvr>
                                    </p:animEffect>
                                    <p:anim calcmode="lin" valueType="num">
                                      <p:cBhvr>
                                        <p:cTn id="20" dur="1000"/>
                                        <p:tgtEl>
                                          <p:spTgt spid="9"/>
                                        </p:tgtEl>
                                        <p:attrNameLst>
                                          <p:attrName>ppt_x</p:attrName>
                                        </p:attrNameLst>
                                      </p:cBhvr>
                                      <p:tavLst>
                                        <p:tav tm="0">
                                          <p:val>
                                            <p:strVal val="ppt_x"/>
                                          </p:val>
                                        </p:tav>
                                        <p:tav tm="100000">
                                          <p:val>
                                            <p:strVal val="ppt_x"/>
                                          </p:val>
                                        </p:tav>
                                      </p:tavLst>
                                    </p:anim>
                                    <p:anim calcmode="lin" valueType="num">
                                      <p:cBhvr>
                                        <p:cTn id="21" dur="1000"/>
                                        <p:tgtEl>
                                          <p:spTgt spid="9"/>
                                        </p:tgtEl>
                                        <p:attrNameLst>
                                          <p:attrName>ppt_y</p:attrName>
                                        </p:attrNameLst>
                                      </p:cBhvr>
                                      <p:tavLst>
                                        <p:tav tm="0">
                                          <p:val>
                                            <p:strVal val="ppt_y"/>
                                          </p:val>
                                        </p:tav>
                                        <p:tav tm="100000">
                                          <p:val>
                                            <p:strVal val="ppt_y+.1"/>
                                          </p:val>
                                        </p:tav>
                                      </p:tavLst>
                                    </p:anim>
                                    <p:set>
                                      <p:cBhvr>
                                        <p:cTn id="22" dur="1" fill="hold">
                                          <p:stCondLst>
                                            <p:cond delay="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12"/>
                                        </p:tgtEl>
                                      </p:cBhvr>
                                    </p:animEffect>
                                    <p:anim calcmode="lin" valueType="num">
                                      <p:cBhvr>
                                        <p:cTn id="32" dur="1000"/>
                                        <p:tgtEl>
                                          <p:spTgt spid="12"/>
                                        </p:tgtEl>
                                        <p:attrNameLst>
                                          <p:attrName>ppt_x</p:attrName>
                                        </p:attrNameLst>
                                      </p:cBhvr>
                                      <p:tavLst>
                                        <p:tav tm="0">
                                          <p:val>
                                            <p:strVal val="ppt_x"/>
                                          </p:val>
                                        </p:tav>
                                        <p:tav tm="100000">
                                          <p:val>
                                            <p:strVal val="ppt_x"/>
                                          </p:val>
                                        </p:tav>
                                      </p:tavLst>
                                    </p:anim>
                                    <p:anim calcmode="lin" valueType="num">
                                      <p:cBhvr>
                                        <p:cTn id="33" dur="1000"/>
                                        <p:tgtEl>
                                          <p:spTgt spid="12"/>
                                        </p:tgtEl>
                                        <p:attrNameLst>
                                          <p:attrName>ppt_y</p:attrName>
                                        </p:attrNameLst>
                                      </p:cBhvr>
                                      <p:tavLst>
                                        <p:tav tm="0">
                                          <p:val>
                                            <p:strVal val="ppt_y"/>
                                          </p:val>
                                        </p:tav>
                                        <p:tav tm="100000">
                                          <p:val>
                                            <p:strVal val="ppt_y+.1"/>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in)">
                                      <p:cBhvr>
                                        <p:cTn id="39" dur="2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1000"/>
                                        <p:tgtEl>
                                          <p:spTgt spid="3"/>
                                        </p:tgtEl>
                                      </p:cBhvr>
                                    </p:animEffect>
                                    <p:anim calcmode="lin" valueType="num">
                                      <p:cBhvr>
                                        <p:cTn id="44" dur="1000"/>
                                        <p:tgtEl>
                                          <p:spTgt spid="3"/>
                                        </p:tgtEl>
                                        <p:attrNameLst>
                                          <p:attrName>ppt_x</p:attrName>
                                        </p:attrNameLst>
                                      </p:cBhvr>
                                      <p:tavLst>
                                        <p:tav tm="0">
                                          <p:val>
                                            <p:strVal val="ppt_x"/>
                                          </p:val>
                                        </p:tav>
                                        <p:tav tm="100000">
                                          <p:val>
                                            <p:strVal val="ppt_x"/>
                                          </p:val>
                                        </p:tav>
                                      </p:tavLst>
                                    </p:anim>
                                    <p:anim calcmode="lin" valueType="num">
                                      <p:cBhvr>
                                        <p:cTn id="45" dur="1000"/>
                                        <p:tgtEl>
                                          <p:spTgt spid="3"/>
                                        </p:tgtEl>
                                        <p:attrNameLst>
                                          <p:attrName>ppt_y</p:attrName>
                                        </p:attrNameLst>
                                      </p:cBhvr>
                                      <p:tavLst>
                                        <p:tav tm="0">
                                          <p:val>
                                            <p:strVal val="ppt_y"/>
                                          </p:val>
                                        </p:tav>
                                        <p:tav tm="100000">
                                          <p:val>
                                            <p:strVal val="ppt_y+.1"/>
                                          </p:val>
                                        </p:tav>
                                      </p:tavLst>
                                    </p:anim>
                                    <p:set>
                                      <p:cBhvr>
                                        <p:cTn id="46" dur="1" fill="hold">
                                          <p:stCondLst>
                                            <p:cond delay="9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13"/>
                                        </p:tgtEl>
                                      </p:cBhvr>
                                    </p:animEffect>
                                    <p:anim calcmode="lin" valueType="num">
                                      <p:cBhvr>
                                        <p:cTn id="56" dur="1000"/>
                                        <p:tgtEl>
                                          <p:spTgt spid="13"/>
                                        </p:tgtEl>
                                        <p:attrNameLst>
                                          <p:attrName>ppt_x</p:attrName>
                                        </p:attrNameLst>
                                      </p:cBhvr>
                                      <p:tavLst>
                                        <p:tav tm="0">
                                          <p:val>
                                            <p:strVal val="ppt_x"/>
                                          </p:val>
                                        </p:tav>
                                        <p:tav tm="100000">
                                          <p:val>
                                            <p:strVal val="ppt_x"/>
                                          </p:val>
                                        </p:tav>
                                      </p:tavLst>
                                    </p:anim>
                                    <p:anim calcmode="lin" valueType="num">
                                      <p:cBhvr>
                                        <p:cTn id="57" dur="1000"/>
                                        <p:tgtEl>
                                          <p:spTgt spid="13"/>
                                        </p:tgtEl>
                                        <p:attrNameLst>
                                          <p:attrName>ppt_y</p:attrName>
                                        </p:attrNameLst>
                                      </p:cBhvr>
                                      <p:tavLst>
                                        <p:tav tm="0">
                                          <p:val>
                                            <p:strVal val="ppt_y"/>
                                          </p:val>
                                        </p:tav>
                                        <p:tav tm="100000">
                                          <p:val>
                                            <p:strVal val="ppt_y+.1"/>
                                          </p:val>
                                        </p:tav>
                                      </p:tavLst>
                                    </p:anim>
                                    <p:set>
                                      <p:cBhvr>
                                        <p:cTn id="58" dur="1" fill="hold">
                                          <p:stCondLst>
                                            <p:cond delay="9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circle(in)">
                                      <p:cBhvr>
                                        <p:cTn id="63" dur="2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xit" presetSubtype="0" fill="hold" grpId="1" nodeType="clickEffect">
                                  <p:stCondLst>
                                    <p:cond delay="0"/>
                                  </p:stCondLst>
                                  <p:childTnLst>
                                    <p:animEffect transition="out" filter="fade">
                                      <p:cBhvr>
                                        <p:cTn id="67" dur="1000"/>
                                        <p:tgtEl>
                                          <p:spTgt spid="4"/>
                                        </p:tgtEl>
                                      </p:cBhvr>
                                    </p:animEffect>
                                    <p:anim calcmode="lin" valueType="num">
                                      <p:cBhvr>
                                        <p:cTn id="68" dur="1000"/>
                                        <p:tgtEl>
                                          <p:spTgt spid="4"/>
                                        </p:tgtEl>
                                        <p:attrNameLst>
                                          <p:attrName>ppt_x</p:attrName>
                                        </p:attrNameLst>
                                      </p:cBhvr>
                                      <p:tavLst>
                                        <p:tav tm="0">
                                          <p:val>
                                            <p:strVal val="ppt_x"/>
                                          </p:val>
                                        </p:tav>
                                        <p:tav tm="100000">
                                          <p:val>
                                            <p:strVal val="ppt_x"/>
                                          </p:val>
                                        </p:tav>
                                      </p:tavLst>
                                    </p:anim>
                                    <p:anim calcmode="lin" valueType="num">
                                      <p:cBhvr>
                                        <p:cTn id="69" dur="1000"/>
                                        <p:tgtEl>
                                          <p:spTgt spid="4"/>
                                        </p:tgtEl>
                                        <p:attrNameLst>
                                          <p:attrName>ppt_y</p:attrName>
                                        </p:attrNameLst>
                                      </p:cBhvr>
                                      <p:tavLst>
                                        <p:tav tm="0">
                                          <p:val>
                                            <p:strVal val="ppt_y"/>
                                          </p:val>
                                        </p:tav>
                                        <p:tav tm="100000">
                                          <p:val>
                                            <p:strVal val="ppt_y+.1"/>
                                          </p:val>
                                        </p:tav>
                                      </p:tavLst>
                                    </p:anim>
                                    <p:set>
                                      <p:cBhvr>
                                        <p:cTn id="70" dur="1" fill="hold">
                                          <p:stCondLst>
                                            <p:cond delay="999"/>
                                          </p:stCondLst>
                                        </p:cTn>
                                        <p:tgtEl>
                                          <p:spTgt spid="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circle(in)">
                                      <p:cBhvr>
                                        <p:cTn id="75" dur="20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14"/>
                                        </p:tgtEl>
                                      </p:cBhvr>
                                    </p:animEffect>
                                    <p:anim calcmode="lin" valueType="num">
                                      <p:cBhvr>
                                        <p:cTn id="80" dur="1000"/>
                                        <p:tgtEl>
                                          <p:spTgt spid="14"/>
                                        </p:tgtEl>
                                        <p:attrNameLst>
                                          <p:attrName>ppt_x</p:attrName>
                                        </p:attrNameLst>
                                      </p:cBhvr>
                                      <p:tavLst>
                                        <p:tav tm="0">
                                          <p:val>
                                            <p:strVal val="ppt_x"/>
                                          </p:val>
                                        </p:tav>
                                        <p:tav tm="100000">
                                          <p:val>
                                            <p:strVal val="ppt_x"/>
                                          </p:val>
                                        </p:tav>
                                      </p:tavLst>
                                    </p:anim>
                                    <p:anim calcmode="lin" valueType="num">
                                      <p:cBhvr>
                                        <p:cTn id="81" dur="1000"/>
                                        <p:tgtEl>
                                          <p:spTgt spid="14"/>
                                        </p:tgtEl>
                                        <p:attrNameLst>
                                          <p:attrName>ppt_y</p:attrName>
                                        </p:attrNameLst>
                                      </p:cBhvr>
                                      <p:tavLst>
                                        <p:tav tm="0">
                                          <p:val>
                                            <p:strVal val="ppt_y"/>
                                          </p:val>
                                        </p:tav>
                                        <p:tav tm="100000">
                                          <p:val>
                                            <p:strVal val="ppt_y+.1"/>
                                          </p:val>
                                        </p:tav>
                                      </p:tavLst>
                                    </p:anim>
                                    <p:set>
                                      <p:cBhvr>
                                        <p:cTn id="8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3" grpId="0"/>
      <p:bldP spid="3" grpId="1"/>
      <p:bldP spid="4" grpId="0"/>
      <p:bldP spid="4" grpId="1"/>
      <p:bldP spid="12" grpId="0"/>
      <p:bldP spid="12" grpId="1"/>
      <p:bldP spid="13" grpId="0"/>
      <p:bldP spid="13"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5770" y="0"/>
            <a:ext cx="11916229" cy="72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50422"/>
                </a:solidFill>
                <a:latin typeface="Times New Roman" pitchFamily="18" charset="0"/>
                <a:cs typeface="Times New Roman" pitchFamily="18" charset="0"/>
              </a:rPr>
              <a:t>So, today we are going to learn a very important topic . Can you guess it?</a:t>
            </a:r>
            <a:endParaRPr lang="en-US" sz="2800" b="1" dirty="0">
              <a:solidFill>
                <a:srgbClr val="050422"/>
              </a:solidFill>
              <a:latin typeface="Times New Roman" pitchFamily="18" charset="0"/>
              <a:cs typeface="Times New Roman" pitchFamily="18" charset="0"/>
            </a:endParaRPr>
          </a:p>
        </p:txBody>
      </p:sp>
      <p:sp>
        <p:nvSpPr>
          <p:cNvPr id="10" name="Rectangle 9"/>
          <p:cNvSpPr/>
          <p:nvPr/>
        </p:nvSpPr>
        <p:spPr>
          <a:xfrm>
            <a:off x="442684" y="4798582"/>
            <a:ext cx="11582400" cy="72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Bangabandhu's</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relationship with other countries</a:t>
            </a:r>
          </a:p>
        </p:txBody>
      </p:sp>
      <p:sp>
        <p:nvSpPr>
          <p:cNvPr id="11" name="Rectangle 10"/>
          <p:cNvSpPr/>
          <p:nvPr/>
        </p:nvSpPr>
        <p:spPr>
          <a:xfrm>
            <a:off x="552048" y="6116559"/>
            <a:ext cx="2016982" cy="725714"/>
          </a:xfrm>
          <a:prstGeom prst="rect">
            <a:avLst/>
          </a:prstGeom>
          <a:solidFill>
            <a:srgbClr val="086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Unit-1</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9390741" y="6116559"/>
            <a:ext cx="2423380" cy="725714"/>
          </a:xfrm>
          <a:prstGeom prst="rect">
            <a:avLst/>
          </a:prstGeom>
          <a:solidFill>
            <a:srgbClr val="086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7030A0"/>
                </a:solidFill>
                <a:effectLst>
                  <a:outerShdw blurRad="76200" dist="50800" dir="5400000" algn="tl" rotWithShape="0">
                    <a:srgbClr val="000000">
                      <a:alpha val="65000"/>
                    </a:srgbClr>
                  </a:outerShdw>
                </a:effectLst>
              </a:rPr>
              <a:t>Lesson-4</a:t>
            </a:r>
            <a:endParaRPr lang="en-US" sz="4400" b="1" spc="50" dirty="0">
              <a:ln w="11430"/>
              <a:solidFill>
                <a:srgbClr val="7030A0"/>
              </a:solidFill>
              <a:effectLst>
                <a:outerShdw blurRad="76200" dist="50800" dir="5400000" algn="tl" rotWithShape="0">
                  <a:srgbClr val="000000">
                    <a:alpha val="65000"/>
                  </a:srgbClr>
                </a:outerShdw>
              </a:effectLst>
            </a:endParaRPr>
          </a:p>
        </p:txBody>
      </p:sp>
      <p:grpSp>
        <p:nvGrpSpPr>
          <p:cNvPr id="2" name="Group 1"/>
          <p:cNvGrpSpPr/>
          <p:nvPr/>
        </p:nvGrpSpPr>
        <p:grpSpPr>
          <a:xfrm>
            <a:off x="552048" y="913039"/>
            <a:ext cx="10609438" cy="3885543"/>
            <a:chOff x="552048" y="913039"/>
            <a:chExt cx="10609438" cy="3714750"/>
          </a:xfrm>
        </p:grpSpPr>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9332"/>
            <a:stretch/>
          </p:blipFill>
          <p:spPr bwMode="auto">
            <a:xfrm>
              <a:off x="552048" y="913039"/>
              <a:ext cx="5442352" cy="37147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0788" r="10381"/>
            <a:stretch/>
          </p:blipFill>
          <p:spPr bwMode="auto">
            <a:xfrm>
              <a:off x="5994400" y="913039"/>
              <a:ext cx="5167086" cy="37147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37104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1257" y="2147837"/>
            <a:ext cx="11669486" cy="3231654"/>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u="none" strike="noStrike" kern="0" normalizeH="0" baseline="0" noProof="0" dirty="0" smtClean="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After this lesson the students will</a:t>
            </a:r>
            <a:r>
              <a:rPr kumimoji="0" lang="en-US" sz="4400" b="1" u="none" strike="noStrike" kern="0" normalizeH="0" noProof="0" dirty="0" smtClean="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 be able</a:t>
            </a:r>
            <a:r>
              <a:rPr lang="en-US" sz="4400" b="1" kern="0" dirty="0">
                <a:ln w="1905"/>
                <a:solidFill>
                  <a:srgbClr val="000099"/>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4400" b="1" kern="0" dirty="0" smtClean="0">
                <a:ln w="1905"/>
                <a:solidFill>
                  <a:srgbClr val="000099"/>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 …</a:t>
            </a:r>
            <a:endParaRPr kumimoji="0" lang="en-US" sz="4400" b="1" u="none" strike="noStrike" kern="0" normalizeH="0" baseline="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
              <a:tabLst/>
              <a:defRPr/>
            </a:pPr>
            <a:r>
              <a:rPr lang="en-US" sz="4000" b="1" kern="0" dirty="0" smtClean="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read and understand text</a:t>
            </a:r>
          </a:p>
          <a:p>
            <a:pPr marL="457200" indent="-457200">
              <a:buFont typeface="Wingdings" pitchFamily="2" charset="2"/>
              <a:buChar char="§"/>
              <a:defRPr/>
            </a:pPr>
            <a:r>
              <a:rPr lang="en-US" sz="4000" b="1" kern="0" noProof="0" dirty="0" smtClean="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narrate incidents and events in a logical sequence</a:t>
            </a:r>
            <a:r>
              <a:rPr lang="en-US" sz="4000" b="1" kern="0" dirty="0" smtClean="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kumimoji="0" lang="en-US" sz="4000" b="1" u="none" strike="noStrike" kern="0" normalizeH="0" baseline="0" noProof="0" dirty="0" smtClean="0">
              <a:ln w="1905"/>
              <a:solidFill>
                <a:srgbClr val="00B050"/>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a:p>
            <a:pPr marL="457200" lvl="0" indent="-457200">
              <a:buFont typeface="Wingdings" pitchFamily="2" charset="2"/>
              <a:buChar char="§"/>
              <a:defRPr/>
            </a:pPr>
            <a:r>
              <a:rPr lang="en-US" sz="4000" b="1" kern="0"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participate in conversation, discussion and debates</a:t>
            </a:r>
            <a:endParaRPr lang="en-US" sz="4000" b="1" kern="0" noProof="0"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a:buFont typeface="Wingdings" pitchFamily="2" charset="2"/>
              <a:buChar char="§"/>
              <a:defRPr/>
            </a:pPr>
            <a:r>
              <a:rPr lang="en-US" sz="4000" b="1" kern="0" dirty="0" smtClean="0">
                <a:ln w="1905"/>
                <a:solidFill>
                  <a:srgbClr val="00B0F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tell stories</a:t>
            </a:r>
            <a:endParaRPr lang="en-US" sz="4000" b="1" kern="0" dirty="0">
              <a:ln w="1905"/>
              <a:solidFill>
                <a:srgbClr val="00B0F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462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958329" y="4914523"/>
            <a:ext cx="6275341" cy="523216"/>
          </a:xfrm>
          <a:prstGeom prst="rect">
            <a:avLst/>
          </a:prstGeom>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r>
              <a:rPr lang="en-US" sz="2800" b="1" dirty="0" smtClean="0">
                <a:solidFill>
                  <a:srgbClr val="002060"/>
                </a:solidFill>
                <a:latin typeface="Times New Roman" pitchFamily="18" charset="0"/>
                <a:cs typeface="Times New Roman" pitchFamily="18" charset="0"/>
              </a:rPr>
              <a:t>An effect produce on somebody.</a:t>
            </a:r>
            <a:endParaRPr lang="en-US" sz="2800" b="1" dirty="0">
              <a:solidFill>
                <a:srgbClr val="002060"/>
              </a:solidFill>
              <a:latin typeface="Times New Roman" pitchFamily="18" charset="0"/>
              <a:cs typeface="Times New Roman" pitchFamily="18" charset="0"/>
            </a:endParaRPr>
          </a:p>
        </p:txBody>
      </p:sp>
      <p:sp>
        <p:nvSpPr>
          <p:cNvPr id="21" name="TextBox 20"/>
          <p:cNvSpPr txBox="1"/>
          <p:nvPr/>
        </p:nvSpPr>
        <p:spPr>
          <a:xfrm>
            <a:off x="9402170" y="1981200"/>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Impact</a:t>
            </a:r>
            <a:endParaRPr lang="en-US" sz="2800" b="1" dirty="0">
              <a:solidFill>
                <a:srgbClr val="002060"/>
              </a:solidFill>
              <a:latin typeface="Times New Roman" pitchFamily="18" charset="0"/>
              <a:cs typeface="Times New Roman" pitchFamily="18" charset="0"/>
            </a:endParaRPr>
          </a:p>
        </p:txBody>
      </p:sp>
      <p:sp>
        <p:nvSpPr>
          <p:cNvPr id="22" name="Rectangle 21"/>
          <p:cNvSpPr/>
          <p:nvPr/>
        </p:nvSpPr>
        <p:spPr>
          <a:xfrm>
            <a:off x="341545" y="1412028"/>
            <a:ext cx="2473359" cy="714497"/>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4000" b="1" dirty="0" smtClean="0">
                <a:solidFill>
                  <a:srgbClr val="002060"/>
                </a:solidFill>
                <a:latin typeface="Times New Roman" pitchFamily="18" charset="0"/>
                <a:cs typeface="Times New Roman" pitchFamily="18" charset="0"/>
              </a:rPr>
              <a:t>word</a:t>
            </a:r>
            <a:endParaRPr lang="en-US" sz="4000" b="1" dirty="0">
              <a:solidFill>
                <a:srgbClr val="002060"/>
              </a:solidFill>
              <a:latin typeface="Times New Roman" pitchFamily="18" charset="0"/>
              <a:cs typeface="Times New Roman" pitchFamily="18" charset="0"/>
            </a:endParaRPr>
          </a:p>
        </p:txBody>
      </p:sp>
      <p:sp>
        <p:nvSpPr>
          <p:cNvPr id="23" name="Rectangle 22"/>
          <p:cNvSpPr/>
          <p:nvPr/>
        </p:nvSpPr>
        <p:spPr>
          <a:xfrm>
            <a:off x="9372599" y="1274143"/>
            <a:ext cx="2566133" cy="650785"/>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3200" b="1" dirty="0">
                <a:solidFill>
                  <a:srgbClr val="002060"/>
                </a:solidFill>
                <a:latin typeface="Times New Roman" pitchFamily="18" charset="0"/>
                <a:cs typeface="Times New Roman" pitchFamily="18" charset="0"/>
              </a:rPr>
              <a:t>Meaning</a:t>
            </a:r>
          </a:p>
        </p:txBody>
      </p:sp>
      <p:sp>
        <p:nvSpPr>
          <p:cNvPr id="24" name="Rounded Rectangle 23"/>
          <p:cNvSpPr/>
          <p:nvPr/>
        </p:nvSpPr>
        <p:spPr>
          <a:xfrm>
            <a:off x="2358516" y="101600"/>
            <a:ext cx="7014083" cy="716756"/>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3200" b="1" dirty="0">
                <a:solidFill>
                  <a:srgbClr val="00B050"/>
                </a:solidFill>
                <a:latin typeface="Times New Roman" pitchFamily="18" charset="0"/>
                <a:cs typeface="Times New Roman" pitchFamily="18" charset="0"/>
              </a:rPr>
              <a:t>Let us introduce with some </a:t>
            </a:r>
            <a:r>
              <a:rPr lang="en-US" sz="3200" b="1" dirty="0" smtClean="0">
                <a:solidFill>
                  <a:srgbClr val="00B050"/>
                </a:solidFill>
                <a:latin typeface="Times New Roman" pitchFamily="18" charset="0"/>
                <a:cs typeface="Times New Roman" pitchFamily="18" charset="0"/>
              </a:rPr>
              <a:t>key words</a:t>
            </a:r>
            <a:endParaRPr lang="en-US" sz="3200" b="1" dirty="0">
              <a:solidFill>
                <a:srgbClr val="00B050"/>
              </a:solidFill>
              <a:latin typeface="Times New Roman" pitchFamily="18" charset="0"/>
              <a:cs typeface="Times New Roman" pitchFamily="18" charset="0"/>
            </a:endParaRPr>
          </a:p>
        </p:txBody>
      </p:sp>
      <p:sp>
        <p:nvSpPr>
          <p:cNvPr id="27" name="TextBox 26"/>
          <p:cNvSpPr txBox="1"/>
          <p:nvPr/>
        </p:nvSpPr>
        <p:spPr>
          <a:xfrm>
            <a:off x="9402170" y="2632456"/>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Influence</a:t>
            </a:r>
            <a:endParaRPr lang="en-US" sz="2800" b="1" dirty="0">
              <a:solidFill>
                <a:srgbClr val="002060"/>
              </a:solidFill>
              <a:latin typeface="Times New Roman" pitchFamily="18" charset="0"/>
              <a:cs typeface="Times New Roman" pitchFamily="18" charset="0"/>
            </a:endParaRPr>
          </a:p>
        </p:txBody>
      </p:sp>
      <p:sp>
        <p:nvSpPr>
          <p:cNvPr id="28" name="TextBox 27"/>
          <p:cNvSpPr txBox="1"/>
          <p:nvPr/>
        </p:nvSpPr>
        <p:spPr>
          <a:xfrm>
            <a:off x="9402170" y="3211842"/>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effect</a:t>
            </a:r>
            <a:endParaRPr lang="en-US" sz="2800" b="1" dirty="0">
              <a:solidFill>
                <a:srgbClr val="002060"/>
              </a:solidFill>
              <a:latin typeface="Times New Roman" pitchFamily="18" charset="0"/>
              <a:cs typeface="Times New Roman" pitchFamily="18" charset="0"/>
            </a:endParaRPr>
          </a:p>
        </p:txBody>
      </p:sp>
      <p:sp>
        <p:nvSpPr>
          <p:cNvPr id="30" name="Rectangle 29"/>
          <p:cNvSpPr/>
          <p:nvPr/>
        </p:nvSpPr>
        <p:spPr>
          <a:xfrm>
            <a:off x="232253" y="2396685"/>
            <a:ext cx="2691942" cy="714497"/>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4000" b="1" dirty="0" smtClean="0">
                <a:solidFill>
                  <a:srgbClr val="002060"/>
                </a:solidFill>
                <a:latin typeface="Times New Roman" pitchFamily="18" charset="0"/>
                <a:cs typeface="Times New Roman" pitchFamily="18" charset="0"/>
              </a:rPr>
              <a:t>Impression</a:t>
            </a:r>
            <a:endParaRPr lang="en-US" sz="4000" b="1"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7257" y="1073531"/>
            <a:ext cx="5117829" cy="381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987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circle(in)">
                                      <p:cBhvr>
                                        <p:cTn id="20" dur="2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circle(in)">
                                      <p:cBhvr>
                                        <p:cTn id="4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P spid="24" grpId="0" animBg="1"/>
      <p:bldP spid="27"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65955" y="4760684"/>
            <a:ext cx="10145486" cy="584771"/>
          </a:xfrm>
          <a:prstGeom prst="rect">
            <a:avLst/>
          </a:prstGeom>
          <a:solidFill>
            <a:srgbClr val="0070C0"/>
          </a:solidFill>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r>
              <a:rPr lang="en-US" sz="3200" dirty="0">
                <a:latin typeface="Times New Roman" pitchFamily="18" charset="0"/>
                <a:cs typeface="Times New Roman" pitchFamily="18" charset="0"/>
              </a:rPr>
              <a:t>H</a:t>
            </a:r>
            <a:r>
              <a:rPr lang="en-US" sz="3200" dirty="0" smtClean="0">
                <a:latin typeface="Times New Roman" pitchFamily="18" charset="0"/>
                <a:cs typeface="Times New Roman" pitchFamily="18" charset="0"/>
              </a:rPr>
              <a:t>e </a:t>
            </a:r>
            <a:r>
              <a:rPr lang="en-US" sz="3200" dirty="0">
                <a:latin typeface="Times New Roman" pitchFamily="18" charset="0"/>
                <a:cs typeface="Times New Roman" pitchFamily="18" charset="0"/>
              </a:rPr>
              <a:t>reflected with sadness on the unhappiness of his marriage</a:t>
            </a:r>
            <a:endParaRPr lang="en-US" sz="3200" b="1" dirty="0">
              <a:solidFill>
                <a:srgbClr val="002060"/>
              </a:solidFill>
              <a:latin typeface="Times New Roman" pitchFamily="18" charset="0"/>
              <a:cs typeface="Times New Roman" pitchFamily="18" charset="0"/>
            </a:endParaRPr>
          </a:p>
        </p:txBody>
      </p:sp>
      <p:sp>
        <p:nvSpPr>
          <p:cNvPr id="21" name="TextBox 20"/>
          <p:cNvSpPr txBox="1"/>
          <p:nvPr/>
        </p:nvSpPr>
        <p:spPr>
          <a:xfrm>
            <a:off x="9402170" y="1458696"/>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Indicate </a:t>
            </a:r>
            <a:endParaRPr lang="en-US" sz="2800" b="1" dirty="0">
              <a:solidFill>
                <a:srgbClr val="002060"/>
              </a:solidFill>
              <a:latin typeface="Times New Roman" pitchFamily="18" charset="0"/>
              <a:cs typeface="Times New Roman" pitchFamily="18" charset="0"/>
            </a:endParaRPr>
          </a:p>
        </p:txBody>
      </p:sp>
      <p:sp>
        <p:nvSpPr>
          <p:cNvPr id="22" name="Rectangle 21"/>
          <p:cNvSpPr/>
          <p:nvPr/>
        </p:nvSpPr>
        <p:spPr>
          <a:xfrm>
            <a:off x="341545" y="889524"/>
            <a:ext cx="2473359" cy="714497"/>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4000" b="1" dirty="0" smtClean="0">
                <a:solidFill>
                  <a:srgbClr val="002060"/>
                </a:solidFill>
                <a:latin typeface="Times New Roman" pitchFamily="18" charset="0"/>
                <a:cs typeface="Times New Roman" pitchFamily="18" charset="0"/>
              </a:rPr>
              <a:t>word</a:t>
            </a:r>
            <a:endParaRPr lang="en-US" sz="4000" b="1" dirty="0">
              <a:solidFill>
                <a:srgbClr val="002060"/>
              </a:solidFill>
              <a:latin typeface="Times New Roman" pitchFamily="18" charset="0"/>
              <a:cs typeface="Times New Roman" pitchFamily="18" charset="0"/>
            </a:endParaRPr>
          </a:p>
        </p:txBody>
      </p:sp>
      <p:sp>
        <p:nvSpPr>
          <p:cNvPr id="23" name="Rectangle 22"/>
          <p:cNvSpPr/>
          <p:nvPr/>
        </p:nvSpPr>
        <p:spPr>
          <a:xfrm>
            <a:off x="9372599" y="751639"/>
            <a:ext cx="2566133" cy="650785"/>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3200" b="1" dirty="0">
                <a:solidFill>
                  <a:srgbClr val="002060"/>
                </a:solidFill>
                <a:latin typeface="Times New Roman" pitchFamily="18" charset="0"/>
                <a:cs typeface="Times New Roman" pitchFamily="18" charset="0"/>
              </a:rPr>
              <a:t>Meaning</a:t>
            </a:r>
          </a:p>
        </p:txBody>
      </p:sp>
      <p:sp>
        <p:nvSpPr>
          <p:cNvPr id="27" name="TextBox 26"/>
          <p:cNvSpPr txBox="1"/>
          <p:nvPr/>
        </p:nvSpPr>
        <p:spPr>
          <a:xfrm>
            <a:off x="9402170" y="2109952"/>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Show</a:t>
            </a:r>
            <a:endParaRPr lang="en-US" sz="2800" b="1" dirty="0">
              <a:solidFill>
                <a:srgbClr val="002060"/>
              </a:solidFill>
              <a:latin typeface="Times New Roman" pitchFamily="18" charset="0"/>
              <a:cs typeface="Times New Roman" pitchFamily="18" charset="0"/>
            </a:endParaRPr>
          </a:p>
        </p:txBody>
      </p:sp>
      <p:sp>
        <p:nvSpPr>
          <p:cNvPr id="28" name="TextBox 27"/>
          <p:cNvSpPr txBox="1"/>
          <p:nvPr/>
        </p:nvSpPr>
        <p:spPr>
          <a:xfrm>
            <a:off x="9402170" y="2689338"/>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Display</a:t>
            </a:r>
            <a:endParaRPr lang="en-US" sz="2800" b="1" dirty="0">
              <a:solidFill>
                <a:srgbClr val="002060"/>
              </a:solidFill>
              <a:latin typeface="Times New Roman" pitchFamily="18" charset="0"/>
              <a:cs typeface="Times New Roman" pitchFamily="18" charset="0"/>
            </a:endParaRPr>
          </a:p>
        </p:txBody>
      </p:sp>
      <p:sp>
        <p:nvSpPr>
          <p:cNvPr id="30" name="Rectangle 29"/>
          <p:cNvSpPr/>
          <p:nvPr/>
        </p:nvSpPr>
        <p:spPr>
          <a:xfrm>
            <a:off x="232253" y="1874181"/>
            <a:ext cx="2467404" cy="714497"/>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4000" b="1" dirty="0" smtClean="0">
                <a:solidFill>
                  <a:srgbClr val="002060"/>
                </a:solidFill>
                <a:latin typeface="Times New Roman" pitchFamily="18" charset="0"/>
                <a:cs typeface="Times New Roman" pitchFamily="18" charset="0"/>
              </a:rPr>
              <a:t>Reflect</a:t>
            </a:r>
            <a:endParaRPr lang="en-US" sz="4000" b="1"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7354" y="682618"/>
            <a:ext cx="5697291" cy="389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519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circle(in)">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P spid="27"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903775" y="4862011"/>
            <a:ext cx="6280122" cy="584771"/>
          </a:xfrm>
          <a:prstGeom prst="rect">
            <a:avLst/>
          </a:prstGeom>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r>
              <a:rPr lang="en-US" sz="3200" dirty="0">
                <a:latin typeface="Times New Roman" pitchFamily="18" charset="0"/>
                <a:cs typeface="Times New Roman" pitchFamily="18" charset="0"/>
              </a:rPr>
              <a:t>I bear no malice toward anybody</a:t>
            </a:r>
            <a:endParaRPr lang="en-US" sz="3200" b="1" dirty="0">
              <a:solidFill>
                <a:srgbClr val="002060"/>
              </a:solidFill>
              <a:latin typeface="Times New Roman" pitchFamily="18" charset="0"/>
              <a:cs typeface="Times New Roman" pitchFamily="18" charset="0"/>
            </a:endParaRPr>
          </a:p>
        </p:txBody>
      </p:sp>
      <p:sp>
        <p:nvSpPr>
          <p:cNvPr id="21" name="TextBox 20"/>
          <p:cNvSpPr txBox="1"/>
          <p:nvPr/>
        </p:nvSpPr>
        <p:spPr>
          <a:xfrm>
            <a:off x="9402170" y="1124874"/>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Spite</a:t>
            </a:r>
            <a:endParaRPr lang="en-US" sz="2800" b="1" dirty="0">
              <a:solidFill>
                <a:srgbClr val="002060"/>
              </a:solidFill>
              <a:latin typeface="Times New Roman" pitchFamily="18" charset="0"/>
              <a:cs typeface="Times New Roman" pitchFamily="18" charset="0"/>
            </a:endParaRPr>
          </a:p>
        </p:txBody>
      </p:sp>
      <p:sp>
        <p:nvSpPr>
          <p:cNvPr id="22" name="Rectangle 21"/>
          <p:cNvSpPr/>
          <p:nvPr/>
        </p:nvSpPr>
        <p:spPr>
          <a:xfrm>
            <a:off x="341545" y="555702"/>
            <a:ext cx="2473359" cy="714497"/>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4000" b="1" dirty="0" smtClean="0">
                <a:solidFill>
                  <a:srgbClr val="002060"/>
                </a:solidFill>
                <a:latin typeface="Times New Roman" pitchFamily="18" charset="0"/>
                <a:cs typeface="Times New Roman" pitchFamily="18" charset="0"/>
              </a:rPr>
              <a:t>word</a:t>
            </a:r>
            <a:endParaRPr lang="en-US" sz="4000" b="1" dirty="0">
              <a:solidFill>
                <a:srgbClr val="002060"/>
              </a:solidFill>
              <a:latin typeface="Times New Roman" pitchFamily="18" charset="0"/>
              <a:cs typeface="Times New Roman" pitchFamily="18" charset="0"/>
            </a:endParaRPr>
          </a:p>
        </p:txBody>
      </p:sp>
      <p:sp>
        <p:nvSpPr>
          <p:cNvPr id="23" name="Rectangle 22"/>
          <p:cNvSpPr/>
          <p:nvPr/>
        </p:nvSpPr>
        <p:spPr>
          <a:xfrm>
            <a:off x="9372599" y="417817"/>
            <a:ext cx="2566133" cy="650785"/>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3200" b="1" dirty="0">
                <a:solidFill>
                  <a:srgbClr val="002060"/>
                </a:solidFill>
                <a:latin typeface="Times New Roman" pitchFamily="18" charset="0"/>
                <a:cs typeface="Times New Roman" pitchFamily="18" charset="0"/>
              </a:rPr>
              <a:t>Meaning</a:t>
            </a:r>
          </a:p>
        </p:txBody>
      </p:sp>
      <p:sp>
        <p:nvSpPr>
          <p:cNvPr id="27" name="TextBox 26"/>
          <p:cNvSpPr txBox="1"/>
          <p:nvPr/>
        </p:nvSpPr>
        <p:spPr>
          <a:xfrm>
            <a:off x="9402170" y="1776130"/>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Malevolence</a:t>
            </a:r>
            <a:endParaRPr lang="en-US" sz="2800" b="1" dirty="0">
              <a:solidFill>
                <a:srgbClr val="002060"/>
              </a:solidFill>
              <a:latin typeface="Times New Roman" pitchFamily="18" charset="0"/>
              <a:cs typeface="Times New Roman" pitchFamily="18" charset="0"/>
            </a:endParaRPr>
          </a:p>
        </p:txBody>
      </p:sp>
      <p:sp>
        <p:nvSpPr>
          <p:cNvPr id="28" name="TextBox 27"/>
          <p:cNvSpPr txBox="1"/>
          <p:nvPr/>
        </p:nvSpPr>
        <p:spPr>
          <a:xfrm>
            <a:off x="9402170" y="2355516"/>
            <a:ext cx="2536563" cy="523216"/>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800" b="1" dirty="0" smtClean="0">
                <a:solidFill>
                  <a:srgbClr val="002060"/>
                </a:solidFill>
                <a:latin typeface="Times New Roman" pitchFamily="18" charset="0"/>
                <a:cs typeface="Times New Roman" pitchFamily="18" charset="0"/>
              </a:rPr>
              <a:t>Hostility</a:t>
            </a:r>
            <a:endParaRPr lang="en-US" sz="2800" b="1" dirty="0">
              <a:solidFill>
                <a:srgbClr val="002060"/>
              </a:solidFill>
              <a:latin typeface="Times New Roman" pitchFamily="18" charset="0"/>
              <a:cs typeface="Times New Roman" pitchFamily="18" charset="0"/>
            </a:endParaRPr>
          </a:p>
        </p:txBody>
      </p:sp>
      <p:sp>
        <p:nvSpPr>
          <p:cNvPr id="30" name="Rectangle 29"/>
          <p:cNvSpPr/>
          <p:nvPr/>
        </p:nvSpPr>
        <p:spPr>
          <a:xfrm>
            <a:off x="232253" y="1540359"/>
            <a:ext cx="2467404" cy="714497"/>
          </a:xfrm>
          <a:prstGeom prst="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4000" b="1" dirty="0" smtClean="0">
                <a:solidFill>
                  <a:srgbClr val="002060"/>
                </a:solidFill>
                <a:latin typeface="Times New Roman" pitchFamily="18" charset="0"/>
                <a:cs typeface="Times New Roman" pitchFamily="18" charset="0"/>
              </a:rPr>
              <a:t>Malice</a:t>
            </a:r>
            <a:endParaRPr lang="en-US" sz="4000" b="1" dirty="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67314" y="700083"/>
            <a:ext cx="5413829" cy="40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362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circle(in)">
                                      <p:cBhvr>
                                        <p:cTn id="18" dur="2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P spid="27" grpId="0" animBg="1"/>
      <p:bldP spid="28"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1915</TotalTime>
  <Words>1627</Words>
  <Application>Microsoft Office PowerPoint</Application>
  <PresentationFormat>Custom</PresentationFormat>
  <Paragraphs>132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dc:creator>
  <cp:lastModifiedBy>Windows User</cp:lastModifiedBy>
  <cp:revision>187</cp:revision>
  <dcterms:created xsi:type="dcterms:W3CDTF">2021-01-21T15:17:54Z</dcterms:created>
  <dcterms:modified xsi:type="dcterms:W3CDTF">2021-05-01T06:30:41Z</dcterms:modified>
</cp:coreProperties>
</file>