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62" r:id="rId4"/>
    <p:sldId id="261" r:id="rId5"/>
    <p:sldId id="265" r:id="rId6"/>
    <p:sldId id="263" r:id="rId7"/>
    <p:sldId id="264" r:id="rId8"/>
    <p:sldId id="256" r:id="rId9"/>
    <p:sldId id="269" r:id="rId10"/>
    <p:sldId id="259" r:id="rId11"/>
    <p:sldId id="267" r:id="rId12"/>
    <p:sldId id="275" r:id="rId13"/>
    <p:sldId id="274" r:id="rId14"/>
    <p:sldId id="268" r:id="rId15"/>
    <p:sldId id="271" r:id="rId16"/>
    <p:sldId id="272" r:id="rId17"/>
    <p:sldId id="266" r:id="rId18"/>
    <p:sldId id="280" r:id="rId19"/>
    <p:sldId id="276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42750-29BE-42AB-B921-57C57C3A898A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DC8C8-E431-4896-B4AE-1A38CCA99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AB627-0C66-4484-9F62-CB89617AC24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759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3AC4F6-AF13-4273-B486-35F827A14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57" y="2467937"/>
            <a:ext cx="8413209" cy="4468755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140614BE-3F0B-49D3-BA0D-391DF9CBEE06}"/>
              </a:ext>
            </a:extLst>
          </p:cNvPr>
          <p:cNvSpPr txBox="1"/>
          <p:nvPr/>
        </p:nvSpPr>
        <p:spPr>
          <a:xfrm>
            <a:off x="609600" y="9144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en-US" sz="40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BD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স্বাগত</a:t>
            </a:r>
            <a:r>
              <a:rPr lang="en-US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4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90539638-BE98-420A-AE4A-783B55078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8588" b="3393"/>
          <a:stretch/>
        </p:blipFill>
        <p:spPr bwMode="auto">
          <a:xfrm>
            <a:off x="0" y="-457200"/>
            <a:ext cx="9144000" cy="70866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376664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rgbClr val="92D05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29000" y="457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5240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তথ্য কী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44196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৪,৬,৯,১০ উপাত্তটি কোন ধরনের?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37338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৬,৫,৩,৪ ৮ উপাত্তটি কোন ধরনের?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30480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উপাত্ত কত প্রকার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2362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উপাত্ত কাকে বলে ?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rgbClr val="92D05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2438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বিন্যস্ত উপাত্ত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2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30480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১। উর্ধ্বক্রমানুসারে  বিন্যস্তকরন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3505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২। অধঃক্রমানুসারে বিন্যস্তকরন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7620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বিন্যস্ত উপা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57200" y="3352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11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295400" y="3352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12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133600" y="3352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971800" y="3352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810000" y="3352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648200" y="3352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486400" y="3276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324600" y="3276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8153400" y="3276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81000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295400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286000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২৩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124200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800600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962400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638800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477000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7315200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8153400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৩০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239000" y="3276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71800" y="2743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উর্ধ্বক্রমানুসারে  বিন্যস্তকরন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09800" y="228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অবিন্যস্ত উপাত্তকে বিন্যস্তকরন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1000" y="914400"/>
            <a:ext cx="8458200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bn-IN" dirty="0" smtClean="0"/>
          </a:p>
          <a:p>
            <a:endParaRPr lang="bn-IN" dirty="0" smtClean="0"/>
          </a:p>
          <a:p>
            <a:r>
              <a:rPr lang="bn-IN" dirty="0" smtClean="0"/>
              <a:t> </a:t>
            </a:r>
          </a:p>
          <a:p>
            <a:endParaRPr lang="bn-IN" dirty="0" smtClean="0"/>
          </a:p>
          <a:p>
            <a:endParaRPr lang="bn-IN" dirty="0" smtClean="0"/>
          </a:p>
          <a:p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304800" y="990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11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1219200" y="990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2057400" y="990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895600" y="990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733800" y="990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4572000" y="990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5410200" y="990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248400" y="990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7086600" y="9906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924800" y="990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1219200" y="1905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12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381000" y="1905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2057400" y="1905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971800" y="1905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3810000" y="1905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২৩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648200" y="1905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5486400" y="1905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6324600" y="1905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7162800" y="1905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৩০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8001000" y="1905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1000" y="53340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উর্ধ্বক্রমানুসারে  বিন্যস্তকরনঃ সংগৃহীত উপাত্ত মানের ছোট থেকে বড় আকারে  সাজানো থাকলে তাকে উর্ধ্বক্রমানুসারে  বিন্যস্তকরন  বলে ।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9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9" grpId="0"/>
      <p:bldP spid="48" grpId="0" animBg="1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209800" y="228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অবিন্যাস্ত উপাত্তকে বিন্যাস্তকরন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4800" y="914400"/>
            <a:ext cx="8458200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bn-IN" dirty="0" smtClean="0"/>
          </a:p>
          <a:p>
            <a:endParaRPr lang="bn-IN" dirty="0" smtClean="0"/>
          </a:p>
          <a:p>
            <a:r>
              <a:rPr lang="bn-IN" dirty="0" smtClean="0"/>
              <a:t> </a:t>
            </a:r>
          </a:p>
          <a:p>
            <a:endParaRPr lang="bn-IN" dirty="0" smtClean="0"/>
          </a:p>
          <a:p>
            <a:endParaRPr lang="bn-IN" dirty="0" smtClean="0"/>
          </a:p>
          <a:p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304800" y="990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11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1219200" y="990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2057400" y="990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895600" y="990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733800" y="990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4572000" y="990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5410200" y="990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172200" y="990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7086600" y="1066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924800" y="990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1219200" y="1905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12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381000" y="1905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2057400" y="1905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971800" y="1905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3810000" y="1905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২৩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648200" y="1905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5486400" y="1905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6324600" y="1905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7162800" y="1905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৩০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8001000" y="1905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76600" y="26670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অধঃক্রমানুসারে বিন্যাস্তকরন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8153400" y="44196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11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7315200" y="44196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12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6477000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962400" y="44196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3048000" y="44196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2209800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1295400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8153400" y="3352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7315200" y="3352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00800" y="3352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486400" y="3352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২৩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4572000" y="3352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4800600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3733800" y="3352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2895600" y="3352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2057400" y="3352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1219200" y="3352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381000" y="3352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৩০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381000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5638800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81000" y="53340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অধঃক্রমানুসারে বিন্যাস্তকরনঃ সংগৃহীত উপাত্ত মানের বড় থেকে ছোট আকারে  সাজানো থাকলে তাকে অধঃক্রমানুসারে বিন্যাস্তকরন  বলে ।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500"/>
                            </p:stCondLst>
                            <p:childTnLst>
                              <p:par>
                                <p:cTn id="13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500"/>
                            </p:stCondLst>
                            <p:childTnLst>
                              <p:par>
                                <p:cTn id="15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9500"/>
                            </p:stCondLst>
                            <p:childTnLst>
                              <p:par>
                                <p:cTn id="15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8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9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0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8500"/>
                            </p:stCondLst>
                            <p:childTnLst>
                              <p:par>
                                <p:cTn id="2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9500"/>
                            </p:stCondLst>
                            <p:childTnLst>
                              <p:par>
                                <p:cTn id="2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8" grpId="1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rgbClr val="92D05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505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600200" y="3733800"/>
            <a:ext cx="220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00200" y="3276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উপাত্তসমূহের সমষ্টি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3810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উপাত্তসমূহের সংখ্যা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22098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গড়ঃ সংগৃহীত উপাত্তসমূহের সমষ্টিকে উপাত্তসমূহের সংখ্যা দ্বারা ভাগ করলে যে মান পাওয়া যায় তাকে গড় বলে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6858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উপাত্তের গড়  নির্ণয়ের সূত্র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3505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rgbClr val="92D05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828800" y="35814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12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76800" y="1752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1000" y="1828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11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48400" y="1828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00" y="1828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1000" y="2667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28800" y="2667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52800" y="1828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52800" y="27432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76800" y="2667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1000" y="3581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28800" y="1828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276600" y="3581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800600" y="3657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096000" y="3581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২৩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391400" y="3581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81000" y="4800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828800" y="4800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543800" y="2667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৩০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248400" y="2667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২৩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1000" y="11430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উপাত্তসমুহের সমষ্টি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19200" y="17526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+</a:t>
            </a:r>
            <a:endParaRPr lang="en-US" sz="4400" dirty="0"/>
          </a:p>
        </p:txBody>
      </p:sp>
      <p:sp>
        <p:nvSpPr>
          <p:cNvPr id="49" name="TextBox 48"/>
          <p:cNvSpPr txBox="1"/>
          <p:nvPr/>
        </p:nvSpPr>
        <p:spPr>
          <a:xfrm>
            <a:off x="2667000" y="17526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+</a:t>
            </a:r>
            <a:endParaRPr lang="en-US" sz="4400" dirty="0"/>
          </a:p>
        </p:txBody>
      </p:sp>
      <p:sp>
        <p:nvSpPr>
          <p:cNvPr id="50" name="TextBox 49"/>
          <p:cNvSpPr txBox="1"/>
          <p:nvPr/>
        </p:nvSpPr>
        <p:spPr>
          <a:xfrm>
            <a:off x="4191000" y="17526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+</a:t>
            </a:r>
            <a:endParaRPr lang="en-US" sz="4400" dirty="0"/>
          </a:p>
        </p:txBody>
      </p:sp>
      <p:sp>
        <p:nvSpPr>
          <p:cNvPr id="51" name="TextBox 50"/>
          <p:cNvSpPr txBox="1"/>
          <p:nvPr/>
        </p:nvSpPr>
        <p:spPr>
          <a:xfrm>
            <a:off x="5715000" y="17526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+</a:t>
            </a:r>
            <a:endParaRPr lang="en-US" sz="4400" dirty="0"/>
          </a:p>
        </p:txBody>
      </p:sp>
      <p:sp>
        <p:nvSpPr>
          <p:cNvPr id="52" name="TextBox 51"/>
          <p:cNvSpPr txBox="1"/>
          <p:nvPr/>
        </p:nvSpPr>
        <p:spPr>
          <a:xfrm>
            <a:off x="7086600" y="17526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+</a:t>
            </a:r>
            <a:endParaRPr lang="en-US" sz="4400" dirty="0"/>
          </a:p>
        </p:txBody>
      </p:sp>
      <p:sp>
        <p:nvSpPr>
          <p:cNvPr id="53" name="TextBox 52"/>
          <p:cNvSpPr txBox="1"/>
          <p:nvPr/>
        </p:nvSpPr>
        <p:spPr>
          <a:xfrm>
            <a:off x="1295400" y="25908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+</a:t>
            </a:r>
            <a:endParaRPr lang="en-US" sz="4400" dirty="0"/>
          </a:p>
        </p:txBody>
      </p:sp>
      <p:sp>
        <p:nvSpPr>
          <p:cNvPr id="54" name="TextBox 53"/>
          <p:cNvSpPr txBox="1"/>
          <p:nvPr/>
        </p:nvSpPr>
        <p:spPr>
          <a:xfrm>
            <a:off x="1143000" y="35814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+</a:t>
            </a:r>
            <a:endParaRPr lang="en-US" sz="4400" dirty="0"/>
          </a:p>
        </p:txBody>
      </p:sp>
      <p:sp>
        <p:nvSpPr>
          <p:cNvPr id="55" name="TextBox 54"/>
          <p:cNvSpPr txBox="1"/>
          <p:nvPr/>
        </p:nvSpPr>
        <p:spPr>
          <a:xfrm>
            <a:off x="2743200" y="25908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+</a:t>
            </a:r>
            <a:endParaRPr lang="en-US" sz="4400" dirty="0"/>
          </a:p>
        </p:txBody>
      </p:sp>
      <p:sp>
        <p:nvSpPr>
          <p:cNvPr id="56" name="TextBox 55"/>
          <p:cNvSpPr txBox="1"/>
          <p:nvPr/>
        </p:nvSpPr>
        <p:spPr>
          <a:xfrm>
            <a:off x="4267200" y="25908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+</a:t>
            </a:r>
            <a:endParaRPr lang="en-US" sz="4400" dirty="0"/>
          </a:p>
        </p:txBody>
      </p:sp>
      <p:sp>
        <p:nvSpPr>
          <p:cNvPr id="57" name="TextBox 56"/>
          <p:cNvSpPr txBox="1"/>
          <p:nvPr/>
        </p:nvSpPr>
        <p:spPr>
          <a:xfrm>
            <a:off x="5715000" y="25908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+</a:t>
            </a:r>
            <a:endParaRPr lang="en-US" sz="4400" dirty="0"/>
          </a:p>
        </p:txBody>
      </p:sp>
      <p:sp>
        <p:nvSpPr>
          <p:cNvPr id="58" name="TextBox 57"/>
          <p:cNvSpPr txBox="1"/>
          <p:nvPr/>
        </p:nvSpPr>
        <p:spPr>
          <a:xfrm>
            <a:off x="7010400" y="25908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+</a:t>
            </a:r>
            <a:endParaRPr lang="en-US" sz="4400" dirty="0"/>
          </a:p>
        </p:txBody>
      </p:sp>
      <p:sp>
        <p:nvSpPr>
          <p:cNvPr id="59" name="TextBox 58"/>
          <p:cNvSpPr txBox="1"/>
          <p:nvPr/>
        </p:nvSpPr>
        <p:spPr>
          <a:xfrm>
            <a:off x="2667000" y="35814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+</a:t>
            </a:r>
            <a:endParaRPr lang="en-US" sz="4400" dirty="0"/>
          </a:p>
        </p:txBody>
      </p:sp>
      <p:sp>
        <p:nvSpPr>
          <p:cNvPr id="60" name="TextBox 59"/>
          <p:cNvSpPr txBox="1"/>
          <p:nvPr/>
        </p:nvSpPr>
        <p:spPr>
          <a:xfrm>
            <a:off x="4114800" y="35814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+</a:t>
            </a:r>
            <a:endParaRPr lang="en-US" sz="4400" dirty="0"/>
          </a:p>
        </p:txBody>
      </p:sp>
      <p:sp>
        <p:nvSpPr>
          <p:cNvPr id="61" name="TextBox 60"/>
          <p:cNvSpPr txBox="1"/>
          <p:nvPr/>
        </p:nvSpPr>
        <p:spPr>
          <a:xfrm>
            <a:off x="5562600" y="35814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+</a:t>
            </a:r>
            <a:endParaRPr lang="en-US" sz="4400" dirty="0"/>
          </a:p>
        </p:txBody>
      </p:sp>
      <p:sp>
        <p:nvSpPr>
          <p:cNvPr id="62" name="TextBox 61"/>
          <p:cNvSpPr txBox="1"/>
          <p:nvPr/>
        </p:nvSpPr>
        <p:spPr>
          <a:xfrm>
            <a:off x="6858000" y="35814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+</a:t>
            </a:r>
            <a:endParaRPr lang="en-US" sz="4400" dirty="0"/>
          </a:p>
        </p:txBody>
      </p:sp>
      <p:sp>
        <p:nvSpPr>
          <p:cNvPr id="63" name="TextBox 62"/>
          <p:cNvSpPr txBox="1"/>
          <p:nvPr/>
        </p:nvSpPr>
        <p:spPr>
          <a:xfrm>
            <a:off x="8153400" y="35814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+</a:t>
            </a:r>
            <a:endParaRPr lang="en-US" sz="4400" dirty="0"/>
          </a:p>
        </p:txBody>
      </p:sp>
      <p:sp>
        <p:nvSpPr>
          <p:cNvPr id="64" name="TextBox 63"/>
          <p:cNvSpPr txBox="1"/>
          <p:nvPr/>
        </p:nvSpPr>
        <p:spPr>
          <a:xfrm>
            <a:off x="8305800" y="17526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+</a:t>
            </a:r>
            <a:endParaRPr lang="en-US" sz="4400" dirty="0"/>
          </a:p>
        </p:txBody>
      </p:sp>
      <p:sp>
        <p:nvSpPr>
          <p:cNvPr id="65" name="TextBox 64"/>
          <p:cNvSpPr txBox="1"/>
          <p:nvPr/>
        </p:nvSpPr>
        <p:spPr>
          <a:xfrm>
            <a:off x="8305800" y="25908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+</a:t>
            </a:r>
            <a:endParaRPr lang="en-US" sz="4400" dirty="0"/>
          </a:p>
        </p:txBody>
      </p:sp>
      <p:sp>
        <p:nvSpPr>
          <p:cNvPr id="66" name="TextBox 65"/>
          <p:cNvSpPr txBox="1"/>
          <p:nvPr/>
        </p:nvSpPr>
        <p:spPr>
          <a:xfrm>
            <a:off x="1219200" y="48006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+</a:t>
            </a:r>
            <a:endParaRPr lang="en-US" sz="4400" dirty="0"/>
          </a:p>
        </p:txBody>
      </p:sp>
      <p:sp>
        <p:nvSpPr>
          <p:cNvPr id="67" name="TextBox 66"/>
          <p:cNvSpPr txBox="1"/>
          <p:nvPr/>
        </p:nvSpPr>
        <p:spPr>
          <a:xfrm>
            <a:off x="2743200" y="48006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= </a:t>
            </a:r>
            <a:endParaRPr lang="en-US" sz="3600" dirty="0"/>
          </a:p>
        </p:txBody>
      </p:sp>
      <p:sp>
        <p:nvSpPr>
          <p:cNvPr id="68" name="TextBox 67"/>
          <p:cNvSpPr txBox="1"/>
          <p:nvPr/>
        </p:nvSpPr>
        <p:spPr>
          <a:xfrm>
            <a:off x="3276600" y="4800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৪০০</a:t>
            </a:r>
            <a:r>
              <a:rPr lang="bn-IN" sz="3200" dirty="0" smtClean="0"/>
              <a:t> </a:t>
            </a:r>
            <a:endParaRPr lang="en-US" sz="3200" dirty="0"/>
          </a:p>
        </p:txBody>
      </p:sp>
      <p:sp>
        <p:nvSpPr>
          <p:cNvPr id="69" name="TextBox 68"/>
          <p:cNvSpPr txBox="1"/>
          <p:nvPr/>
        </p:nvSpPr>
        <p:spPr>
          <a:xfrm>
            <a:off x="2667000" y="457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উপাত্তের গড়  নির্ণয়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590800" y="1143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=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0"/>
                            </p:stCondLst>
                            <p:childTnLst>
                              <p:par>
                                <p:cTn id="9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6000"/>
                            </p:stCondLst>
                            <p:childTnLst>
                              <p:par>
                                <p:cTn id="9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5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8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19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0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2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9000"/>
                            </p:stCondLst>
                            <p:childTnLst>
                              <p:par>
                                <p:cTn id="23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4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41000"/>
                            </p:stCondLst>
                            <p:childTnLst>
                              <p:par>
                                <p:cTn id="24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42000"/>
                            </p:stCondLst>
                            <p:childTnLst>
                              <p:par>
                                <p:cTn id="25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8" grpId="0"/>
      <p:bldP spid="47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rgbClr val="92D05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3581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600200" y="3810000"/>
            <a:ext cx="220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0" y="3200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উপাত্তসমূহের সমষ্টি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3962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উপাত্তসমূহের সংখ্যা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685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উপাত্তের গড়  নির্ণয়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3581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=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419600" y="32004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৪০০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343400" y="38100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19600" y="3962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2600" y="3581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=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019800" y="3581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1752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উপাত্তসমূহের সমষ্টি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438400" y="1752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=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895600" y="1752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৪০০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2362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উপাত্তসমূহের সংখ্যা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590800" y="2362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=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200400" y="2362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3581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0"/>
                            </p:stCondLst>
                            <p:childTnLst>
                              <p:par>
                                <p:cTn id="8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500"/>
                            </p:stCondLst>
                            <p:childTnLst>
                              <p:par>
                                <p:cTn id="8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500"/>
                            </p:stCondLst>
                            <p:childTnLst>
                              <p:par>
                                <p:cTn id="9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1" grpId="0"/>
      <p:bldP spid="12" grpId="0"/>
      <p:bldP spid="14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rgbClr val="92D05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05200" y="381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দলীয় 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3716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২০,১৪,১৬,২৩,২৫,১২,১৭,২৩,৩০,২২,২৮,১৯,২২,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১৮,২৪,২৫,২১,৩১,২৩,১৭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6670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১ম দল –উপাত্তসমূহকে উর্ধ্বক্রমানুসারে  বিন্যাস্ত কর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3276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২য় দল – উপাত্তসমূহকে অধঃক্রমানুসারে বিন্যাস্ত কর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rgbClr val="92D05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64317" y="228600"/>
            <a:ext cx="1467238" cy="56588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72731" tIns="36366" rIns="72731" bIns="36366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8225" y="970806"/>
            <a:ext cx="3990304" cy="1181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2731" tIns="36366" rIns="72731" bIns="36366" rtlCol="0">
            <a:spAutoFit/>
          </a:bodyPr>
          <a:lstStyle/>
          <a:p>
            <a:pPr marL="409114" indent="-409114">
              <a:buAutoNum type="arabicPeriod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অবিন্যস্ত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কি বুঝ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410200" y="990600"/>
            <a:ext cx="3432166" cy="1181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2731" tIns="36366" rIns="72731" bIns="36366" rtlCol="0">
            <a:spAutoFit/>
          </a:bodyPr>
          <a:lstStyle/>
          <a:p>
            <a:pPr lvl="0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কাকে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/>
              <a:t> 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378224" y="2198693"/>
            <a:ext cx="3990304" cy="10891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2731" tIns="36366" rIns="72731" bIns="36366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৩০,৩৭, ২৩,৩৫,দ্বারা কোন ধরনের  উপাত্ত  বোঝায়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2133600"/>
            <a:ext cx="3432166" cy="1181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2731" tIns="36366" rIns="72731" bIns="36366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উপাত্ত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কত প্রকার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410200" y="3352800"/>
            <a:ext cx="3432166" cy="22894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2731" tIns="36366" rIns="72731" bIns="36366" rtlCol="0">
            <a:spAutoFit/>
          </a:bodyPr>
          <a:lstStyle/>
          <a:p>
            <a:pPr marL="457200" indent="-457200">
              <a:buAutoNum type="arabicPeriod" startAt="5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৭,৫,৬,৪,৮,১০ উপাত্তকে অধঃক্রমানুসারে লিখ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AutoNum type="arabicPeriod" startAt="5"/>
            </a:pP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AutoNum type="arabicPeriod" startAt="5"/>
            </a:pP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371600" y="3276600"/>
            <a:ext cx="3990647" cy="4581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2731" tIns="36366" rIns="72731" bIns="36366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৬,৮, ৯,১০,১২   উপাত্ত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3733800"/>
            <a:ext cx="3990646" cy="4427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lIns="72731" tIns="36366" rIns="72731" bIns="36366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একটি বিন্যস্ত উপাত্ত।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600" y="4191000"/>
            <a:ext cx="3990646" cy="4581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2731" tIns="36366" rIns="72731" bIns="36366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অবিন্যস্ত উপাত্ত 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71600" y="4648200"/>
            <a:ext cx="4001935" cy="4581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2731" tIns="36366" rIns="72731" bIns="36366" rtlCol="0">
            <a:spAutoFit/>
          </a:bodyPr>
          <a:lstStyle/>
          <a:p>
            <a:r>
              <a:rPr lang="bn-BD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</a:t>
            </a:r>
            <a:r>
              <a:rPr lang="bn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উপাত্তটির গড় ৯ </a:t>
            </a:r>
            <a:endParaRPr lang="en-US" sz="2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1600" y="5105400"/>
            <a:ext cx="3962400" cy="4427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2731" tIns="36366" rIns="72731" bIns="36366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5400" y="5638800"/>
            <a:ext cx="5361267" cy="4581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2731" tIns="36366" rIns="72731" bIns="36366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খ. ii      গ. i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iii       ঘ. i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iii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10400" y="5867400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28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rgbClr val="92D05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05200" y="6096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3716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তালখড়ি মাধ্যমিক বিদ্যালয়ের ষষ্ঠ শ্রেনির শিক্ষার্থীদের উচ্চতা মিটারে দেওয়া হলোঃ ৫০,৫২,৪৯,৪৪,৫৫,৪৭,৫১,৫৩,৫০,৫৪,৪৫,৪৯,‌৫২,৪০,৫১,৪৩,৪৮,৫২,৫৭,৬০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30480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উপাত্তসমূহকে উর্ধ্বক্রমানুসারে  বিন্যস্ত 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5814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উপাত্তসমূহকে অধঃক্রমানুসারে বিন্যস্ত 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41910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উপাত্তসমূহের গড় নির্ণয় কর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64ECFFB2-FAB0-4A44-8399-A4A032105514}"/>
              </a:ext>
            </a:extLst>
          </p:cNvPr>
          <p:cNvSpPr/>
          <p:nvPr/>
        </p:nvSpPr>
        <p:spPr>
          <a:xfrm>
            <a:off x="5562600" y="3200400"/>
            <a:ext cx="327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bn-IN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r>
              <a:rPr lang="bn-IN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অষ্টম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 </a:t>
            </a:r>
            <a:r>
              <a:rPr lang="en-US" sz="24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24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</a:t>
            </a:r>
            <a:r>
              <a:rPr lang="en-US" sz="24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উপাত্ত </a:t>
            </a:r>
          </a:p>
          <a:p>
            <a:r>
              <a:rPr lang="bn-IN" sz="24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পাঠঃ তথ্য ,উপাত্ত ও গড় </a:t>
            </a:r>
            <a:endParaRPr lang="bn-IN" sz="24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</a:t>
            </a:r>
            <a:r>
              <a:rPr lang="en-US" sz="24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bn-IN" sz="24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  <a:endParaRPr lang="en-US" sz="24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9BADDE8F-FCC0-4B3D-9E32-90A6B9576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2362200" cy="23622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6DCEE972-B9C1-48A3-97BC-860C8FE005EC}"/>
              </a:ext>
            </a:extLst>
          </p:cNvPr>
          <p:cNvSpPr/>
          <p:nvPr/>
        </p:nvSpPr>
        <p:spPr>
          <a:xfrm>
            <a:off x="3717449" y="533400"/>
            <a:ext cx="1922779" cy="6883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12554AB0-F5B6-4DA5-8A17-351D9F149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81000"/>
            <a:ext cx="2209800" cy="23200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24-Point Star 1">
            <a:extLst>
              <a:ext uri="{FF2B5EF4-FFF2-40B4-BE49-F238E27FC236}">
                <a16:creationId xmlns:a16="http://schemas.microsoft.com/office/drawing/2014/main" xmlns="" id="{B9AED52B-4115-40EE-AD03-EF5691E7F9B7}"/>
              </a:ext>
            </a:extLst>
          </p:cNvPr>
          <p:cNvSpPr/>
          <p:nvPr/>
        </p:nvSpPr>
        <p:spPr>
          <a:xfrm>
            <a:off x="3429000" y="228600"/>
            <a:ext cx="2590800" cy="1123046"/>
          </a:xfrm>
          <a:prstGeom prst="star2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3200400"/>
            <a:ext cx="495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বিদেশ চব্দ্র</a:t>
            </a:r>
            <a:r>
              <a:rPr lang="bn-BD" sz="24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বিশ্বাস</a:t>
            </a:r>
          </a:p>
          <a:p>
            <a:pPr algn="ctr"/>
            <a:r>
              <a:rPr lang="bn-BD" sz="24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24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তালখড়ি </a:t>
            </a:r>
            <a:r>
              <a:rPr lang="bn-BD" sz="24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মাধ্যমিক বিদ্যালয়।</a:t>
            </a:r>
          </a:p>
          <a:p>
            <a:pPr algn="ctr"/>
            <a:r>
              <a:rPr lang="bn-IN" sz="24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শালিখা </a:t>
            </a:r>
            <a:r>
              <a:rPr lang="bn-BD" sz="24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মাগুরা।</a:t>
            </a:r>
          </a:p>
          <a:p>
            <a:pPr algn="ctr"/>
            <a:r>
              <a:rPr lang="bn-BD" sz="24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sz="2400" b="1" dirty="0" smtClean="0">
                <a:ln>
                  <a:solidFill>
                    <a:srgbClr val="663300"/>
                  </a:solidFill>
                </a:ln>
                <a:latin typeface="Arial" panose="020B0604020202020204" pitchFamily="34" charset="0"/>
                <a:cs typeface="NikoshBAN" panose="02000000000000000000" pitchFamily="2" charset="0"/>
              </a:rPr>
              <a:t>pbidesh42.dc</a:t>
            </a:r>
            <a:r>
              <a:rPr lang="en-US" sz="2400" b="1" dirty="0" smtClean="0">
                <a:ln>
                  <a:solidFill>
                    <a:srgbClr val="6633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@gmail.com</a:t>
            </a:r>
            <a:endParaRPr lang="en-US" sz="2400" b="1" u="sng" dirty="0" smtClean="0">
              <a:ln>
                <a:solidFill>
                  <a:srgbClr val="6633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n-BD" sz="24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</a:t>
            </a:r>
            <a:r>
              <a:rPr lang="bn-IN" sz="24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২৬</a:t>
            </a:r>
            <a:r>
              <a:rPr lang="bn-BD" sz="24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4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৮৫৩৫৪২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rgbClr val="92D05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838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rgbClr val="92D05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3" name="Picture 2" descr="ff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8839200" cy="6513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9567" y="3429001"/>
            <a:ext cx="8027233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সকলকে ধন্যবাদ</a:t>
            </a:r>
            <a:endParaRPr lang="en-US" sz="6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E0C4D012-9971-4146-931E-DBA09FCFB6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4"/>
            </a:avLst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xmlns="" id="{E15EF529-1DA6-46AC-8D8D-B3BE91349533}"/>
              </a:ext>
            </a:extLst>
          </p:cNvPr>
          <p:cNvSpPr/>
          <p:nvPr/>
        </p:nvSpPr>
        <p:spPr>
          <a:xfrm>
            <a:off x="147712" y="168812"/>
            <a:ext cx="8852096" cy="6513342"/>
          </a:xfrm>
          <a:prstGeom prst="frame">
            <a:avLst>
              <a:gd name="adj1" fmla="val 91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xmlns="" id="{FE37C250-E57E-44CB-A028-9EAF1444A89F}"/>
              </a:ext>
            </a:extLst>
          </p:cNvPr>
          <p:cNvSpPr/>
          <p:nvPr/>
        </p:nvSpPr>
        <p:spPr>
          <a:xfrm>
            <a:off x="1905000" y="304800"/>
            <a:ext cx="6400800" cy="1143000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 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787B20B-CA50-48CE-A00A-0900C5786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28800"/>
            <a:ext cx="2962499" cy="22190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03F3D64-ECDE-437F-BBA0-B18E70201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752600"/>
            <a:ext cx="3603480" cy="213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Picture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267200"/>
            <a:ext cx="3955721" cy="2222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419600"/>
            <a:ext cx="3276600" cy="2028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762000" y="1828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1752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কর্মরত শ্রমিক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45720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একটি বিদ্যালয়ের শিক্ষার্থী   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5867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ক্রিকেট খেলায়  ২টি দলের রান রেট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752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rgbClr val="92D05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432497" cy="617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23622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উপাত্ত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rgbClr val="92D05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38600" y="381000"/>
            <a:ext cx="230124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শিক্ষনফল </a:t>
            </a:r>
            <a:endParaRPr lang="en-US" sz="4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2743200"/>
            <a:ext cx="518160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তথ্য ও উপাত্ত কী তা ব্যাখ্যা করতে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4191000"/>
            <a:ext cx="5181600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শ্রেণি ব্যবধান না করে অবিন্যস্ত উপাত্তের গড় নির্ণয় করতে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3276600"/>
            <a:ext cx="5181600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বিন্যস্ত উপাত্ত ও অবিন্যস্ত উপাত্ত কী তা  ব্যাখ্যা করতে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81000" y="1524000"/>
            <a:ext cx="37338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 </a:t>
            </a:r>
            <a:endParaRPr lang="en-US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5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7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rgbClr val="92D05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16764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তথ্যঃ যে কোনো গবেষনা </a:t>
            </a:r>
            <a:r>
              <a:rPr lang="bn-IN" sz="2400" smtClean="0">
                <a:latin typeface="NikoshBAN" pitchFamily="2" charset="0"/>
                <a:cs typeface="NikoshBAN" pitchFamily="2" charset="0"/>
              </a:rPr>
              <a:t>কাজে ব্যবহারের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জন্য অনুসন্ধান ক্ষেত্র হতে সংগৃহীত পর্যবেক্ষন মান,উপাদান বা বস্তুকে তথ্য বলে 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5908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উপাত্তঃ পরিসংখ্যানে বর্নিত তথ্য  সমূহ যে সকল সংখ্যা দ্বারা প্রকাশ ও উপস্থাপন করা হয় তাকে উপাত্ত বলে 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3810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উপাত্ত দুই প্রকারঃ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4876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২। বিন্যস্ত উপাত্ত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4343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১। অবিন্যস্ত উপাত্ত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609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তথ্য ও উপাত্ত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rgbClr val="92D05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3" name="Picture 2" descr="images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90600"/>
            <a:ext cx="7696200" cy="47349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56388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অবিন্যস্ত উপাত্তঃ সংগৃহীত উপাত্ত মানের উর্ধ্বক্রমে বা অধঃক্রমে সাজানো না থাকলে তাকে অবিন্যস্ত উপাত্ত  বলে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2286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অবিন্যস্ত উপাত্ত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rgbClr val="92D05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56388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বিন্যস্ত উপাত্তঃ সংগৃহীত উপাত্ত মানের উর্ধ্বক্রমে বা অধঃক্রমে সাজানো থাকলে তাকে  বিন্যস্ত উপাত্ত  বলে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ndex4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7848600" cy="47665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3048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বিন্যস্ত উপাত্তঃ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rgbClr val="92D05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57200" y="3352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11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295400" y="3352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12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133600" y="3352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971800" y="3352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810000" y="3352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648200" y="3352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486400" y="3276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324600" y="3276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8153400" y="3276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81000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295400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286000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২৩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124200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800600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962400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638800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477000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7315200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8153400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৩০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239000" y="3276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71800" y="2743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বিন্যস্তকরন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09800" y="228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অবিন্যস্ত উপাত্তকে বিন্যস্তকরন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4800" y="914400"/>
            <a:ext cx="8458200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bn-IN" dirty="0" smtClean="0"/>
          </a:p>
          <a:p>
            <a:endParaRPr lang="bn-IN" dirty="0" smtClean="0"/>
          </a:p>
          <a:p>
            <a:r>
              <a:rPr lang="bn-IN" dirty="0" smtClean="0"/>
              <a:t> </a:t>
            </a:r>
          </a:p>
          <a:p>
            <a:endParaRPr lang="bn-IN" dirty="0" smtClean="0"/>
          </a:p>
          <a:p>
            <a:endParaRPr lang="bn-IN" dirty="0" smtClean="0"/>
          </a:p>
          <a:p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304800" y="990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11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1219200" y="990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2057400" y="990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895600" y="990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733800" y="990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4572000" y="990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5410200" y="990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248400" y="990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7086600" y="9906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924800" y="990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1219200" y="1905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12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381000" y="1905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2057400" y="1905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971800" y="1905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3810000" y="1905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২৩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648200" y="1905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5486400" y="1905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6324600" y="1905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7162800" y="1905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৩০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8001000" y="1905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9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9" grpId="0"/>
      <p:bldP spid="4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679</Words>
  <Application>Microsoft Office PowerPoint</Application>
  <PresentationFormat>On-screen Show (4:3)</PresentationFormat>
  <Paragraphs>278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Bidesh Biswas</dc:creator>
  <cp:lastModifiedBy>SMART</cp:lastModifiedBy>
  <cp:revision>154</cp:revision>
  <dcterms:created xsi:type="dcterms:W3CDTF">2006-08-16T00:00:00Z</dcterms:created>
  <dcterms:modified xsi:type="dcterms:W3CDTF">2021-05-01T17:19:34Z</dcterms:modified>
</cp:coreProperties>
</file>