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3" r:id="rId5"/>
    <p:sldId id="259" r:id="rId6"/>
    <p:sldId id="260" r:id="rId7"/>
    <p:sldId id="261" r:id="rId8"/>
    <p:sldId id="262" r:id="rId9"/>
    <p:sldId id="263" r:id="rId10"/>
    <p:sldId id="264" r:id="rId11"/>
    <p:sldId id="266" r:id="rId12"/>
    <p:sldId id="271" r:id="rId13"/>
    <p:sldId id="280" r:id="rId14"/>
    <p:sldId id="272" r:id="rId15"/>
    <p:sldId id="273" r:id="rId16"/>
    <p:sldId id="275" r:id="rId17"/>
    <p:sldId id="287" r:id="rId18"/>
    <p:sldId id="274" r:id="rId19"/>
    <p:sldId id="285" r:id="rId20"/>
    <p:sldId id="288" r:id="rId21"/>
    <p:sldId id="289" r:id="rId22"/>
    <p:sldId id="290" r:id="rId23"/>
    <p:sldId id="284" r:id="rId24"/>
    <p:sldId id="268" r:id="rId25"/>
    <p:sldId id="269" r:id="rId26"/>
    <p:sldId id="270" r:id="rId27"/>
  </p:sldIdLst>
  <p:sldSz cx="14630400" cy="8229600"/>
  <p:notesSz cx="6858000" cy="9144000"/>
  <p:defaultText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714" y="-120"/>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2"/>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79262" indent="0" algn="ctr">
              <a:buNone/>
              <a:defRPr>
                <a:solidFill>
                  <a:schemeClr val="tx1">
                    <a:tint val="75000"/>
                  </a:schemeClr>
                </a:solidFill>
              </a:defRPr>
            </a:lvl2pPr>
            <a:lvl3pPr marL="1358524" indent="0" algn="ctr">
              <a:buNone/>
              <a:defRPr>
                <a:solidFill>
                  <a:schemeClr val="tx1">
                    <a:tint val="75000"/>
                  </a:schemeClr>
                </a:solidFill>
              </a:defRPr>
            </a:lvl3pPr>
            <a:lvl4pPr marL="2037786" indent="0" algn="ctr">
              <a:buNone/>
              <a:defRPr>
                <a:solidFill>
                  <a:schemeClr val="tx1">
                    <a:tint val="75000"/>
                  </a:schemeClr>
                </a:solidFill>
              </a:defRPr>
            </a:lvl4pPr>
            <a:lvl5pPr marL="2717048" indent="0" algn="ctr">
              <a:buNone/>
              <a:defRPr>
                <a:solidFill>
                  <a:schemeClr val="tx1">
                    <a:tint val="75000"/>
                  </a:schemeClr>
                </a:solidFill>
              </a:defRPr>
            </a:lvl5pPr>
            <a:lvl6pPr marL="3396310" indent="0" algn="ctr">
              <a:buNone/>
              <a:defRPr>
                <a:solidFill>
                  <a:schemeClr val="tx1">
                    <a:tint val="75000"/>
                  </a:schemeClr>
                </a:solidFill>
              </a:defRPr>
            </a:lvl6pPr>
            <a:lvl7pPr marL="4075572" indent="0" algn="ctr">
              <a:buNone/>
              <a:defRPr>
                <a:solidFill>
                  <a:schemeClr val="tx1">
                    <a:tint val="75000"/>
                  </a:schemeClr>
                </a:solidFill>
              </a:defRPr>
            </a:lvl7pPr>
            <a:lvl8pPr marL="4754834" indent="0" algn="ctr">
              <a:buNone/>
              <a:defRPr>
                <a:solidFill>
                  <a:schemeClr val="tx1">
                    <a:tint val="75000"/>
                  </a:schemeClr>
                </a:solidFill>
              </a:defRPr>
            </a:lvl8pPr>
            <a:lvl9pPr marL="54340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7"/>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7"/>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0"/>
            <a:ext cx="12435840" cy="1634490"/>
          </a:xfrm>
        </p:spPr>
        <p:txBody>
          <a:bodyPr anchor="t"/>
          <a:lstStyle>
            <a:lvl1pPr algn="l">
              <a:defRPr sz="59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7"/>
            <a:ext cx="12435840" cy="1800224"/>
          </a:xfrm>
        </p:spPr>
        <p:txBody>
          <a:bodyPr anchor="b"/>
          <a:lstStyle>
            <a:lvl1pPr marL="0" indent="0">
              <a:buNone/>
              <a:defRPr sz="3000">
                <a:solidFill>
                  <a:schemeClr val="tx1">
                    <a:tint val="75000"/>
                  </a:schemeClr>
                </a:solidFill>
              </a:defRPr>
            </a:lvl1pPr>
            <a:lvl2pPr marL="679262" indent="0">
              <a:buNone/>
              <a:defRPr sz="2700">
                <a:solidFill>
                  <a:schemeClr val="tx1">
                    <a:tint val="75000"/>
                  </a:schemeClr>
                </a:solidFill>
              </a:defRPr>
            </a:lvl2pPr>
            <a:lvl3pPr marL="1358524" indent="0">
              <a:buNone/>
              <a:defRPr sz="2400">
                <a:solidFill>
                  <a:schemeClr val="tx1">
                    <a:tint val="75000"/>
                  </a:schemeClr>
                </a:solidFill>
              </a:defRPr>
            </a:lvl3pPr>
            <a:lvl4pPr marL="2037786" indent="0">
              <a:buNone/>
              <a:defRPr sz="2100">
                <a:solidFill>
                  <a:schemeClr val="tx1">
                    <a:tint val="75000"/>
                  </a:schemeClr>
                </a:solidFill>
              </a:defRPr>
            </a:lvl4pPr>
            <a:lvl5pPr marL="2717048" indent="0">
              <a:buNone/>
              <a:defRPr sz="2100">
                <a:solidFill>
                  <a:schemeClr val="tx1">
                    <a:tint val="75000"/>
                  </a:schemeClr>
                </a:solidFill>
              </a:defRPr>
            </a:lvl5pPr>
            <a:lvl6pPr marL="3396310" indent="0">
              <a:buNone/>
              <a:defRPr sz="2100">
                <a:solidFill>
                  <a:schemeClr val="tx1">
                    <a:tint val="75000"/>
                  </a:schemeClr>
                </a:solidFill>
              </a:defRPr>
            </a:lvl6pPr>
            <a:lvl7pPr marL="4075572" indent="0">
              <a:buNone/>
              <a:defRPr sz="2100">
                <a:solidFill>
                  <a:schemeClr val="tx1">
                    <a:tint val="75000"/>
                  </a:schemeClr>
                </a:solidFill>
              </a:defRPr>
            </a:lvl7pPr>
            <a:lvl8pPr marL="4754834" indent="0">
              <a:buNone/>
              <a:defRPr sz="2100">
                <a:solidFill>
                  <a:schemeClr val="tx1">
                    <a:tint val="75000"/>
                  </a:schemeClr>
                </a:solidFill>
              </a:defRPr>
            </a:lvl8pPr>
            <a:lvl9pPr marL="5434096"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2"/>
            <a:ext cx="6461760" cy="543115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2"/>
            <a:ext cx="6461760" cy="543115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1" y="1842136"/>
            <a:ext cx="6464301" cy="767714"/>
          </a:xfrm>
        </p:spPr>
        <p:txBody>
          <a:bodyPr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731521" y="2609850"/>
            <a:ext cx="6464301"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ame 4"/>
          <p:cNvSpPr/>
          <p:nvPr userDrawn="1"/>
        </p:nvSpPr>
        <p:spPr>
          <a:xfrm>
            <a:off x="121920" y="91440"/>
            <a:ext cx="14386560" cy="8046720"/>
          </a:xfrm>
          <a:prstGeom prst="frame">
            <a:avLst>
              <a:gd name="adj1" fmla="val 2492"/>
            </a:avLst>
          </a:prstGeom>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spcCol="0" rtlCol="0" anchor="ctr"/>
          <a:lstStyle/>
          <a:p>
            <a:pPr algn="ctr"/>
            <a:endParaRPr lang="en-US">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1" cy="1394460"/>
          </a:xfrm>
        </p:spPr>
        <p:txBody>
          <a:bodyPr anchor="b"/>
          <a:lstStyle>
            <a:lvl1pPr algn="l">
              <a:defRPr sz="3000" b="1"/>
            </a:lvl1pPr>
          </a:lstStyle>
          <a:p>
            <a:r>
              <a:rPr lang="en-US" dirty="0" smtClean="0"/>
              <a:t>Click to edit Master title style</a:t>
            </a:r>
            <a:endParaRPr lang="en-US" dirty="0"/>
          </a:p>
        </p:txBody>
      </p:sp>
      <p:sp>
        <p:nvSpPr>
          <p:cNvPr id="3" name="Content Placeholder 2"/>
          <p:cNvSpPr>
            <a:spLocks noGrp="1"/>
          </p:cNvSpPr>
          <p:nvPr>
            <p:ph idx="1"/>
          </p:nvPr>
        </p:nvSpPr>
        <p:spPr>
          <a:xfrm>
            <a:off x="5720080" y="327661"/>
            <a:ext cx="8178800" cy="702373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31522" y="1722121"/>
            <a:ext cx="4813301" cy="5629276"/>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800"/>
            </a:lvl1pPr>
            <a:lvl2pPr marL="679262" indent="0">
              <a:buNone/>
              <a:defRPr sz="4200"/>
            </a:lvl2pPr>
            <a:lvl3pPr marL="1358524" indent="0">
              <a:buNone/>
              <a:defRPr sz="3600"/>
            </a:lvl3pPr>
            <a:lvl4pPr marL="2037786" indent="0">
              <a:buNone/>
              <a:defRPr sz="3000"/>
            </a:lvl4pPr>
            <a:lvl5pPr marL="2717048" indent="0">
              <a:buNone/>
              <a:defRPr sz="3000"/>
            </a:lvl5pPr>
            <a:lvl6pPr marL="3396310" indent="0">
              <a:buNone/>
              <a:defRPr sz="3000"/>
            </a:lvl6pPr>
            <a:lvl7pPr marL="4075572" indent="0">
              <a:buNone/>
              <a:defRPr sz="3000"/>
            </a:lvl7pPr>
            <a:lvl8pPr marL="4754834" indent="0">
              <a:buNone/>
              <a:defRPr sz="3000"/>
            </a:lvl8pPr>
            <a:lvl9pPr marL="5434096" indent="0">
              <a:buNone/>
              <a:defRPr sz="30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5852" tIns="67926" rIns="135852" bIns="679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2"/>
            <a:ext cx="13167360" cy="5431155"/>
          </a:xfrm>
          <a:prstGeom prst="rect">
            <a:avLst/>
          </a:prstGeom>
        </p:spPr>
        <p:txBody>
          <a:bodyPr vert="horz" lIns="135852" tIns="67926" rIns="135852" bIns="679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5852" tIns="67926" rIns="135852" bIns="67926" rtlCol="0" anchor="ctr"/>
          <a:lstStyle>
            <a:lvl1pPr algn="l">
              <a:defRPr sz="1800">
                <a:solidFill>
                  <a:schemeClr val="tx1">
                    <a:tint val="75000"/>
                  </a:schemeClr>
                </a:solidFill>
              </a:defRPr>
            </a:lvl1pPr>
          </a:lstStyle>
          <a:p>
            <a:fld id="{1D8BD707-D9CF-40AE-B4C6-C98DA3205C09}" type="datetimeFigureOut">
              <a:rPr lang="en-US" smtClean="0"/>
              <a:pPr/>
              <a:t>5/1/2021</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5852" tIns="67926" rIns="135852" bIns="67926"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5852" tIns="67926" rIns="135852" bIns="67926"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58524" rtl="0" eaLnBrk="1" latinLnBrk="0" hangingPunct="1">
        <a:spcBef>
          <a:spcPct val="0"/>
        </a:spcBef>
        <a:buNone/>
        <a:defRPr sz="6500" kern="1200">
          <a:solidFill>
            <a:schemeClr val="tx1"/>
          </a:solidFill>
          <a:latin typeface="+mj-lt"/>
          <a:ea typeface="+mj-ea"/>
          <a:cs typeface="+mj-cs"/>
        </a:defRPr>
      </a:lvl1pPr>
    </p:titleStyle>
    <p:bodyStyle>
      <a:lvl1pPr marL="509447" indent="-509447" algn="l" defTabSz="1358524"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03801" indent="-424539" algn="l" defTabSz="1358524"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698155" indent="-339631" algn="l" defTabSz="1358524"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377417"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56679"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35941"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15203"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094465"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773727"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mailto:saifulcjm@gmail.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36028" y="5228215"/>
            <a:ext cx="8763000" cy="1303957"/>
          </a:xfrm>
          <a:prstGeom prst="rect">
            <a:avLst/>
          </a:prstGeom>
          <a:ln w="12700">
            <a:solidFill>
              <a:srgbClr val="7030A0"/>
            </a:solid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wrap="square" lIns="194065" tIns="97033" rIns="194065" bIns="97033" rtlCol="0">
            <a:spAutoFit/>
          </a:bodyPr>
          <a:lstStyle/>
          <a:p>
            <a:pPr algn="ctr"/>
            <a:r>
              <a:rPr lang="en-US" sz="7200" b="1" dirty="0">
                <a:ln w="900" cmpd="sng">
                  <a:solidFill>
                    <a:schemeClr val="accent1">
                      <a:satMod val="190000"/>
                      <a:alpha val="55000"/>
                    </a:schemeClr>
                  </a:solidFill>
                  <a:prstDash val="solid"/>
                </a:ln>
                <a:solidFill>
                  <a:srgbClr val="7030A0"/>
                </a:solidFill>
                <a:effectLst>
                  <a:glow rad="139700">
                    <a:schemeClr val="accent1">
                      <a:satMod val="175000"/>
                      <a:alpha val="40000"/>
                    </a:schemeClr>
                  </a:glow>
                  <a:innerShdw blurRad="101600" dist="76200" dir="5400000">
                    <a:schemeClr val="accent1">
                      <a:satMod val="190000"/>
                      <a:tint val="100000"/>
                      <a:alpha val="74000"/>
                    </a:schemeClr>
                  </a:innerShdw>
                </a:effectLst>
                <a:latin typeface="Arial Black" pitchFamily="34" charset="0"/>
                <a:cs typeface="Times New Roman" pitchFamily="18" charset="0"/>
              </a:rPr>
              <a:t>Welcome </a:t>
            </a:r>
          </a:p>
        </p:txBody>
      </p:sp>
      <p:pic>
        <p:nvPicPr>
          <p:cNvPr id="5" name="Picture 4" descr="C:\Users\Saiful\Desktop\GettyImages-56799974-e15352089497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9433" y="742188"/>
            <a:ext cx="5943600" cy="398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0065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457200"/>
            <a:ext cx="5410200"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
        <p:nvSpPr>
          <p:cNvPr id="3" name="TextBox 2"/>
          <p:cNvSpPr txBox="1"/>
          <p:nvPr/>
        </p:nvSpPr>
        <p:spPr>
          <a:xfrm>
            <a:off x="6705600" y="152400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Humanity</a:t>
            </a:r>
          </a:p>
        </p:txBody>
      </p:sp>
      <p:sp>
        <p:nvSpPr>
          <p:cNvPr id="4" name="TextBox 3"/>
          <p:cNvSpPr txBox="1"/>
          <p:nvPr/>
        </p:nvSpPr>
        <p:spPr>
          <a:xfrm>
            <a:off x="6705600" y="236220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002060"/>
                </a:solidFill>
                <a:latin typeface="Times New Roman" pitchFamily="18" charset="0"/>
                <a:cs typeface="Times New Roman" pitchFamily="18" charset="0"/>
              </a:rPr>
              <a:t>K</a:t>
            </a:r>
            <a:r>
              <a:rPr lang="en-US" sz="3200" b="1" dirty="0" smtClean="0">
                <a:solidFill>
                  <a:srgbClr val="002060"/>
                </a:solidFill>
                <a:latin typeface="Times New Roman" pitchFamily="18" charset="0"/>
                <a:cs typeface="Times New Roman" pitchFamily="18" charset="0"/>
              </a:rPr>
              <a:t>indness</a:t>
            </a:r>
            <a:endParaRPr lang="en-US" sz="3200" b="1" dirty="0">
              <a:solidFill>
                <a:srgbClr val="002060"/>
              </a:solidFill>
              <a:latin typeface="Times New Roman" pitchFamily="18" charset="0"/>
              <a:cs typeface="Times New Roman" pitchFamily="18" charset="0"/>
            </a:endParaRPr>
          </a:p>
        </p:txBody>
      </p:sp>
      <p:sp>
        <p:nvSpPr>
          <p:cNvPr id="5" name="TextBox 4"/>
          <p:cNvSpPr txBox="1"/>
          <p:nvPr/>
        </p:nvSpPr>
        <p:spPr>
          <a:xfrm>
            <a:off x="2286000" y="6944380"/>
            <a:ext cx="9829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Mother Teresa become the mother of humanity</a:t>
            </a:r>
            <a:r>
              <a:rPr lang="en-US" sz="3200" b="1" dirty="0" smtClean="0">
                <a:solidFill>
                  <a:srgbClr val="FF0000"/>
                </a:solidFill>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2286000" y="16002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Key word</a:t>
            </a:r>
            <a:endParaRPr lang="en-US" sz="4000" b="1" dirty="0">
              <a:solidFill>
                <a:srgbClr val="7030A0"/>
              </a:solidFill>
              <a:latin typeface="Times New Roman" pitchFamily="18" charset="0"/>
              <a:cs typeface="Times New Roman" pitchFamily="18" charset="0"/>
            </a:endParaRPr>
          </a:p>
        </p:txBody>
      </p:sp>
      <p:sp>
        <p:nvSpPr>
          <p:cNvPr id="7" name="TextBox 6"/>
          <p:cNvSpPr txBox="1"/>
          <p:nvPr/>
        </p:nvSpPr>
        <p:spPr>
          <a:xfrm>
            <a:off x="2286000" y="23622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Meaning:</a:t>
            </a:r>
            <a:endParaRPr lang="en-US" sz="4000" b="1" dirty="0">
              <a:solidFill>
                <a:srgbClr val="7030A0"/>
              </a:solidFill>
              <a:latin typeface="Times New Roman" pitchFamily="18" charset="0"/>
              <a:cs typeface="Times New Roman" pitchFamily="18" charset="0"/>
            </a:endParaRPr>
          </a:p>
        </p:txBody>
      </p:sp>
      <p:pic>
        <p:nvPicPr>
          <p:cNvPr id="4098" name="Picture 2" descr="C:\Users\Saiful\Desktop\hero_c_HI__Vulnerable-individuals-in-Rwanda-receive-food-and-flour-from-Humanity-_-Inclusion's-team-during-the-COVID-19-cris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200400"/>
            <a:ext cx="6400798" cy="3600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59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405825"/>
            <a:ext cx="5410200" cy="584775"/>
          </a:xfrm>
          <a:prstGeom prst="rect">
            <a:avLst/>
          </a:prstGeom>
          <a:noFill/>
        </p:spPr>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
        <p:nvSpPr>
          <p:cNvPr id="3" name="TextBox 2"/>
          <p:cNvSpPr txBox="1"/>
          <p:nvPr/>
        </p:nvSpPr>
        <p:spPr>
          <a:xfrm>
            <a:off x="6705600" y="144780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002060"/>
                </a:solidFill>
                <a:latin typeface="Times New Roman" pitchFamily="18" charset="0"/>
                <a:cs typeface="Times New Roman" pitchFamily="18" charset="0"/>
              </a:rPr>
              <a:t>Missionary</a:t>
            </a:r>
            <a:endParaRPr lang="en-US" sz="3200" b="1" dirty="0">
              <a:solidFill>
                <a:srgbClr val="002060"/>
              </a:solidFill>
              <a:latin typeface="Times New Roman" pitchFamily="18" charset="0"/>
              <a:cs typeface="Times New Roman" pitchFamily="18" charset="0"/>
            </a:endParaRPr>
          </a:p>
        </p:txBody>
      </p:sp>
      <p:sp>
        <p:nvSpPr>
          <p:cNvPr id="4" name="TextBox 3"/>
          <p:cNvSpPr txBox="1"/>
          <p:nvPr/>
        </p:nvSpPr>
        <p:spPr>
          <a:xfrm>
            <a:off x="6705600" y="220980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chemeClr val="tx1"/>
                </a:solidFill>
                <a:latin typeface="Times New Roman" pitchFamily="18" charset="0"/>
                <a:cs typeface="Times New Roman" pitchFamily="18" charset="0"/>
              </a:rPr>
              <a:t>Evangelist</a:t>
            </a:r>
          </a:p>
        </p:txBody>
      </p:sp>
      <p:sp>
        <p:nvSpPr>
          <p:cNvPr id="6" name="TextBox 5"/>
          <p:cNvSpPr txBox="1"/>
          <p:nvPr/>
        </p:nvSpPr>
        <p:spPr>
          <a:xfrm>
            <a:off x="2286000" y="14478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Key word</a:t>
            </a:r>
            <a:endParaRPr lang="en-US" sz="4000" b="1" dirty="0">
              <a:solidFill>
                <a:srgbClr val="7030A0"/>
              </a:solidFill>
              <a:latin typeface="Times New Roman" pitchFamily="18" charset="0"/>
              <a:cs typeface="Times New Roman" pitchFamily="18" charset="0"/>
            </a:endParaRPr>
          </a:p>
        </p:txBody>
      </p:sp>
      <p:sp>
        <p:nvSpPr>
          <p:cNvPr id="7" name="TextBox 6"/>
          <p:cNvSpPr txBox="1"/>
          <p:nvPr/>
        </p:nvSpPr>
        <p:spPr>
          <a:xfrm>
            <a:off x="2286000" y="22860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Meaning:</a:t>
            </a:r>
            <a:endParaRPr lang="en-US" sz="4000" b="1" dirty="0">
              <a:solidFill>
                <a:srgbClr val="7030A0"/>
              </a:solidFill>
              <a:latin typeface="Times New Roman" pitchFamily="18" charset="0"/>
              <a:cs typeface="Times New Roman" pitchFamily="18" charset="0"/>
            </a:endParaRPr>
          </a:p>
        </p:txBody>
      </p:sp>
      <p:sp>
        <p:nvSpPr>
          <p:cNvPr id="10" name="TextBox 9"/>
          <p:cNvSpPr txBox="1"/>
          <p:nvPr/>
        </p:nvSpPr>
        <p:spPr>
          <a:xfrm>
            <a:off x="2819401" y="7035225"/>
            <a:ext cx="9829799" cy="584775"/>
          </a:xfrm>
          <a:prstGeom prst="rect">
            <a:avLst/>
          </a:prstGeom>
          <a:noFill/>
        </p:spPr>
        <p:txBody>
          <a:bodyPr wrap="square" rtlCol="0">
            <a:spAutoFit/>
          </a:bodyPr>
          <a:lstStyle/>
          <a:p>
            <a:pPr algn="ctr"/>
            <a:r>
              <a:rPr lang="en-US" sz="3200" b="1" dirty="0">
                <a:solidFill>
                  <a:srgbClr val="7030A0"/>
                </a:solidFill>
                <a:latin typeface="Times New Roman" pitchFamily="18" charset="0"/>
                <a:cs typeface="Times New Roman" pitchFamily="18" charset="0"/>
              </a:rPr>
              <a:t>Mother Teresa d</a:t>
            </a:r>
            <a:r>
              <a:rPr lang="en-US" sz="3200" b="1" dirty="0" smtClean="0">
                <a:solidFill>
                  <a:srgbClr val="7030A0"/>
                </a:solidFill>
                <a:latin typeface="Times New Roman" pitchFamily="18" charset="0"/>
                <a:cs typeface="Times New Roman" pitchFamily="18" charset="0"/>
              </a:rPr>
              <a:t>ecided that she would be a  </a:t>
            </a:r>
            <a:r>
              <a:rPr lang="en-US" sz="3200" b="1" dirty="0">
                <a:solidFill>
                  <a:srgbClr val="002060"/>
                </a:solidFill>
                <a:latin typeface="Times New Roman" pitchFamily="18" charset="0"/>
                <a:cs typeface="Times New Roman" pitchFamily="18" charset="0"/>
              </a:rPr>
              <a:t>Missionary</a:t>
            </a:r>
          </a:p>
        </p:txBody>
      </p:sp>
      <p:pic>
        <p:nvPicPr>
          <p:cNvPr id="5122" name="Picture 2" descr="C:\Users\Saiful\Desktop\indian-missionary-finds-joy-in-christ-in-malaysia-606d1523e1d75_60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7939" y="3048000"/>
            <a:ext cx="5467350" cy="364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14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381000"/>
            <a:ext cx="5410200" cy="584775"/>
          </a:xfrm>
          <a:prstGeom prst="rect">
            <a:avLst/>
          </a:prstGeom>
          <a:noFill/>
        </p:spPr>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
        <p:nvSpPr>
          <p:cNvPr id="3" name="TextBox 2"/>
          <p:cNvSpPr txBox="1"/>
          <p:nvPr/>
        </p:nvSpPr>
        <p:spPr>
          <a:xfrm>
            <a:off x="6705600" y="137160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Devote</a:t>
            </a:r>
          </a:p>
        </p:txBody>
      </p:sp>
      <p:sp>
        <p:nvSpPr>
          <p:cNvPr id="4" name="TextBox 3"/>
          <p:cNvSpPr txBox="1"/>
          <p:nvPr/>
        </p:nvSpPr>
        <p:spPr>
          <a:xfrm>
            <a:off x="6705600" y="220980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chemeClr val="tx1"/>
                </a:solidFill>
                <a:latin typeface="Times New Roman" pitchFamily="18" charset="0"/>
                <a:cs typeface="Times New Roman" pitchFamily="18" charset="0"/>
              </a:rPr>
              <a:t>Dedicate, Sacrifice</a:t>
            </a:r>
          </a:p>
        </p:txBody>
      </p:sp>
      <p:sp>
        <p:nvSpPr>
          <p:cNvPr id="6" name="TextBox 5"/>
          <p:cNvSpPr txBox="1"/>
          <p:nvPr/>
        </p:nvSpPr>
        <p:spPr>
          <a:xfrm>
            <a:off x="2286000" y="14478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Key word</a:t>
            </a:r>
            <a:endParaRPr lang="en-US" sz="4000" b="1" dirty="0">
              <a:solidFill>
                <a:srgbClr val="7030A0"/>
              </a:solidFill>
              <a:latin typeface="Times New Roman" pitchFamily="18" charset="0"/>
              <a:cs typeface="Times New Roman" pitchFamily="18" charset="0"/>
            </a:endParaRPr>
          </a:p>
        </p:txBody>
      </p:sp>
      <p:sp>
        <p:nvSpPr>
          <p:cNvPr id="7" name="TextBox 6"/>
          <p:cNvSpPr txBox="1"/>
          <p:nvPr/>
        </p:nvSpPr>
        <p:spPr>
          <a:xfrm>
            <a:off x="2286000" y="22098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Meaning:</a:t>
            </a:r>
            <a:endParaRPr lang="en-US" sz="4000" b="1" dirty="0">
              <a:solidFill>
                <a:srgbClr val="7030A0"/>
              </a:solidFill>
              <a:latin typeface="Times New Roman" pitchFamily="18" charset="0"/>
              <a:cs typeface="Times New Roman" pitchFamily="18" charset="0"/>
            </a:endParaRPr>
          </a:p>
        </p:txBody>
      </p:sp>
      <p:sp>
        <p:nvSpPr>
          <p:cNvPr id="10" name="TextBox 9"/>
          <p:cNvSpPr txBox="1"/>
          <p:nvPr/>
        </p:nvSpPr>
        <p:spPr>
          <a:xfrm>
            <a:off x="1143000" y="7035225"/>
            <a:ext cx="124206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She devote herself to caring for the poorest of the poor in the slums.</a:t>
            </a:r>
            <a:endParaRPr lang="en-US" sz="3200" b="1" dirty="0">
              <a:solidFill>
                <a:srgbClr val="7030A0"/>
              </a:solidFill>
              <a:latin typeface="Times New Roman" pitchFamily="18" charset="0"/>
              <a:cs typeface="Times New Roman" pitchFamily="18" charset="0"/>
            </a:endParaRPr>
          </a:p>
        </p:txBody>
      </p:sp>
      <p:pic>
        <p:nvPicPr>
          <p:cNvPr id="6146" name="Picture 2" descr="C:\Users\Saiful\Desktop\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896773"/>
            <a:ext cx="3048000"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32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381000"/>
            <a:ext cx="5410200" cy="584775"/>
          </a:xfrm>
          <a:prstGeom prst="rect">
            <a:avLst/>
          </a:prstGeom>
          <a:noFill/>
        </p:spPr>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
        <p:nvSpPr>
          <p:cNvPr id="3" name="TextBox 2"/>
          <p:cNvSpPr txBox="1"/>
          <p:nvPr/>
        </p:nvSpPr>
        <p:spPr>
          <a:xfrm>
            <a:off x="6705600" y="144780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Merchant</a:t>
            </a:r>
          </a:p>
        </p:txBody>
      </p:sp>
      <p:sp>
        <p:nvSpPr>
          <p:cNvPr id="4" name="TextBox 3"/>
          <p:cNvSpPr txBox="1"/>
          <p:nvPr/>
        </p:nvSpPr>
        <p:spPr>
          <a:xfrm>
            <a:off x="6705600" y="228600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chemeClr val="tx1"/>
                </a:solidFill>
                <a:latin typeface="Times New Roman" pitchFamily="18" charset="0"/>
                <a:cs typeface="Times New Roman" pitchFamily="18" charset="0"/>
              </a:rPr>
              <a:t>Trader, </a:t>
            </a:r>
            <a:r>
              <a:rPr lang="en-US" sz="3200" b="1" dirty="0" smtClean="0">
                <a:solidFill>
                  <a:schemeClr val="tx1"/>
                </a:solidFill>
                <a:latin typeface="Times New Roman" pitchFamily="18" charset="0"/>
                <a:cs typeface="Times New Roman" pitchFamily="18" charset="0"/>
              </a:rPr>
              <a:t> Dealer</a:t>
            </a:r>
            <a:endParaRPr lang="en-US" sz="3200" b="1" dirty="0">
              <a:solidFill>
                <a:schemeClr val="tx1"/>
              </a:solidFill>
              <a:latin typeface="Times New Roman" pitchFamily="18" charset="0"/>
              <a:cs typeface="Times New Roman" pitchFamily="18" charset="0"/>
            </a:endParaRPr>
          </a:p>
        </p:txBody>
      </p:sp>
      <p:sp>
        <p:nvSpPr>
          <p:cNvPr id="5" name="TextBox 4"/>
          <p:cNvSpPr txBox="1"/>
          <p:nvPr/>
        </p:nvSpPr>
        <p:spPr>
          <a:xfrm>
            <a:off x="2286000" y="6944380"/>
            <a:ext cx="9829800" cy="584775"/>
          </a:xfrm>
          <a:prstGeom prst="rect">
            <a:avLst/>
          </a:prstGeom>
          <a:noFill/>
        </p:spPr>
        <p:txBody>
          <a:bodyPr wrap="square" rtlCol="0">
            <a:spAutoFit/>
          </a:bodyPr>
          <a:lstStyle/>
          <a:p>
            <a:pPr algn="ctr"/>
            <a:r>
              <a:rPr lang="en-US" sz="3200" b="1" dirty="0" smtClean="0">
                <a:solidFill>
                  <a:srgbClr val="7030A0"/>
                </a:solidFill>
                <a:latin typeface="Times New Roman" pitchFamily="18" charset="0"/>
                <a:cs typeface="Times New Roman" pitchFamily="18" charset="0"/>
              </a:rPr>
              <a:t>       My </a:t>
            </a:r>
            <a:r>
              <a:rPr lang="en-US" sz="3200" b="1" dirty="0" smtClean="0">
                <a:solidFill>
                  <a:srgbClr val="7030A0"/>
                </a:solidFill>
                <a:latin typeface="Times New Roman" pitchFamily="18" charset="0"/>
                <a:cs typeface="Times New Roman" pitchFamily="18" charset="0"/>
              </a:rPr>
              <a:t>uncle is a merchant .</a:t>
            </a:r>
            <a:endParaRPr lang="en-US" sz="3200" b="1" dirty="0">
              <a:solidFill>
                <a:srgbClr val="7030A0"/>
              </a:solidFill>
              <a:latin typeface="Times New Roman" pitchFamily="18" charset="0"/>
              <a:cs typeface="Times New Roman" pitchFamily="18" charset="0"/>
            </a:endParaRPr>
          </a:p>
        </p:txBody>
      </p:sp>
      <p:sp>
        <p:nvSpPr>
          <p:cNvPr id="6" name="TextBox 5"/>
          <p:cNvSpPr txBox="1"/>
          <p:nvPr/>
        </p:nvSpPr>
        <p:spPr>
          <a:xfrm>
            <a:off x="2286000" y="15240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Key word</a:t>
            </a:r>
            <a:endParaRPr lang="en-US" sz="4000" b="1" dirty="0">
              <a:solidFill>
                <a:srgbClr val="7030A0"/>
              </a:solidFill>
              <a:latin typeface="Times New Roman" pitchFamily="18" charset="0"/>
              <a:cs typeface="Times New Roman" pitchFamily="18" charset="0"/>
            </a:endParaRPr>
          </a:p>
        </p:txBody>
      </p:sp>
      <p:sp>
        <p:nvSpPr>
          <p:cNvPr id="7" name="TextBox 6"/>
          <p:cNvSpPr txBox="1"/>
          <p:nvPr/>
        </p:nvSpPr>
        <p:spPr>
          <a:xfrm>
            <a:off x="2286000" y="22860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Meaning:</a:t>
            </a:r>
            <a:endParaRPr lang="en-US" sz="4000" b="1" dirty="0">
              <a:solidFill>
                <a:srgbClr val="7030A0"/>
              </a:solidFill>
              <a:latin typeface="Times New Roman" pitchFamily="18" charset="0"/>
              <a:cs typeface="Times New Roman" pitchFamily="18" charset="0"/>
            </a:endParaRPr>
          </a:p>
        </p:txBody>
      </p:sp>
      <p:pic>
        <p:nvPicPr>
          <p:cNvPr id="2051" name="Picture 3" descr="C:\Users\Saiful\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175" y="3125993"/>
            <a:ext cx="4695825" cy="3472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40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9753600" cy="584775"/>
          </a:xfrm>
          <a:prstGeom prst="rect">
            <a:avLst/>
          </a:prstGeom>
          <a:noFill/>
        </p:spPr>
        <p:txBody>
          <a:bodyPr wrap="square" rtlCol="0">
            <a:spAutoFit/>
          </a:bodyPr>
          <a:lstStyle/>
          <a:p>
            <a:pPr algn="ctr"/>
            <a:r>
              <a:rPr lang="en-US" sz="3200" b="1" dirty="0">
                <a:solidFill>
                  <a:srgbClr val="7030A0"/>
                </a:solidFill>
                <a:latin typeface="Times New Roman" pitchFamily="18" charset="0"/>
                <a:cs typeface="Times New Roman" pitchFamily="18" charset="0"/>
              </a:rPr>
              <a:t>Choose the correct answer from the alternative.</a:t>
            </a:r>
          </a:p>
        </p:txBody>
      </p:sp>
      <p:sp>
        <p:nvSpPr>
          <p:cNvPr id="3" name="TextBox 2"/>
          <p:cNvSpPr txBox="1"/>
          <p:nvPr/>
        </p:nvSpPr>
        <p:spPr>
          <a:xfrm>
            <a:off x="6850380" y="2409111"/>
            <a:ext cx="564642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citizen</a:t>
            </a:r>
            <a:endParaRPr lang="en-US" sz="3200" b="1" dirty="0">
              <a:solidFill>
                <a:srgbClr val="7030A0"/>
              </a:solidFill>
              <a:latin typeface="Times New Roman" pitchFamily="18" charset="0"/>
              <a:cs typeface="Times New Roman" pitchFamily="18" charset="0"/>
            </a:endParaRPr>
          </a:p>
        </p:txBody>
      </p:sp>
      <p:sp>
        <p:nvSpPr>
          <p:cNvPr id="4" name="TextBox 3"/>
          <p:cNvSpPr txBox="1"/>
          <p:nvPr/>
        </p:nvSpPr>
        <p:spPr>
          <a:xfrm>
            <a:off x="6850380" y="3276600"/>
            <a:ext cx="564642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missionary</a:t>
            </a:r>
          </a:p>
        </p:txBody>
      </p:sp>
      <p:sp>
        <p:nvSpPr>
          <p:cNvPr id="6" name="TextBox 5"/>
          <p:cNvSpPr txBox="1"/>
          <p:nvPr/>
        </p:nvSpPr>
        <p:spPr>
          <a:xfrm>
            <a:off x="1371600" y="2362200"/>
            <a:ext cx="4572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ascend</a:t>
            </a:r>
          </a:p>
        </p:txBody>
      </p:sp>
      <p:sp>
        <p:nvSpPr>
          <p:cNvPr id="7" name="TextBox 6"/>
          <p:cNvSpPr txBox="1"/>
          <p:nvPr/>
        </p:nvSpPr>
        <p:spPr>
          <a:xfrm>
            <a:off x="1371600" y="3247311"/>
            <a:ext cx="4572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clan</a:t>
            </a:r>
          </a:p>
        </p:txBody>
      </p:sp>
      <p:sp>
        <p:nvSpPr>
          <p:cNvPr id="8" name="TextBox 7"/>
          <p:cNvSpPr txBox="1"/>
          <p:nvPr/>
        </p:nvSpPr>
        <p:spPr>
          <a:xfrm>
            <a:off x="762000" y="4267200"/>
            <a:ext cx="117348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2. The suffering of the poor in </a:t>
            </a:r>
            <a:r>
              <a:rPr lang="en-US" sz="3200" b="1" dirty="0" err="1">
                <a:solidFill>
                  <a:srgbClr val="7030A0"/>
                </a:solidFill>
                <a:latin typeface="Times New Roman" pitchFamily="18" charset="0"/>
                <a:cs typeface="Times New Roman" pitchFamily="18" charset="0"/>
              </a:rPr>
              <a:t>Kalkata</a:t>
            </a:r>
            <a:r>
              <a:rPr lang="en-US" sz="3200" b="1" dirty="0">
                <a:solidFill>
                  <a:srgbClr val="7030A0"/>
                </a:solidFill>
                <a:latin typeface="Times New Roman" pitchFamily="18" charset="0"/>
                <a:cs typeface="Times New Roman" pitchFamily="18" charset="0"/>
              </a:rPr>
              <a:t> moved Mother Teresa -</a:t>
            </a:r>
          </a:p>
        </p:txBody>
      </p:sp>
      <p:sp>
        <p:nvSpPr>
          <p:cNvPr id="9" name="TextBox 8"/>
          <p:cNvSpPr txBox="1"/>
          <p:nvPr/>
        </p:nvSpPr>
        <p:spPr>
          <a:xfrm>
            <a:off x="6781800" y="5257800"/>
            <a:ext cx="5715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now and then</a:t>
            </a:r>
          </a:p>
        </p:txBody>
      </p:sp>
      <p:sp>
        <p:nvSpPr>
          <p:cNvPr id="10" name="TextBox 9"/>
          <p:cNvSpPr txBox="1"/>
          <p:nvPr/>
        </p:nvSpPr>
        <p:spPr>
          <a:xfrm>
            <a:off x="6746838" y="6319772"/>
            <a:ext cx="5749962"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tremendously</a:t>
            </a:r>
          </a:p>
        </p:txBody>
      </p:sp>
      <p:sp>
        <p:nvSpPr>
          <p:cNvPr id="11" name="TextBox 10"/>
          <p:cNvSpPr txBox="1"/>
          <p:nvPr/>
        </p:nvSpPr>
        <p:spPr>
          <a:xfrm>
            <a:off x="1371600" y="5334000"/>
            <a:ext cx="4572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not much</a:t>
            </a:r>
          </a:p>
        </p:txBody>
      </p:sp>
      <p:sp>
        <p:nvSpPr>
          <p:cNvPr id="12" name="TextBox 11"/>
          <p:cNvSpPr txBox="1"/>
          <p:nvPr/>
        </p:nvSpPr>
        <p:spPr>
          <a:xfrm>
            <a:off x="1371600" y="6319773"/>
            <a:ext cx="4572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To </a:t>
            </a:r>
            <a:r>
              <a:rPr lang="en-US" sz="3200" b="1" dirty="0">
                <a:solidFill>
                  <a:srgbClr val="7030A0"/>
                </a:solidFill>
                <a:latin typeface="Times New Roman" pitchFamily="18" charset="0"/>
                <a:cs typeface="Times New Roman" pitchFamily="18" charset="0"/>
              </a:rPr>
              <a:t>some </a:t>
            </a:r>
            <a:r>
              <a:rPr lang="en-US" sz="3200" b="1" dirty="0" smtClean="0">
                <a:solidFill>
                  <a:srgbClr val="7030A0"/>
                </a:solidFill>
                <a:latin typeface="Times New Roman" pitchFamily="18" charset="0"/>
                <a:cs typeface="Times New Roman" pitchFamily="18" charset="0"/>
              </a:rPr>
              <a:t>extent</a:t>
            </a:r>
            <a:endParaRPr lang="en-US" sz="3200" b="1" dirty="0">
              <a:solidFill>
                <a:srgbClr val="7030A0"/>
              </a:solidFill>
              <a:latin typeface="Times New Roman" pitchFamily="18" charset="0"/>
              <a:cs typeface="Times New Roman" pitchFamily="18" charset="0"/>
            </a:endParaRPr>
          </a:p>
        </p:txBody>
      </p:sp>
      <p:sp>
        <p:nvSpPr>
          <p:cNvPr id="13" name="TextBox 12"/>
          <p:cNvSpPr txBox="1"/>
          <p:nvPr/>
        </p:nvSpPr>
        <p:spPr>
          <a:xfrm>
            <a:off x="838200" y="1447800"/>
            <a:ext cx="133350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1.Which of the following has the closest meaning of the word “descent”?</a:t>
            </a:r>
          </a:p>
        </p:txBody>
      </p:sp>
      <p:sp>
        <p:nvSpPr>
          <p:cNvPr id="14" name="Rectangle 13"/>
          <p:cNvSpPr/>
          <p:nvPr/>
        </p:nvSpPr>
        <p:spPr>
          <a:xfrm>
            <a:off x="10439400" y="381000"/>
            <a:ext cx="3825240" cy="685800"/>
          </a:xfrm>
          <a:prstGeom prst="rect">
            <a:avLst/>
          </a:prstGeom>
          <a:blipFill>
            <a:blip r:embed="rId2"/>
            <a:tile tx="0" ty="0" sx="100000" sy="100000" flip="none" algn="tl"/>
          </a:blipFill>
          <a:ln w="28575">
            <a:solidFill>
              <a:srgbClr val="00B0F0"/>
            </a:solidFill>
          </a:ln>
        </p:spPr>
        <p:style>
          <a:lnRef idx="1">
            <a:schemeClr val="accent4"/>
          </a:lnRef>
          <a:fillRef idx="3">
            <a:schemeClr val="accent4"/>
          </a:fillRef>
          <a:effectRef idx="2">
            <a:schemeClr val="accent4"/>
          </a:effectRef>
          <a:fontRef idx="minor">
            <a:schemeClr val="lt1"/>
          </a:fontRef>
        </p:style>
        <p:txBody>
          <a:bodyPr lIns="130622" tIns="65311" rIns="130622" bIns="65311" rtlCol="0" anchor="ctr"/>
          <a:lstStyle/>
          <a:p>
            <a:pPr algn="ctr"/>
            <a:r>
              <a:rPr lang="en-US" sz="4000" b="1" dirty="0">
                <a:solidFill>
                  <a:srgbClr val="000066"/>
                </a:solidFill>
              </a:rPr>
              <a:t>Individual work</a:t>
            </a:r>
          </a:p>
        </p:txBody>
      </p:sp>
    </p:spTree>
    <p:extLst>
      <p:ext uri="{BB962C8B-B14F-4D97-AF65-F5344CB8AC3E}">
        <p14:creationId xmlns:p14="http://schemas.microsoft.com/office/powerpoint/2010/main" val="228822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50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50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50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50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0" nodeType="withEffect">
                                  <p:stCondLst>
                                    <p:cond delay="50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0" nodeType="withEffect">
                                  <p:stCondLst>
                                    <p:cond delay="50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9"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04800"/>
            <a:ext cx="10058400" cy="584775"/>
          </a:xfrm>
          <a:prstGeom prst="rect">
            <a:avLst/>
          </a:prstGeom>
          <a:noFill/>
        </p:spPr>
        <p:txBody>
          <a:bodyPr wrap="square" rtlCol="0">
            <a:spAutoFit/>
          </a:bodyPr>
          <a:lstStyle/>
          <a:p>
            <a:pPr algn="ctr"/>
            <a:r>
              <a:rPr lang="en-US" sz="3200" b="1" dirty="0">
                <a:solidFill>
                  <a:srgbClr val="7030A0"/>
                </a:solidFill>
                <a:latin typeface="Times New Roman" pitchFamily="18" charset="0"/>
                <a:cs typeface="Times New Roman" pitchFamily="18" charset="0"/>
              </a:rPr>
              <a:t>Choose the correct answer from the alternative.</a:t>
            </a:r>
          </a:p>
        </p:txBody>
      </p:sp>
      <p:sp>
        <p:nvSpPr>
          <p:cNvPr id="3" name="TextBox 2"/>
          <p:cNvSpPr txBox="1"/>
          <p:nvPr/>
        </p:nvSpPr>
        <p:spPr>
          <a:xfrm>
            <a:off x="6705600" y="2310825"/>
            <a:ext cx="5867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her inner </a:t>
            </a:r>
            <a:r>
              <a:rPr lang="en-US" sz="3200" b="1" dirty="0" smtClean="0">
                <a:solidFill>
                  <a:srgbClr val="7030A0"/>
                </a:solidFill>
                <a:latin typeface="Times New Roman" pitchFamily="18" charset="0"/>
                <a:cs typeface="Times New Roman" pitchFamily="18" charset="0"/>
              </a:rPr>
              <a:t>urge</a:t>
            </a:r>
            <a:endParaRPr lang="en-US" sz="3200" b="1" dirty="0">
              <a:solidFill>
                <a:srgbClr val="7030A0"/>
              </a:solidFill>
              <a:latin typeface="Times New Roman" pitchFamily="18" charset="0"/>
              <a:cs typeface="Times New Roman" pitchFamily="18" charset="0"/>
            </a:endParaRPr>
          </a:p>
        </p:txBody>
      </p:sp>
      <p:sp>
        <p:nvSpPr>
          <p:cNvPr id="4" name="TextBox 3"/>
          <p:cNvSpPr txBox="1"/>
          <p:nvPr/>
        </p:nvSpPr>
        <p:spPr>
          <a:xfrm>
            <a:off x="6705600" y="3266182"/>
            <a:ext cx="5867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her teachers</a:t>
            </a:r>
          </a:p>
        </p:txBody>
      </p:sp>
      <p:sp>
        <p:nvSpPr>
          <p:cNvPr id="5" name="TextBox 4"/>
          <p:cNvSpPr txBox="1"/>
          <p:nvPr/>
        </p:nvSpPr>
        <p:spPr>
          <a:xfrm>
            <a:off x="1219200" y="2310825"/>
            <a:ext cx="4648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her parents</a:t>
            </a:r>
          </a:p>
        </p:txBody>
      </p:sp>
      <p:sp>
        <p:nvSpPr>
          <p:cNvPr id="6" name="TextBox 5"/>
          <p:cNvSpPr txBox="1"/>
          <p:nvPr/>
        </p:nvSpPr>
        <p:spPr>
          <a:xfrm>
            <a:off x="1219200" y="3276600"/>
            <a:ext cx="4648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whims</a:t>
            </a:r>
          </a:p>
        </p:txBody>
      </p:sp>
      <p:sp>
        <p:nvSpPr>
          <p:cNvPr id="7" name="TextBox 6"/>
          <p:cNvSpPr txBox="1"/>
          <p:nvPr/>
        </p:nvSpPr>
        <p:spPr>
          <a:xfrm>
            <a:off x="685800" y="4724400"/>
            <a:ext cx="118872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4.The prevailing poverty ____ Teresa to work for the poor. </a:t>
            </a:r>
          </a:p>
        </p:txBody>
      </p:sp>
      <p:sp>
        <p:nvSpPr>
          <p:cNvPr id="8" name="TextBox 7"/>
          <p:cNvSpPr txBox="1"/>
          <p:nvPr/>
        </p:nvSpPr>
        <p:spPr>
          <a:xfrm>
            <a:off x="6705600" y="5877580"/>
            <a:ext cx="5867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set</a:t>
            </a:r>
          </a:p>
        </p:txBody>
      </p:sp>
      <p:sp>
        <p:nvSpPr>
          <p:cNvPr id="9" name="TextBox 8"/>
          <p:cNvSpPr txBox="1"/>
          <p:nvPr/>
        </p:nvSpPr>
        <p:spPr>
          <a:xfrm>
            <a:off x="6705600" y="6705600"/>
            <a:ext cx="5867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sent</a:t>
            </a:r>
            <a:endParaRPr lang="en-US" sz="3200" b="1" dirty="0">
              <a:solidFill>
                <a:srgbClr val="7030A0"/>
              </a:solidFill>
              <a:latin typeface="Times New Roman" pitchFamily="18" charset="0"/>
              <a:cs typeface="Times New Roman" pitchFamily="18" charset="0"/>
            </a:endParaRPr>
          </a:p>
        </p:txBody>
      </p:sp>
      <p:sp>
        <p:nvSpPr>
          <p:cNvPr id="10" name="TextBox 9"/>
          <p:cNvSpPr txBox="1"/>
          <p:nvPr/>
        </p:nvSpPr>
        <p:spPr>
          <a:xfrm>
            <a:off x="1223234" y="5877579"/>
            <a:ext cx="4648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drove</a:t>
            </a:r>
            <a:endParaRPr lang="en-US" sz="3200" b="1" dirty="0">
              <a:solidFill>
                <a:srgbClr val="7030A0"/>
              </a:solidFill>
              <a:latin typeface="Times New Roman" pitchFamily="18" charset="0"/>
              <a:cs typeface="Times New Roman" pitchFamily="18" charset="0"/>
            </a:endParaRPr>
          </a:p>
        </p:txBody>
      </p:sp>
      <p:sp>
        <p:nvSpPr>
          <p:cNvPr id="11" name="TextBox 10"/>
          <p:cNvSpPr txBox="1"/>
          <p:nvPr/>
        </p:nvSpPr>
        <p:spPr>
          <a:xfrm>
            <a:off x="1219200" y="6705600"/>
            <a:ext cx="4648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engaged</a:t>
            </a:r>
            <a:endParaRPr lang="en-US" sz="3200" b="1" dirty="0">
              <a:solidFill>
                <a:srgbClr val="FF0000"/>
              </a:solidFill>
              <a:latin typeface="Times New Roman" pitchFamily="18" charset="0"/>
              <a:cs typeface="Times New Roman" pitchFamily="18" charset="0"/>
            </a:endParaRPr>
          </a:p>
        </p:txBody>
      </p:sp>
      <p:sp>
        <p:nvSpPr>
          <p:cNvPr id="12" name="TextBox 11"/>
          <p:cNvSpPr txBox="1"/>
          <p:nvPr/>
        </p:nvSpPr>
        <p:spPr>
          <a:xfrm>
            <a:off x="685800" y="1219200"/>
            <a:ext cx="118872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3. Mother Teresa was directed by ____to serve the humanity.</a:t>
            </a:r>
          </a:p>
        </p:txBody>
      </p:sp>
    </p:spTree>
    <p:extLst>
      <p:ext uri="{BB962C8B-B14F-4D97-AF65-F5344CB8AC3E}">
        <p14:creationId xmlns:p14="http://schemas.microsoft.com/office/powerpoint/2010/main" val="266384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50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50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50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50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0" nodeType="withEffect">
                                  <p:stCondLst>
                                    <p:cond delay="50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0" nodeType="withEffect">
                                  <p:stCondLst>
                                    <p:cond delay="50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81000"/>
            <a:ext cx="10058400" cy="584775"/>
          </a:xfrm>
          <a:prstGeom prst="rect">
            <a:avLst/>
          </a:prstGeom>
          <a:noFill/>
        </p:spPr>
        <p:txBody>
          <a:bodyPr wrap="square" rtlCol="0">
            <a:spAutoFit/>
          </a:bodyPr>
          <a:lstStyle/>
          <a:p>
            <a:pPr algn="ctr"/>
            <a:r>
              <a:rPr lang="en-US" sz="3200" b="1" dirty="0">
                <a:solidFill>
                  <a:srgbClr val="7030A0"/>
                </a:solidFill>
                <a:latin typeface="Times New Roman" pitchFamily="18" charset="0"/>
                <a:cs typeface="Times New Roman" pitchFamily="18" charset="0"/>
              </a:rPr>
              <a:t>Choose the correct answer from the alternative.</a:t>
            </a:r>
          </a:p>
        </p:txBody>
      </p:sp>
      <p:sp>
        <p:nvSpPr>
          <p:cNvPr id="3" name="TextBox 2"/>
          <p:cNvSpPr txBox="1"/>
          <p:nvPr/>
        </p:nvSpPr>
        <p:spPr>
          <a:xfrm>
            <a:off x="7848600" y="2133600"/>
            <a:ext cx="5029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12</a:t>
            </a:r>
            <a:endParaRPr lang="en-US" sz="3200" b="1" dirty="0">
              <a:solidFill>
                <a:srgbClr val="7030A0"/>
              </a:solidFill>
              <a:latin typeface="Times New Roman" pitchFamily="18" charset="0"/>
              <a:cs typeface="Times New Roman" pitchFamily="18" charset="0"/>
            </a:endParaRPr>
          </a:p>
        </p:txBody>
      </p:sp>
      <p:sp>
        <p:nvSpPr>
          <p:cNvPr id="4" name="TextBox 3"/>
          <p:cNvSpPr txBox="1"/>
          <p:nvPr/>
        </p:nvSpPr>
        <p:spPr>
          <a:xfrm>
            <a:off x="7848600" y="2895600"/>
            <a:ext cx="5029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38</a:t>
            </a:r>
            <a:endParaRPr lang="en-US" sz="3200" b="1" dirty="0">
              <a:solidFill>
                <a:srgbClr val="7030A0"/>
              </a:solidFill>
              <a:latin typeface="Times New Roman" pitchFamily="18" charset="0"/>
              <a:cs typeface="Times New Roman" pitchFamily="18" charset="0"/>
            </a:endParaRPr>
          </a:p>
        </p:txBody>
      </p:sp>
      <p:sp>
        <p:nvSpPr>
          <p:cNvPr id="5" name="TextBox 4"/>
          <p:cNvSpPr txBox="1"/>
          <p:nvPr/>
        </p:nvSpPr>
        <p:spPr>
          <a:xfrm>
            <a:off x="1447800" y="2057400"/>
            <a:ext cx="5486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 18</a:t>
            </a:r>
            <a:endParaRPr lang="en-US" sz="3200" b="1" dirty="0">
              <a:solidFill>
                <a:srgbClr val="7030A0"/>
              </a:solidFill>
              <a:latin typeface="Times New Roman" pitchFamily="18" charset="0"/>
              <a:cs typeface="Times New Roman" pitchFamily="18" charset="0"/>
            </a:endParaRPr>
          </a:p>
        </p:txBody>
      </p:sp>
      <p:sp>
        <p:nvSpPr>
          <p:cNvPr id="6" name="TextBox 5"/>
          <p:cNvSpPr txBox="1"/>
          <p:nvPr/>
        </p:nvSpPr>
        <p:spPr>
          <a:xfrm>
            <a:off x="1447800" y="2895600"/>
            <a:ext cx="5486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21</a:t>
            </a:r>
            <a:endParaRPr lang="en-US" sz="3200" b="1" dirty="0">
              <a:solidFill>
                <a:srgbClr val="FF0000"/>
              </a:solidFill>
              <a:latin typeface="Times New Roman" pitchFamily="18" charset="0"/>
              <a:cs typeface="Times New Roman" pitchFamily="18" charset="0"/>
            </a:endParaRPr>
          </a:p>
        </p:txBody>
      </p:sp>
      <p:sp>
        <p:nvSpPr>
          <p:cNvPr id="7" name="TextBox 6"/>
          <p:cNvSpPr txBox="1"/>
          <p:nvPr/>
        </p:nvSpPr>
        <p:spPr>
          <a:xfrm>
            <a:off x="685800" y="4114800"/>
            <a:ext cx="121920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a:solidFill>
                  <a:srgbClr val="002060"/>
                </a:solidFill>
                <a:latin typeface="Times New Roman" pitchFamily="18" charset="0"/>
                <a:cs typeface="Times New Roman" pitchFamily="18" charset="0"/>
              </a:rPr>
              <a:t>6</a:t>
            </a:r>
            <a:r>
              <a:rPr lang="en-US" sz="3200" b="1" dirty="0" smtClean="0">
                <a:solidFill>
                  <a:srgbClr val="00206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The term “widespread poverty” refers to____.</a:t>
            </a:r>
          </a:p>
        </p:txBody>
      </p:sp>
      <p:sp>
        <p:nvSpPr>
          <p:cNvPr id="8" name="TextBox 7"/>
          <p:cNvSpPr txBox="1"/>
          <p:nvPr/>
        </p:nvSpPr>
        <p:spPr>
          <a:xfrm>
            <a:off x="7848600" y="5358825"/>
            <a:ext cx="5029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 the state of being of </a:t>
            </a:r>
            <a:r>
              <a:rPr lang="en-US" sz="3200" b="1" dirty="0" smtClean="0">
                <a:solidFill>
                  <a:srgbClr val="7030A0"/>
                </a:solidFill>
                <a:latin typeface="Times New Roman" pitchFamily="18" charset="0"/>
                <a:cs typeface="Times New Roman" pitchFamily="18" charset="0"/>
              </a:rPr>
              <a:t>poor</a:t>
            </a:r>
            <a:endParaRPr lang="en-US" sz="3200" b="1" dirty="0">
              <a:solidFill>
                <a:srgbClr val="7030A0"/>
              </a:solidFill>
              <a:latin typeface="Times New Roman" pitchFamily="18" charset="0"/>
              <a:cs typeface="Times New Roman" pitchFamily="18" charset="0"/>
            </a:endParaRPr>
          </a:p>
        </p:txBody>
      </p:sp>
      <p:sp>
        <p:nvSpPr>
          <p:cNvPr id="9" name="TextBox 8"/>
          <p:cNvSpPr txBox="1"/>
          <p:nvPr/>
        </p:nvSpPr>
        <p:spPr>
          <a:xfrm>
            <a:off x="7848600" y="6415444"/>
            <a:ext cx="5029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a kind of disease</a:t>
            </a:r>
          </a:p>
        </p:txBody>
      </p:sp>
      <p:sp>
        <p:nvSpPr>
          <p:cNvPr id="10" name="TextBox 9"/>
          <p:cNvSpPr txBox="1"/>
          <p:nvPr/>
        </p:nvSpPr>
        <p:spPr>
          <a:xfrm>
            <a:off x="1447800" y="5358825"/>
            <a:ext cx="5486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the felling of anxiety</a:t>
            </a:r>
          </a:p>
        </p:txBody>
      </p:sp>
      <p:sp>
        <p:nvSpPr>
          <p:cNvPr id="11" name="TextBox 10"/>
          <p:cNvSpPr txBox="1"/>
          <p:nvPr/>
        </p:nvSpPr>
        <p:spPr>
          <a:xfrm>
            <a:off x="1447800" y="6415445"/>
            <a:ext cx="5486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the condition of a poor</a:t>
            </a:r>
          </a:p>
        </p:txBody>
      </p:sp>
      <p:sp>
        <p:nvSpPr>
          <p:cNvPr id="12" name="TextBox 11"/>
          <p:cNvSpPr txBox="1"/>
          <p:nvPr/>
        </p:nvSpPr>
        <p:spPr>
          <a:xfrm>
            <a:off x="609600" y="1219200"/>
            <a:ext cx="122682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solidFill>
                  <a:srgbClr val="002060"/>
                </a:solidFill>
                <a:latin typeface="Times New Roman" pitchFamily="18" charset="0"/>
                <a:cs typeface="Times New Roman" pitchFamily="18" charset="0"/>
              </a:rPr>
              <a:t>5. </a:t>
            </a:r>
            <a:r>
              <a:rPr lang="en-US" sz="3200" b="1" dirty="0">
                <a:solidFill>
                  <a:srgbClr val="7030A0"/>
                </a:solidFill>
                <a:latin typeface="Times New Roman" pitchFamily="18" charset="0"/>
                <a:cs typeface="Times New Roman" pitchFamily="18" charset="0"/>
              </a:rPr>
              <a:t>Mother Teresa left home when she was____.</a:t>
            </a:r>
            <a:r>
              <a:rPr lang="en-US" sz="3200" b="1" dirty="0" smtClean="0">
                <a:solidFill>
                  <a:schemeClr val="tx1"/>
                </a:solidFill>
                <a:latin typeface="Times New Roman" pitchFamily="18" charset="0"/>
                <a:cs typeface="Times New Roman" pitchFamily="18" charset="0"/>
              </a:rPr>
              <a:t>. </a:t>
            </a:r>
            <a:endParaRPr lang="en-US" sz="3200" b="1"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5791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186334"/>
            <a:ext cx="10210800"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7. What is the theme of the passage?</a:t>
            </a:r>
          </a:p>
        </p:txBody>
      </p:sp>
      <p:sp>
        <p:nvSpPr>
          <p:cNvPr id="3" name="TextBox 2"/>
          <p:cNvSpPr txBox="1"/>
          <p:nvPr/>
        </p:nvSpPr>
        <p:spPr>
          <a:xfrm>
            <a:off x="3695700" y="3453825"/>
            <a:ext cx="6591299"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a) </a:t>
            </a:r>
            <a:r>
              <a:rPr lang="en-US" sz="3200" b="1" dirty="0">
                <a:solidFill>
                  <a:srgbClr val="7030A0"/>
                </a:solidFill>
                <a:latin typeface="Times New Roman" pitchFamily="18" charset="0"/>
                <a:cs typeface="Times New Roman" pitchFamily="18" charset="0"/>
              </a:rPr>
              <a:t>t</a:t>
            </a:r>
            <a:r>
              <a:rPr lang="en-US" sz="3200" b="1" dirty="0" smtClean="0">
                <a:solidFill>
                  <a:srgbClr val="7030A0"/>
                </a:solidFill>
                <a:latin typeface="Times New Roman" pitchFamily="18" charset="0"/>
                <a:cs typeface="Times New Roman" pitchFamily="18" charset="0"/>
              </a:rPr>
              <a:t>he biography of a celebrity</a:t>
            </a:r>
          </a:p>
        </p:txBody>
      </p:sp>
      <p:sp>
        <p:nvSpPr>
          <p:cNvPr id="4" name="TextBox 3"/>
          <p:cNvSpPr txBox="1"/>
          <p:nvPr/>
        </p:nvSpPr>
        <p:spPr>
          <a:xfrm>
            <a:off x="3695702" y="5435025"/>
            <a:ext cx="6591298"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c)</a:t>
            </a:r>
            <a:r>
              <a:rPr lang="en-US" sz="3200" b="1" dirty="0">
                <a:solidFill>
                  <a:srgbClr val="FF000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a call for the humanitarian </a:t>
            </a:r>
            <a:r>
              <a:rPr lang="en-US" sz="3200" b="1" dirty="0" smtClean="0">
                <a:solidFill>
                  <a:srgbClr val="7030A0"/>
                </a:solidFill>
                <a:latin typeface="Times New Roman" pitchFamily="18" charset="0"/>
                <a:cs typeface="Times New Roman" pitchFamily="18" charset="0"/>
              </a:rPr>
              <a:t>service</a:t>
            </a:r>
            <a:endParaRPr lang="en-US" sz="3200" b="1" dirty="0">
              <a:solidFill>
                <a:srgbClr val="7030A0"/>
              </a:solidFill>
              <a:latin typeface="Times New Roman" pitchFamily="18" charset="0"/>
              <a:cs typeface="Times New Roman" pitchFamily="18" charset="0"/>
            </a:endParaRPr>
          </a:p>
        </p:txBody>
      </p:sp>
      <p:sp>
        <p:nvSpPr>
          <p:cNvPr id="5" name="TextBox 4"/>
          <p:cNvSpPr txBox="1"/>
          <p:nvPr/>
        </p:nvSpPr>
        <p:spPr>
          <a:xfrm>
            <a:off x="3677207" y="6477000"/>
            <a:ext cx="6609792"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d)</a:t>
            </a:r>
            <a:r>
              <a:rPr lang="en-US" sz="3200" b="1" dirty="0">
                <a:solidFill>
                  <a:srgbClr val="7030A0"/>
                </a:solidFill>
                <a:latin typeface="Times New Roman" pitchFamily="18" charset="0"/>
                <a:cs typeface="Times New Roman" pitchFamily="18" charset="0"/>
              </a:rPr>
              <a:t> poverty and its causes</a:t>
            </a:r>
            <a:endParaRPr lang="en-US" sz="3200" b="1" dirty="0" smtClean="0">
              <a:solidFill>
                <a:srgbClr val="FF0000"/>
              </a:solidFill>
              <a:latin typeface="Times New Roman" pitchFamily="18" charset="0"/>
              <a:cs typeface="Times New Roman" pitchFamily="18" charset="0"/>
            </a:endParaRPr>
          </a:p>
        </p:txBody>
      </p:sp>
      <p:sp>
        <p:nvSpPr>
          <p:cNvPr id="6" name="TextBox 5"/>
          <p:cNvSpPr txBox="1"/>
          <p:nvPr/>
        </p:nvSpPr>
        <p:spPr>
          <a:xfrm>
            <a:off x="3695702" y="4444425"/>
            <a:ext cx="6591298"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b) </a:t>
            </a:r>
            <a:r>
              <a:rPr lang="en-US" sz="3200" b="1" dirty="0">
                <a:solidFill>
                  <a:srgbClr val="7030A0"/>
                </a:solidFill>
                <a:latin typeface="Times New Roman" pitchFamily="18" charset="0"/>
                <a:cs typeface="Times New Roman" pitchFamily="18" charset="0"/>
              </a:rPr>
              <a:t>t</a:t>
            </a:r>
            <a:r>
              <a:rPr lang="en-US" sz="3200" b="1" dirty="0" smtClean="0">
                <a:solidFill>
                  <a:srgbClr val="7030A0"/>
                </a:solidFill>
                <a:latin typeface="Times New Roman" pitchFamily="18" charset="0"/>
                <a:cs typeface="Times New Roman" pitchFamily="18" charset="0"/>
              </a:rPr>
              <a:t>he story of a celebrity</a:t>
            </a:r>
          </a:p>
        </p:txBody>
      </p:sp>
      <p:sp>
        <p:nvSpPr>
          <p:cNvPr id="7" name="TextBox 6"/>
          <p:cNvSpPr txBox="1"/>
          <p:nvPr/>
        </p:nvSpPr>
        <p:spPr>
          <a:xfrm>
            <a:off x="2362200" y="586134"/>
            <a:ext cx="10134600"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Choose the correct answer from the alternative.</a:t>
            </a:r>
          </a:p>
        </p:txBody>
      </p:sp>
    </p:spTree>
    <p:extLst>
      <p:ext uri="{BB962C8B-B14F-4D97-AF65-F5344CB8AC3E}">
        <p14:creationId xmlns:p14="http://schemas.microsoft.com/office/powerpoint/2010/main" val="235480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ppt_x"/>
                                          </p:val>
                                        </p:tav>
                                      </p:tavLst>
                                    </p:anim>
                                    <p:anim calcmode="lin" valueType="num">
                                      <p:cBhvr additive="base">
                                        <p:cTn id="11" dur="500"/>
                                        <p:tgtEl>
                                          <p:spTgt spid="6"/>
                                        </p:tgtEl>
                                        <p:attrNameLst>
                                          <p:attrName>ppt_y</p:attrName>
                                        </p:attrNameLst>
                                      </p:cBhvr>
                                      <p:tavLst>
                                        <p:tav tm="0">
                                          <p:val>
                                            <p:strVal val="ppt_y"/>
                                          </p:val>
                                        </p:tav>
                                        <p:tav tm="100000">
                                          <p:val>
                                            <p:strVal val="1+ppt_h/2"/>
                                          </p:val>
                                        </p:tav>
                                      </p:tavLst>
                                    </p:anim>
                                    <p:set>
                                      <p:cBhvr>
                                        <p:cTn id="12" dur="1" fill="hold">
                                          <p:stCondLst>
                                            <p:cond delay="499"/>
                                          </p:stCondLst>
                                        </p:cTn>
                                        <p:tgtEl>
                                          <p:spTgt spid="6"/>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049000" y="381000"/>
            <a:ext cx="3200400" cy="624340"/>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130622" tIns="65311" rIns="130622" bIns="65311">
            <a:spAutoFit/>
          </a:bodyPr>
          <a:lstStyle/>
          <a:p>
            <a:pPr algn="ctr"/>
            <a:r>
              <a:rPr lang="en-US" sz="3200" b="1" dirty="0">
                <a:solidFill>
                  <a:srgbClr val="800080"/>
                </a:solidFill>
              </a:rPr>
              <a:t>Group Work. </a:t>
            </a:r>
          </a:p>
        </p:txBody>
      </p:sp>
      <p:sp>
        <p:nvSpPr>
          <p:cNvPr id="10" name="TextBox 9"/>
          <p:cNvSpPr txBox="1"/>
          <p:nvPr/>
        </p:nvSpPr>
        <p:spPr>
          <a:xfrm>
            <a:off x="990600" y="2387025"/>
            <a:ext cx="12801600"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1. Why did Mother Teresa decide to be a missionary?</a:t>
            </a:r>
          </a:p>
        </p:txBody>
      </p:sp>
      <p:sp>
        <p:nvSpPr>
          <p:cNvPr id="13" name="TextBox 12"/>
          <p:cNvSpPr txBox="1"/>
          <p:nvPr/>
        </p:nvSpPr>
        <p:spPr>
          <a:xfrm>
            <a:off x="533399" y="563940"/>
            <a:ext cx="10287001"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ln w="18415" cmpd="sng">
                  <a:solidFill>
                    <a:srgbClr val="FFFFFF"/>
                  </a:solidFill>
                  <a:prstDash val="solid"/>
                </a:ln>
                <a:solidFill>
                  <a:srgbClr val="7030A0"/>
                </a:solidFill>
                <a:latin typeface="Cooper Black" pitchFamily="18" charset="0"/>
                <a:cs typeface="Times New Roman" pitchFamily="18" charset="0"/>
              </a:rPr>
              <a:t>Read the passage carefully and answer the following questions.</a:t>
            </a:r>
          </a:p>
        </p:txBody>
      </p:sp>
      <p:sp>
        <p:nvSpPr>
          <p:cNvPr id="14" name="TextBox 13"/>
          <p:cNvSpPr txBox="1"/>
          <p:nvPr/>
        </p:nvSpPr>
        <p:spPr>
          <a:xfrm>
            <a:off x="914399" y="3377625"/>
            <a:ext cx="12877801"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2. What is the Sisters of Loreto?</a:t>
            </a:r>
          </a:p>
        </p:txBody>
      </p:sp>
      <p:sp>
        <p:nvSpPr>
          <p:cNvPr id="15" name="TextBox 14"/>
          <p:cNvSpPr txBox="1"/>
          <p:nvPr/>
        </p:nvSpPr>
        <p:spPr>
          <a:xfrm>
            <a:off x="887766" y="4368225"/>
            <a:ext cx="12904434"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3. Why did Mother Teresa leave the convent?</a:t>
            </a:r>
            <a:endParaRPr lang="en-US" sz="3200" b="1" dirty="0">
              <a:solidFill>
                <a:srgbClr val="7030A0"/>
              </a:solidFill>
              <a:latin typeface="Times New Roman" pitchFamily="18" charset="0"/>
              <a:cs typeface="Times New Roman" pitchFamily="18" charset="0"/>
            </a:endParaRPr>
          </a:p>
        </p:txBody>
      </p:sp>
      <p:sp>
        <p:nvSpPr>
          <p:cNvPr id="16" name="TextBox 15"/>
          <p:cNvSpPr txBox="1"/>
          <p:nvPr/>
        </p:nvSpPr>
        <p:spPr>
          <a:xfrm>
            <a:off x="887766" y="5435025"/>
            <a:ext cx="12980634"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4. How did Mother Teresa become the mother of humanity?</a:t>
            </a:r>
            <a:endParaRPr lang="en-US" sz="3200" b="1" dirty="0">
              <a:solidFill>
                <a:srgbClr val="7030A0"/>
              </a:solidFill>
              <a:latin typeface="Times New Roman" pitchFamily="18" charset="0"/>
              <a:cs typeface="Times New Roman" pitchFamily="18" charset="0"/>
            </a:endParaRPr>
          </a:p>
        </p:txBody>
      </p:sp>
      <p:sp>
        <p:nvSpPr>
          <p:cNvPr id="17" name="TextBox 16"/>
          <p:cNvSpPr txBox="1"/>
          <p:nvPr/>
        </p:nvSpPr>
        <p:spPr>
          <a:xfrm>
            <a:off x="887766" y="6542782"/>
            <a:ext cx="12980634"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5. Do you support the statement “ the widespread poverty in Kolkata had a deep Impact in Mother Teresa.” Why/ Why not?</a:t>
            </a:r>
          </a:p>
        </p:txBody>
      </p:sp>
    </p:spTree>
    <p:extLst>
      <p:ext uri="{BB962C8B-B14F-4D97-AF65-F5344CB8AC3E}">
        <p14:creationId xmlns:p14="http://schemas.microsoft.com/office/powerpoint/2010/main" val="941506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399" y="1701225"/>
            <a:ext cx="12573001" cy="584775"/>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1. Why did Mother Teresa decide to be a missionary?</a:t>
            </a:r>
          </a:p>
        </p:txBody>
      </p:sp>
      <p:sp>
        <p:nvSpPr>
          <p:cNvPr id="8" name="TextBox 7"/>
          <p:cNvSpPr txBox="1"/>
          <p:nvPr/>
        </p:nvSpPr>
        <p:spPr>
          <a:xfrm>
            <a:off x="1219200" y="2819400"/>
            <a:ext cx="12649200" cy="1077218"/>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1. Mother Teresa decided to be a missionary because she heard a voice from within that urged her to spread the love of </a:t>
            </a:r>
            <a:r>
              <a:rPr lang="en-US" sz="3200" b="1" dirty="0">
                <a:solidFill>
                  <a:srgbClr val="7030A0"/>
                </a:solidFill>
                <a:latin typeface="Times New Roman" pitchFamily="18" charset="0"/>
                <a:cs typeface="Times New Roman" pitchFamily="18" charset="0"/>
              </a:rPr>
              <a:t>C</a:t>
            </a:r>
            <a:r>
              <a:rPr lang="en-US" sz="3200" b="1" dirty="0" smtClean="0">
                <a:solidFill>
                  <a:srgbClr val="7030A0"/>
                </a:solidFill>
                <a:latin typeface="Times New Roman" pitchFamily="18" charset="0"/>
                <a:cs typeface="Times New Roman" pitchFamily="18" charset="0"/>
              </a:rPr>
              <a:t>hrist.</a:t>
            </a:r>
          </a:p>
        </p:txBody>
      </p:sp>
      <p:sp>
        <p:nvSpPr>
          <p:cNvPr id="9" name="TextBox 8"/>
          <p:cNvSpPr txBox="1"/>
          <p:nvPr/>
        </p:nvSpPr>
        <p:spPr>
          <a:xfrm>
            <a:off x="1219200" y="4876800"/>
            <a:ext cx="12649201" cy="584775"/>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2. What is the Sisters of Loreto?</a:t>
            </a:r>
          </a:p>
        </p:txBody>
      </p:sp>
      <p:sp>
        <p:nvSpPr>
          <p:cNvPr id="10" name="TextBox 9"/>
          <p:cNvSpPr txBox="1"/>
          <p:nvPr/>
        </p:nvSpPr>
        <p:spPr>
          <a:xfrm>
            <a:off x="1143000" y="5867400"/>
            <a:ext cx="12801600" cy="156966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3200" b="1" dirty="0" smtClean="0">
                <a:solidFill>
                  <a:srgbClr val="7030A0"/>
                </a:solidFill>
                <a:latin typeface="Times New Roman" pitchFamily="18" charset="0"/>
                <a:cs typeface="Times New Roman" pitchFamily="18" charset="0"/>
              </a:rPr>
              <a:t>2. The members of Institute of the Blessed Virgin Mary, a Roman Catholic religious congregation of women, are commonly known as the Sisters of Loreto..</a:t>
            </a:r>
          </a:p>
        </p:txBody>
      </p:sp>
      <p:sp>
        <p:nvSpPr>
          <p:cNvPr id="11" name="TextBox 10"/>
          <p:cNvSpPr txBox="1"/>
          <p:nvPr/>
        </p:nvSpPr>
        <p:spPr>
          <a:xfrm>
            <a:off x="4572000" y="405825"/>
            <a:ext cx="5791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00B0F0"/>
                </a:solidFill>
                <a:latin typeface="Times New Roman" pitchFamily="18" charset="0"/>
                <a:cs typeface="Times New Roman" pitchFamily="18" charset="0"/>
              </a:rPr>
              <a:t>Compare with your answer</a:t>
            </a:r>
          </a:p>
        </p:txBody>
      </p:sp>
    </p:spTree>
    <p:extLst>
      <p:ext uri="{BB962C8B-B14F-4D97-AF65-F5344CB8AC3E}">
        <p14:creationId xmlns:p14="http://schemas.microsoft.com/office/powerpoint/2010/main" val="160401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BTT Training\01050070187_Saiful\Image\Screenshot_1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2600" y="920610"/>
            <a:ext cx="2667000" cy="3291839"/>
          </a:xfrm>
          <a:prstGeom prst="rect">
            <a:avLst/>
          </a:prstGeom>
          <a:ln>
            <a:noFill/>
          </a:ln>
          <a:effectLst>
            <a:outerShdw blurRad="292100" dist="139700" dir="2700000" algn="tl" rotWithShape="0">
              <a:srgbClr val="333333">
                <a:alpha val="65000"/>
              </a:srgbClr>
            </a:outerShdw>
          </a:effectLst>
          <a:extLst/>
        </p:spPr>
      </p:pic>
      <p:pic>
        <p:nvPicPr>
          <p:cNvPr id="3" name="Picture 3" descr="C:\Users\Saiful\Desktop\Extra content\Download Pic\Saifu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85801"/>
            <a:ext cx="2971800" cy="3292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487680" y="4297680"/>
            <a:ext cx="6705600" cy="2994220"/>
          </a:xfrm>
          <a:prstGeom prst="rect">
            <a:avLst/>
          </a:prstGeom>
          <a:noFill/>
        </p:spPr>
        <p:txBody>
          <a:bodyPr wrap="square" lIns="130622" tIns="65311" rIns="130622" bIns="65311" rtlCol="0">
            <a:spAutoFit/>
          </a:bodyPr>
          <a:lstStyle/>
          <a:p>
            <a:pPr algn="ctr"/>
            <a:r>
              <a:rPr lang="en-US" sz="4000" b="1" dirty="0">
                <a:solidFill>
                  <a:srgbClr val="7030A0"/>
                </a:solidFill>
                <a:latin typeface="Times New Roman" pitchFamily="18" charset="0"/>
                <a:cs typeface="Times New Roman" pitchFamily="18" charset="0"/>
              </a:rPr>
              <a:t>Md. </a:t>
            </a:r>
            <a:r>
              <a:rPr lang="en-US" sz="4000" b="1" dirty="0" err="1">
                <a:solidFill>
                  <a:srgbClr val="7030A0"/>
                </a:solidFill>
                <a:latin typeface="Times New Roman" pitchFamily="18" charset="0"/>
                <a:cs typeface="Times New Roman" pitchFamily="18" charset="0"/>
              </a:rPr>
              <a:t>Saiful</a:t>
            </a:r>
            <a:r>
              <a:rPr lang="en-US" sz="4000" b="1" dirty="0">
                <a:solidFill>
                  <a:srgbClr val="7030A0"/>
                </a:solidFill>
                <a:latin typeface="Times New Roman" pitchFamily="18" charset="0"/>
                <a:cs typeface="Times New Roman" pitchFamily="18" charset="0"/>
              </a:rPr>
              <a:t> Islam </a:t>
            </a:r>
            <a:r>
              <a:rPr lang="en-US" sz="4000" b="1" dirty="0" err="1">
                <a:solidFill>
                  <a:srgbClr val="7030A0"/>
                </a:solidFill>
                <a:latin typeface="Times New Roman" pitchFamily="18" charset="0"/>
                <a:cs typeface="Times New Roman" pitchFamily="18" charset="0"/>
              </a:rPr>
              <a:t>Chowdhury</a:t>
            </a:r>
            <a:endParaRPr lang="en-US" sz="4000" b="1" dirty="0">
              <a:solidFill>
                <a:srgbClr val="7030A0"/>
              </a:solidFill>
              <a:latin typeface="Times New Roman" pitchFamily="18" charset="0"/>
              <a:cs typeface="Times New Roman" pitchFamily="18" charset="0"/>
            </a:endParaRPr>
          </a:p>
          <a:p>
            <a:pPr algn="ctr"/>
            <a:r>
              <a:rPr lang="en-US" sz="4000" dirty="0">
                <a:solidFill>
                  <a:srgbClr val="7030A0"/>
                </a:solidFill>
                <a:latin typeface="Times New Roman" pitchFamily="18" charset="0"/>
                <a:cs typeface="Times New Roman" pitchFamily="18" charset="0"/>
              </a:rPr>
              <a:t>     </a:t>
            </a:r>
            <a:r>
              <a:rPr lang="en-US" sz="3400" b="1" dirty="0">
                <a:solidFill>
                  <a:srgbClr val="7030A0"/>
                </a:solidFill>
                <a:latin typeface="Times New Roman" pitchFamily="18" charset="0"/>
                <a:cs typeface="Times New Roman" pitchFamily="18" charset="0"/>
              </a:rPr>
              <a:t>Senior Teacher</a:t>
            </a:r>
          </a:p>
          <a:p>
            <a:pPr algn="ctr"/>
            <a:r>
              <a:rPr lang="en-US" sz="3400" b="1" dirty="0">
                <a:solidFill>
                  <a:srgbClr val="7030A0"/>
                </a:solidFill>
                <a:latin typeface="Times New Roman" pitchFamily="18" charset="0"/>
                <a:cs typeface="Times New Roman" pitchFamily="18" charset="0"/>
              </a:rPr>
              <a:t>    </a:t>
            </a:r>
            <a:r>
              <a:rPr lang="en-US" sz="4600" b="1" dirty="0">
                <a:solidFill>
                  <a:srgbClr val="7030A0"/>
                </a:solidFill>
                <a:latin typeface="Times New Roman" pitchFamily="18" charset="0"/>
                <a:cs typeface="Times New Roman" pitchFamily="18" charset="0"/>
              </a:rPr>
              <a:t>C.  J.  M  High School</a:t>
            </a:r>
            <a:r>
              <a:rPr lang="en-US" sz="4600" dirty="0">
                <a:solidFill>
                  <a:srgbClr val="7030A0"/>
                </a:solidFill>
                <a:latin typeface="Times New Roman" pitchFamily="18" charset="0"/>
                <a:cs typeface="Times New Roman" pitchFamily="18" charset="0"/>
              </a:rPr>
              <a:t>, </a:t>
            </a:r>
          </a:p>
          <a:p>
            <a:pPr algn="ctr"/>
            <a:r>
              <a:rPr lang="en-US" sz="3400" dirty="0">
                <a:solidFill>
                  <a:srgbClr val="7030A0"/>
                </a:solidFill>
                <a:latin typeface="Times New Roman" pitchFamily="18" charset="0"/>
                <a:cs typeface="Times New Roman" pitchFamily="18" charset="0"/>
              </a:rPr>
              <a:t> </a:t>
            </a:r>
            <a:r>
              <a:rPr lang="en-US" sz="2900" b="1" dirty="0" err="1" smtClean="0">
                <a:solidFill>
                  <a:srgbClr val="7030A0"/>
                </a:solidFill>
                <a:latin typeface="Times New Roman" pitchFamily="18" charset="0"/>
                <a:cs typeface="Times New Roman" pitchFamily="18" charset="0"/>
              </a:rPr>
              <a:t>Mohara</a:t>
            </a:r>
            <a:r>
              <a:rPr lang="en-US" sz="2900" b="1" dirty="0" smtClean="0">
                <a:solidFill>
                  <a:srgbClr val="7030A0"/>
                </a:solidFill>
                <a:latin typeface="Times New Roman" pitchFamily="18" charset="0"/>
                <a:cs typeface="Times New Roman" pitchFamily="18" charset="0"/>
              </a:rPr>
              <a:t> ,  </a:t>
            </a:r>
            <a:r>
              <a:rPr lang="en-US" sz="2900" b="1" dirty="0" err="1" smtClean="0">
                <a:solidFill>
                  <a:srgbClr val="7030A0"/>
                </a:solidFill>
                <a:latin typeface="Times New Roman" pitchFamily="18" charset="0"/>
                <a:cs typeface="Times New Roman" pitchFamily="18" charset="0"/>
              </a:rPr>
              <a:t>Chandgaon</a:t>
            </a:r>
            <a:r>
              <a:rPr lang="en-US" sz="2900" b="1" dirty="0" smtClean="0">
                <a:solidFill>
                  <a:srgbClr val="7030A0"/>
                </a:solidFill>
                <a:latin typeface="Times New Roman" pitchFamily="18" charset="0"/>
                <a:cs typeface="Times New Roman" pitchFamily="18" charset="0"/>
              </a:rPr>
              <a:t> , </a:t>
            </a:r>
            <a:r>
              <a:rPr lang="en-US" sz="2900" b="1" dirty="0" err="1" smtClean="0">
                <a:solidFill>
                  <a:srgbClr val="7030A0"/>
                </a:solidFill>
                <a:latin typeface="Times New Roman" pitchFamily="18" charset="0"/>
                <a:cs typeface="Times New Roman" pitchFamily="18" charset="0"/>
              </a:rPr>
              <a:t>Chattogram</a:t>
            </a:r>
            <a:r>
              <a:rPr lang="en-US" sz="2900" b="1" dirty="0" smtClean="0">
                <a:solidFill>
                  <a:srgbClr val="7030A0"/>
                </a:solidFill>
                <a:latin typeface="Times New Roman" pitchFamily="18" charset="0"/>
                <a:cs typeface="Times New Roman" pitchFamily="18" charset="0"/>
              </a:rPr>
              <a:t>.</a:t>
            </a:r>
            <a:endParaRPr lang="en-US" sz="3400" dirty="0">
              <a:solidFill>
                <a:srgbClr val="7030A0"/>
              </a:solidFill>
              <a:latin typeface="Times New Roman" pitchFamily="18" charset="0"/>
              <a:cs typeface="Times New Roman" pitchFamily="18" charset="0"/>
            </a:endParaRPr>
          </a:p>
          <a:p>
            <a:r>
              <a:rPr lang="en-US" dirty="0" smtClean="0">
                <a:solidFill>
                  <a:srgbClr val="7030A0"/>
                </a:solidFill>
                <a:latin typeface="Times New Roman" pitchFamily="18" charset="0"/>
                <a:cs typeface="Times New Roman" pitchFamily="18" charset="0"/>
                <a:hlinkClick r:id="rId4"/>
              </a:rPr>
              <a:t>saifulcjm@gmail.com</a:t>
            </a:r>
            <a:r>
              <a:rPr lang="en-US" dirty="0" smtClean="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Mob: 01991945882</a:t>
            </a:r>
          </a:p>
        </p:txBody>
      </p:sp>
      <p:sp>
        <p:nvSpPr>
          <p:cNvPr id="5" name="TextBox 4"/>
          <p:cNvSpPr txBox="1"/>
          <p:nvPr/>
        </p:nvSpPr>
        <p:spPr>
          <a:xfrm>
            <a:off x="8168640" y="4495800"/>
            <a:ext cx="5852160" cy="2347889"/>
          </a:xfrm>
          <a:prstGeom prst="rect">
            <a:avLst/>
          </a:prstGeom>
          <a:noFill/>
        </p:spPr>
        <p:txBody>
          <a:bodyPr wrap="square" lIns="130622" tIns="65311" rIns="130622" bIns="65311" rtlCol="0">
            <a:spAutoFit/>
          </a:bodyPr>
          <a:lstStyle/>
          <a:p>
            <a:r>
              <a:rPr lang="en-US" sz="3600" b="1" dirty="0">
                <a:solidFill>
                  <a:srgbClr val="7030A0"/>
                </a:solidFill>
                <a:latin typeface="Times New Roman" panose="02020603050405020304" pitchFamily="18" charset="0"/>
                <a:cs typeface="Times New Roman" panose="02020603050405020304" pitchFamily="18" charset="0"/>
              </a:rPr>
              <a:t>ENGLISH FOR TODAY</a:t>
            </a:r>
          </a:p>
          <a:p>
            <a:r>
              <a:rPr lang="en-US" sz="3600" b="1" dirty="0" smtClean="0">
                <a:solidFill>
                  <a:srgbClr val="7030A0"/>
                </a:solidFill>
                <a:latin typeface="Times New Roman" panose="02020603050405020304" pitchFamily="18" charset="0"/>
                <a:cs typeface="Times New Roman" panose="02020603050405020304" pitchFamily="18" charset="0"/>
              </a:rPr>
              <a:t>Class </a:t>
            </a:r>
            <a:r>
              <a:rPr lang="en-US" sz="3600" b="1" dirty="0">
                <a:solidFill>
                  <a:srgbClr val="7030A0"/>
                </a:solidFill>
                <a:latin typeface="Times New Roman" panose="02020603050405020304" pitchFamily="18" charset="0"/>
                <a:cs typeface="Times New Roman" panose="02020603050405020304" pitchFamily="18" charset="0"/>
              </a:rPr>
              <a:t>:  Nine-Ten</a:t>
            </a:r>
          </a:p>
          <a:p>
            <a:r>
              <a:rPr lang="en-US" sz="3600" b="1" dirty="0">
                <a:solidFill>
                  <a:srgbClr val="7030A0"/>
                </a:solidFill>
                <a:latin typeface="Times New Roman" panose="02020603050405020304" pitchFamily="18" charset="0"/>
                <a:cs typeface="Times New Roman" panose="02020603050405020304" pitchFamily="18" charset="0"/>
              </a:rPr>
              <a:t>Unit- Seven ,  Lesson – Four</a:t>
            </a:r>
          </a:p>
          <a:p>
            <a:r>
              <a:rPr lang="en-US" sz="3600" b="1" dirty="0" smtClean="0">
                <a:solidFill>
                  <a:srgbClr val="7030A0"/>
                </a:solidFill>
                <a:latin typeface="Times New Roman" panose="02020603050405020304" pitchFamily="18" charset="0"/>
                <a:cs typeface="Times New Roman" panose="02020603050405020304" pitchFamily="18" charset="0"/>
              </a:rPr>
              <a:t>Time</a:t>
            </a:r>
            <a:r>
              <a:rPr lang="en-US" sz="3600" b="1" dirty="0">
                <a:solidFill>
                  <a:srgbClr val="7030A0"/>
                </a:solidFill>
                <a:latin typeface="Times New Roman" panose="02020603050405020304" pitchFamily="18" charset="0"/>
                <a:cs typeface="Times New Roman" panose="02020603050405020304" pitchFamily="18" charset="0"/>
              </a:rPr>
              <a:t>: 40 minute</a:t>
            </a:r>
          </a:p>
        </p:txBody>
      </p:sp>
      <p:cxnSp>
        <p:nvCxnSpPr>
          <p:cNvPr id="6" name="Straight Connector 5"/>
          <p:cNvCxnSpPr/>
          <p:nvPr/>
        </p:nvCxnSpPr>
        <p:spPr>
          <a:xfrm>
            <a:off x="7315200" y="2377441"/>
            <a:ext cx="121920" cy="382229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559040" y="1658338"/>
            <a:ext cx="121920" cy="5108222"/>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802880" y="2377441"/>
            <a:ext cx="121920" cy="382229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6075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127254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3. Why did Mother Teresa leave the convent?</a:t>
            </a:r>
          </a:p>
        </p:txBody>
      </p:sp>
      <p:sp>
        <p:nvSpPr>
          <p:cNvPr id="3" name="TextBox 2"/>
          <p:cNvSpPr txBox="1"/>
          <p:nvPr/>
        </p:nvSpPr>
        <p:spPr>
          <a:xfrm>
            <a:off x="838200" y="1600200"/>
            <a:ext cx="12725400" cy="230832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3. The prevailing poverty in Kolkata had a deep impact on Mother Teresa’s mind. She decided to devote  herself to work among the poorest of the poor in the slims of Kolkata . So, she left the convent.</a:t>
            </a:r>
          </a:p>
        </p:txBody>
      </p:sp>
      <p:sp>
        <p:nvSpPr>
          <p:cNvPr id="4" name="TextBox 3"/>
          <p:cNvSpPr txBox="1"/>
          <p:nvPr/>
        </p:nvSpPr>
        <p:spPr>
          <a:xfrm>
            <a:off x="762000" y="5464076"/>
            <a:ext cx="12801600" cy="230832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4. At her early age, Mother Teresa heard a voice from within that urged her to spread the love of </a:t>
            </a:r>
            <a:r>
              <a:rPr lang="en-US" sz="3600" b="1" dirty="0">
                <a:solidFill>
                  <a:srgbClr val="7030A0"/>
                </a:solidFill>
                <a:latin typeface="Times New Roman" pitchFamily="18" charset="0"/>
                <a:cs typeface="Times New Roman" pitchFamily="18" charset="0"/>
              </a:rPr>
              <a:t>C</a:t>
            </a:r>
            <a:r>
              <a:rPr lang="en-US" sz="3600" b="1" dirty="0" smtClean="0">
                <a:solidFill>
                  <a:srgbClr val="7030A0"/>
                </a:solidFill>
                <a:latin typeface="Times New Roman" pitchFamily="18" charset="0"/>
                <a:cs typeface="Times New Roman" pitchFamily="18" charset="0"/>
              </a:rPr>
              <a:t>hrist. Throughout her life , She served the poor and loved them like a mother. Thus, Mother Teresa became the mother of humanity.</a:t>
            </a:r>
          </a:p>
        </p:txBody>
      </p:sp>
      <p:sp>
        <p:nvSpPr>
          <p:cNvPr id="5" name="TextBox 4"/>
          <p:cNvSpPr txBox="1"/>
          <p:nvPr/>
        </p:nvSpPr>
        <p:spPr>
          <a:xfrm>
            <a:off x="762000" y="4535269"/>
            <a:ext cx="128016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4. How did Mother Teresa become the mother of humanity?</a:t>
            </a:r>
          </a:p>
        </p:txBody>
      </p:sp>
    </p:spTree>
    <p:extLst>
      <p:ext uri="{BB962C8B-B14F-4D97-AF65-F5344CB8AC3E}">
        <p14:creationId xmlns:p14="http://schemas.microsoft.com/office/powerpoint/2010/main" val="129229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9818" y="3886200"/>
            <a:ext cx="12071782" cy="221983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sz="3200" b="1" dirty="0" smtClean="0">
                <a:solidFill>
                  <a:srgbClr val="7030A0"/>
                </a:solidFill>
                <a:latin typeface="Times New Roman" pitchFamily="18" charset="0"/>
                <a:cs typeface="Times New Roman" pitchFamily="18" charset="0"/>
              </a:rPr>
              <a:t>5.Yes, I support the statement. The widespread poverty in Kolkata had a deep impact on Mother Teresa. She wanted to serve the distressed people as a servant humanity to spread the love of Christ.</a:t>
            </a:r>
          </a:p>
        </p:txBody>
      </p:sp>
      <p:sp>
        <p:nvSpPr>
          <p:cNvPr id="3" name="TextBox 2"/>
          <p:cNvSpPr txBox="1"/>
          <p:nvPr/>
        </p:nvSpPr>
        <p:spPr>
          <a:xfrm>
            <a:off x="762000" y="1056382"/>
            <a:ext cx="12039600"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5. Do you support the statement “ the widespread poverty in Kolkata had a deep Impact in Mother Teresa.” Why/ Why not?</a:t>
            </a:r>
          </a:p>
        </p:txBody>
      </p:sp>
    </p:spTree>
    <p:extLst>
      <p:ext uri="{BB962C8B-B14F-4D97-AF65-F5344CB8AC3E}">
        <p14:creationId xmlns:p14="http://schemas.microsoft.com/office/powerpoint/2010/main" val="374926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622118"/>
            <a:ext cx="13106400" cy="3108543"/>
          </a:xfrm>
          <a:prstGeom prst="rect">
            <a:avLst/>
          </a:prstGeom>
          <a:ln w="19050">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wrap="square" rtlCol="0">
            <a:spAutoFit/>
          </a:bodyPr>
          <a:lstStyle/>
          <a:p>
            <a:pPr algn="just">
              <a:lnSpc>
                <a:spcPct val="200000"/>
              </a:lnSpc>
            </a:pPr>
            <a:r>
              <a:rPr lang="en-US" sz="2800" b="1" dirty="0" smtClean="0">
                <a:latin typeface="Times New Roman" pitchFamily="18" charset="0"/>
                <a:cs typeface="Times New Roman" pitchFamily="18" charset="0"/>
              </a:rPr>
              <a:t>Mother Teresa had a dedicating (a) ----------- and served the sick and helpless throughout her (b)------------. At the age of Twelve, an  (c) ------------- voice urged her to (d)--------------the love of Christ. At the age of 18, she left her (e) ----------------home.</a:t>
            </a:r>
          </a:p>
          <a:p>
            <a:pPr algn="just"/>
            <a:endParaRPr lang="en-US" sz="2800" b="1" u="sng" dirty="0">
              <a:solidFill>
                <a:srgbClr val="FF0000"/>
              </a:solidFill>
              <a:latin typeface="Times New Roman" pitchFamily="18" charset="0"/>
              <a:cs typeface="Times New Roman" pitchFamily="18" charset="0"/>
            </a:endParaRPr>
          </a:p>
        </p:txBody>
      </p:sp>
      <p:sp>
        <p:nvSpPr>
          <p:cNvPr id="9" name="TextBox 8"/>
          <p:cNvSpPr txBox="1"/>
          <p:nvPr/>
        </p:nvSpPr>
        <p:spPr>
          <a:xfrm>
            <a:off x="6121101" y="934880"/>
            <a:ext cx="1422699"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latin typeface="NikoshBAN" pitchFamily="2" charset="0"/>
                <a:cs typeface="NikoshBAN" pitchFamily="2" charset="0"/>
              </a:rPr>
              <a:t> </a:t>
            </a:r>
            <a:r>
              <a:rPr lang="en-US" sz="3200" b="1" dirty="0" smtClean="0">
                <a:solidFill>
                  <a:srgbClr val="FF0000"/>
                </a:solidFill>
                <a:latin typeface="Times New Roman" pitchFamily="18" charset="0"/>
                <a:cs typeface="Times New Roman" pitchFamily="18" charset="0"/>
              </a:rPr>
              <a:t>inner </a:t>
            </a:r>
            <a:endParaRPr lang="en-US" sz="2800" b="1" dirty="0">
              <a:latin typeface="NikoshBAN" pitchFamily="2" charset="0"/>
              <a:cs typeface="NikoshBAN" pitchFamily="2" charset="0"/>
            </a:endParaRPr>
          </a:p>
        </p:txBody>
      </p:sp>
      <p:sp>
        <p:nvSpPr>
          <p:cNvPr id="10" name="TextBox 9"/>
          <p:cNvSpPr txBox="1"/>
          <p:nvPr/>
        </p:nvSpPr>
        <p:spPr>
          <a:xfrm>
            <a:off x="4495800" y="934880"/>
            <a:ext cx="1295400"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latin typeface="NikoshBAN" pitchFamily="2" charset="0"/>
                <a:cs typeface="NikoshBAN" pitchFamily="2" charset="0"/>
              </a:rPr>
              <a:t> </a:t>
            </a:r>
            <a:r>
              <a:rPr lang="en-US" sz="3200" b="1" dirty="0" smtClean="0">
                <a:solidFill>
                  <a:srgbClr val="FF0000"/>
                </a:solidFill>
                <a:latin typeface="Times New Roman" pitchFamily="18" charset="0"/>
                <a:cs typeface="Times New Roman" pitchFamily="18" charset="0"/>
              </a:rPr>
              <a:t>life</a:t>
            </a:r>
            <a:endParaRPr lang="en-US" sz="2800" b="1" dirty="0">
              <a:latin typeface="NikoshBAN" pitchFamily="2" charset="0"/>
              <a:cs typeface="NikoshBAN" pitchFamily="2" charset="0"/>
            </a:endParaRPr>
          </a:p>
        </p:txBody>
      </p:sp>
      <p:sp>
        <p:nvSpPr>
          <p:cNvPr id="11" name="TextBox 10"/>
          <p:cNvSpPr txBox="1"/>
          <p:nvPr/>
        </p:nvSpPr>
        <p:spPr>
          <a:xfrm>
            <a:off x="2667000" y="942052"/>
            <a:ext cx="1371600"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latin typeface="NikoshBAN" pitchFamily="2" charset="0"/>
                <a:cs typeface="NikoshBAN" pitchFamily="2" charset="0"/>
              </a:rPr>
              <a:t> </a:t>
            </a:r>
            <a:r>
              <a:rPr lang="en-US" sz="3200" b="1" dirty="0" smtClean="0">
                <a:solidFill>
                  <a:srgbClr val="FF0000"/>
                </a:solidFill>
                <a:latin typeface="Times New Roman" pitchFamily="18" charset="0"/>
                <a:cs typeface="Times New Roman" pitchFamily="18" charset="0"/>
              </a:rPr>
              <a:t>Soul</a:t>
            </a:r>
            <a:r>
              <a:rPr lang="en-US" sz="3200" b="1" u="sng" dirty="0" smtClean="0">
                <a:solidFill>
                  <a:srgbClr val="FF0000"/>
                </a:solidFill>
                <a:latin typeface="Times New Roman" pitchFamily="18" charset="0"/>
                <a:cs typeface="Times New Roman" pitchFamily="18" charset="0"/>
              </a:rPr>
              <a:t> </a:t>
            </a:r>
            <a:endParaRPr lang="en-US" sz="2800" b="1" dirty="0">
              <a:latin typeface="NikoshBAN" pitchFamily="2" charset="0"/>
              <a:cs typeface="NikoshBAN" pitchFamily="2" charset="0"/>
            </a:endParaRPr>
          </a:p>
        </p:txBody>
      </p:sp>
      <p:sp>
        <p:nvSpPr>
          <p:cNvPr id="3" name="TextBox 2"/>
          <p:cNvSpPr txBox="1"/>
          <p:nvPr/>
        </p:nvSpPr>
        <p:spPr>
          <a:xfrm>
            <a:off x="9906000" y="939225"/>
            <a:ext cx="1828800"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3200" b="1" dirty="0" smtClean="0">
                <a:solidFill>
                  <a:srgbClr val="FF000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parental</a:t>
            </a:r>
          </a:p>
        </p:txBody>
      </p:sp>
      <p:sp>
        <p:nvSpPr>
          <p:cNvPr id="4" name="TextBox 3"/>
          <p:cNvSpPr txBox="1"/>
          <p:nvPr/>
        </p:nvSpPr>
        <p:spPr>
          <a:xfrm>
            <a:off x="7924800" y="939225"/>
            <a:ext cx="1576892"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FF0000"/>
                </a:solidFill>
                <a:latin typeface="Times New Roman" pitchFamily="18" charset="0"/>
                <a:cs typeface="Times New Roman" pitchFamily="18" charset="0"/>
              </a:rPr>
              <a:t>spread</a:t>
            </a:r>
            <a:endParaRPr lang="en-US" sz="2800" b="1" dirty="0">
              <a:latin typeface="NikoshBAN" pitchFamily="2" charset="0"/>
              <a:cs typeface="NikoshBAN" pitchFamily="2" charset="0"/>
            </a:endParaRPr>
          </a:p>
        </p:txBody>
      </p:sp>
      <p:sp>
        <p:nvSpPr>
          <p:cNvPr id="8" name="TextBox 7"/>
          <p:cNvSpPr txBox="1"/>
          <p:nvPr/>
        </p:nvSpPr>
        <p:spPr>
          <a:xfrm>
            <a:off x="2057400" y="905470"/>
            <a:ext cx="10210800" cy="646331"/>
          </a:xfrm>
          <a:prstGeom prst="rect">
            <a:avLst/>
          </a:prstGeom>
          <a:blipFill>
            <a:blip r:embed="rId2"/>
            <a:tile tx="0" ty="0" sx="100000" sy="100000" flip="none" algn="tl"/>
          </a:blipFill>
          <a:ln w="28575">
            <a:solidFill>
              <a:srgbClr val="7030A0"/>
            </a:solidFill>
            <a:prstDash val="sysDash"/>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sz="3600" b="1" dirty="0" smtClean="0">
                <a:latin typeface="NikoshBAN" pitchFamily="2" charset="0"/>
                <a:cs typeface="NikoshBAN" pitchFamily="2" charset="0"/>
              </a:rPr>
              <a:t>Fill  in  the  gaps  with  suitable  word.</a:t>
            </a:r>
          </a:p>
        </p:txBody>
      </p:sp>
    </p:spTree>
    <p:extLst>
      <p:ext uri="{BB962C8B-B14F-4D97-AF65-F5344CB8AC3E}">
        <p14:creationId xmlns:p14="http://schemas.microsoft.com/office/powerpoint/2010/main" val="210951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4.25926E-6 L 0.29687 0.35938 " pathEditMode="relative" rAng="0" ptsTypes="AA">
                                      <p:cBhvr>
                                        <p:cTn id="6" dur="2000" fill="hold"/>
                                        <p:tgtEl>
                                          <p:spTgt spid="11"/>
                                        </p:tgtEl>
                                        <p:attrNameLst>
                                          <p:attrName>ppt_x</p:attrName>
                                          <p:attrName>ppt_y</p:attrName>
                                        </p:attrNameLst>
                                      </p:cBhvr>
                                      <p:rCtr x="14844" y="1795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5E-6 -2.65432E-6 L -0.04427 0.462 " pathEditMode="relative" rAng="0" ptsTypes="AA">
                                      <p:cBhvr>
                                        <p:cTn id="10" dur="2000" fill="hold"/>
                                        <p:tgtEl>
                                          <p:spTgt spid="10"/>
                                        </p:tgtEl>
                                        <p:attrNameLst>
                                          <p:attrName>ppt_x</p:attrName>
                                          <p:attrName>ppt_y</p:attrName>
                                        </p:attrNameLst>
                                      </p:cBhvr>
                                      <p:rCtr x="-2214" y="2309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88889E-6 -2.65432E-6 L 0.25174 0.462 " pathEditMode="relative" rAng="0" ptsTypes="AA">
                                      <p:cBhvr>
                                        <p:cTn id="14" dur="2000" fill="hold"/>
                                        <p:tgtEl>
                                          <p:spTgt spid="9"/>
                                        </p:tgtEl>
                                        <p:attrNameLst>
                                          <p:attrName>ppt_x</p:attrName>
                                          <p:attrName>ppt_y</p:attrName>
                                        </p:attrNameLst>
                                      </p:cBhvr>
                                      <p:rCtr x="12587" y="2309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88889E-6 -1.35802E-6 L -0.41841 0.56327 " pathEditMode="relative" rAng="0" ptsTypes="AA">
                                      <p:cBhvr>
                                        <p:cTn id="18" dur="2000" fill="hold"/>
                                        <p:tgtEl>
                                          <p:spTgt spid="4"/>
                                        </p:tgtEl>
                                        <p:attrNameLst>
                                          <p:attrName>ppt_x</p:attrName>
                                          <p:attrName>ppt_y</p:attrName>
                                        </p:attrNameLst>
                                      </p:cBhvr>
                                      <p:rCtr x="-20920" y="28164"/>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33333E-6 -1.35802E-6 L 0.08334 0.57253 " pathEditMode="relative" rAng="0" ptsTypes="AA">
                                      <p:cBhvr>
                                        <p:cTn id="22" dur="2000" fill="hold"/>
                                        <p:tgtEl>
                                          <p:spTgt spid="3"/>
                                        </p:tgtEl>
                                        <p:attrNameLst>
                                          <p:attrName>ppt_x</p:attrName>
                                          <p:attrName>ppt_y</p:attrName>
                                        </p:attrNameLst>
                                      </p:cBhvr>
                                      <p:rCtr x="4167" y="286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05825"/>
            <a:ext cx="89154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tabLst>
                <a:tab pos="579438" algn="l"/>
              </a:tabLst>
            </a:pPr>
            <a:r>
              <a:rPr lang="en-US" sz="3200" b="1" dirty="0" smtClean="0">
                <a:solidFill>
                  <a:srgbClr val="7030A0"/>
                </a:solidFill>
                <a:latin typeface="Book Antiqua" pitchFamily="18" charset="0"/>
              </a:rPr>
              <a:t>Look at the picture and talk about her in pairs. </a:t>
            </a:r>
            <a:endParaRPr lang="en-US" sz="3200" b="1" dirty="0" smtClean="0">
              <a:latin typeface="Book Antiqua" pitchFamily="18" charset="0"/>
            </a:endParaRPr>
          </a:p>
        </p:txBody>
      </p:sp>
      <p:sp>
        <p:nvSpPr>
          <p:cNvPr id="3" name="TextBox 2"/>
          <p:cNvSpPr txBox="1"/>
          <p:nvPr/>
        </p:nvSpPr>
        <p:spPr>
          <a:xfrm>
            <a:off x="2885284" y="1686580"/>
            <a:ext cx="6487316"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tabLst>
                <a:tab pos="579438" algn="l"/>
              </a:tabLst>
            </a:pPr>
            <a:r>
              <a:rPr lang="en-US" sz="2800" b="1" dirty="0" smtClean="0">
                <a:latin typeface="Times New Roman" pitchFamily="18" charset="0"/>
                <a:cs typeface="Times New Roman" pitchFamily="18" charset="0"/>
              </a:rPr>
              <a:t> How old is she ?</a:t>
            </a:r>
            <a:endParaRPr lang="en-US" sz="2800" b="1" dirty="0" smtClean="0">
              <a:latin typeface="Book Antiqua" pitchFamily="18" charset="0"/>
            </a:endParaRPr>
          </a:p>
        </p:txBody>
      </p:sp>
      <p:sp>
        <p:nvSpPr>
          <p:cNvPr id="4" name="Rectangle 3"/>
          <p:cNvSpPr/>
          <p:nvPr/>
        </p:nvSpPr>
        <p:spPr>
          <a:xfrm>
            <a:off x="2885285" y="2409015"/>
            <a:ext cx="6487315" cy="562785"/>
          </a:xfrm>
          <a:prstGeom prst="rect">
            <a:avLst/>
          </a:prstGeom>
          <a:ln/>
        </p:spPr>
        <p:style>
          <a:lnRef idx="2">
            <a:schemeClr val="accent3"/>
          </a:lnRef>
          <a:fillRef idx="1">
            <a:schemeClr val="lt1"/>
          </a:fillRef>
          <a:effectRef idx="0">
            <a:schemeClr val="accent3"/>
          </a:effectRef>
          <a:fontRef idx="minor">
            <a:schemeClr val="dk1"/>
          </a:fontRef>
        </p:style>
        <p:txBody>
          <a:bodyPr wrap="square" lIns="130622" tIns="65311" rIns="130622" bIns="65311">
            <a:spAutoFit/>
          </a:bodyPr>
          <a:lstStyle/>
          <a:p>
            <a:r>
              <a:rPr lang="en-US" sz="2800" b="1" dirty="0" smtClean="0">
                <a:solidFill>
                  <a:srgbClr val="7030A0"/>
                </a:solidFill>
                <a:latin typeface="Times New Roman" pitchFamily="18" charset="0"/>
                <a:cs typeface="Times New Roman" pitchFamily="18" charset="0"/>
              </a:rPr>
              <a:t>I guess she is more than eighty years old.</a:t>
            </a:r>
            <a:endParaRPr lang="en-US" sz="2800" b="1" dirty="0">
              <a:solidFill>
                <a:srgbClr val="7030A0"/>
              </a:solidFill>
              <a:latin typeface="Times New Roman" pitchFamily="18" charset="0"/>
              <a:cs typeface="Times New Roman" pitchFamily="18" charset="0"/>
            </a:endParaRPr>
          </a:p>
        </p:txBody>
      </p:sp>
      <p:sp>
        <p:nvSpPr>
          <p:cNvPr id="6" name="Rectangle 5"/>
          <p:cNvSpPr/>
          <p:nvPr/>
        </p:nvSpPr>
        <p:spPr>
          <a:xfrm>
            <a:off x="2885285" y="3171015"/>
            <a:ext cx="6487316" cy="562785"/>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r>
              <a:rPr lang="en-US" sz="2800" b="1" dirty="0" smtClean="0">
                <a:solidFill>
                  <a:schemeClr val="tx1"/>
                </a:solidFill>
                <a:latin typeface="Times New Roman" pitchFamily="18" charset="0"/>
                <a:cs typeface="Times New Roman" pitchFamily="18" charset="0"/>
              </a:rPr>
              <a:t>Why do you think so?</a:t>
            </a:r>
            <a:endParaRPr lang="en-US" sz="2800" b="1" dirty="0">
              <a:solidFill>
                <a:srgbClr val="FF0000"/>
              </a:solidFill>
              <a:latin typeface="Times New Roman" pitchFamily="18" charset="0"/>
              <a:cs typeface="Times New Roman" pitchFamily="18" charset="0"/>
            </a:endParaRPr>
          </a:p>
        </p:txBody>
      </p:sp>
      <p:sp>
        <p:nvSpPr>
          <p:cNvPr id="7" name="Rectangle 6"/>
          <p:cNvSpPr/>
          <p:nvPr/>
        </p:nvSpPr>
        <p:spPr>
          <a:xfrm>
            <a:off x="2885284" y="3933015"/>
            <a:ext cx="10828177" cy="562785"/>
          </a:xfrm>
          <a:prstGeom prst="rect">
            <a:avLst/>
          </a:prstGeom>
          <a:ln/>
        </p:spPr>
        <p:style>
          <a:lnRef idx="2">
            <a:schemeClr val="accent2"/>
          </a:lnRef>
          <a:fillRef idx="1">
            <a:schemeClr val="lt1"/>
          </a:fillRef>
          <a:effectRef idx="0">
            <a:schemeClr val="accent2"/>
          </a:effectRef>
          <a:fontRef idx="minor">
            <a:schemeClr val="dk1"/>
          </a:fontRef>
        </p:style>
        <p:txBody>
          <a:bodyPr wrap="square" lIns="130622" tIns="65311" rIns="130622" bIns="65311">
            <a:spAutoFit/>
          </a:bodyPr>
          <a:lstStyle/>
          <a:p>
            <a:r>
              <a:rPr lang="en-US" sz="2800" b="1" dirty="0" smtClean="0">
                <a:solidFill>
                  <a:srgbClr val="7030A0"/>
                </a:solidFill>
                <a:latin typeface="Times New Roman" pitchFamily="18" charset="0"/>
                <a:cs typeface="Times New Roman" pitchFamily="18" charset="0"/>
              </a:rPr>
              <a:t>I think so by seeing her wrinkled face.</a:t>
            </a:r>
            <a:endParaRPr lang="en-US" sz="2800" b="1" dirty="0">
              <a:solidFill>
                <a:srgbClr val="7030A0"/>
              </a:solidFill>
              <a:latin typeface="Times New Roman" pitchFamily="18" charset="0"/>
              <a:cs typeface="Times New Roman" pitchFamily="18" charset="0"/>
            </a:endParaRPr>
          </a:p>
        </p:txBody>
      </p:sp>
      <p:sp>
        <p:nvSpPr>
          <p:cNvPr id="8" name="Rectangle 7"/>
          <p:cNvSpPr/>
          <p:nvPr/>
        </p:nvSpPr>
        <p:spPr>
          <a:xfrm>
            <a:off x="2885284" y="4695015"/>
            <a:ext cx="10828176" cy="562785"/>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r>
              <a:rPr lang="en-US" sz="2800" b="1" dirty="0" smtClean="0">
                <a:solidFill>
                  <a:schemeClr val="tx1"/>
                </a:solidFill>
                <a:latin typeface="Times New Roman" pitchFamily="18" charset="0"/>
                <a:cs typeface="Times New Roman" pitchFamily="18" charset="0"/>
              </a:rPr>
              <a:t>What is she wearing ?</a:t>
            </a:r>
            <a:endParaRPr lang="en-US" sz="2800" b="1" dirty="0">
              <a:solidFill>
                <a:srgbClr val="FF0000"/>
              </a:solidFill>
              <a:latin typeface="Times New Roman" pitchFamily="18" charset="0"/>
              <a:cs typeface="Times New Roman" pitchFamily="18" charset="0"/>
            </a:endParaRPr>
          </a:p>
        </p:txBody>
      </p:sp>
      <p:sp>
        <p:nvSpPr>
          <p:cNvPr id="9" name="Rectangle 8"/>
          <p:cNvSpPr/>
          <p:nvPr/>
        </p:nvSpPr>
        <p:spPr>
          <a:xfrm>
            <a:off x="2885284" y="5457015"/>
            <a:ext cx="10828175" cy="562785"/>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r>
              <a:rPr lang="en-US" sz="2800" b="1" dirty="0">
                <a:solidFill>
                  <a:srgbClr val="7030A0"/>
                </a:solidFill>
                <a:latin typeface="Times New Roman" pitchFamily="18" charset="0"/>
                <a:cs typeface="Times New Roman" pitchFamily="18" charset="0"/>
              </a:rPr>
              <a:t>S</a:t>
            </a:r>
            <a:r>
              <a:rPr lang="en-US" sz="2800" b="1" dirty="0" smtClean="0">
                <a:solidFill>
                  <a:srgbClr val="7030A0"/>
                </a:solidFill>
                <a:latin typeface="Times New Roman" pitchFamily="18" charset="0"/>
                <a:cs typeface="Times New Roman" pitchFamily="18" charset="0"/>
              </a:rPr>
              <a:t>he is wearing a white sari with blue border . It is the dress of a nun. </a:t>
            </a:r>
            <a:endParaRPr lang="en-US" sz="2800" b="1" dirty="0">
              <a:solidFill>
                <a:srgbClr val="7030A0"/>
              </a:solidFill>
              <a:latin typeface="Times New Roman" pitchFamily="18" charset="0"/>
              <a:cs typeface="Times New Roman" pitchFamily="18" charset="0"/>
            </a:endParaRPr>
          </a:p>
        </p:txBody>
      </p:sp>
      <p:sp>
        <p:nvSpPr>
          <p:cNvPr id="14" name="Rectangle 13"/>
          <p:cNvSpPr/>
          <p:nvPr/>
        </p:nvSpPr>
        <p:spPr>
          <a:xfrm>
            <a:off x="609600" y="3134380"/>
            <a:ext cx="1876313"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latin typeface="Times New Roman" pitchFamily="18" charset="0"/>
                <a:cs typeface="Times New Roman" pitchFamily="18" charset="0"/>
              </a:rPr>
              <a:t>S-1  </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15" name="Rectangle 14"/>
          <p:cNvSpPr/>
          <p:nvPr/>
        </p:nvSpPr>
        <p:spPr>
          <a:xfrm>
            <a:off x="609600" y="3972580"/>
            <a:ext cx="1853901"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solidFill>
                  <a:srgbClr val="7030A0"/>
                </a:solidFill>
                <a:latin typeface="Times New Roman" pitchFamily="18" charset="0"/>
                <a:cs typeface="Times New Roman" pitchFamily="18" charset="0"/>
              </a:rPr>
              <a:t>S-2  </a:t>
            </a:r>
            <a:r>
              <a:rPr lang="en-US" sz="2800" b="1" dirty="0" smtClean="0">
                <a:solidFill>
                  <a:srgbClr val="7030A0"/>
                </a:solidFill>
                <a:latin typeface="Times New Roman" pitchFamily="18" charset="0"/>
                <a:cs typeface="Times New Roman" pitchFamily="18" charset="0"/>
              </a:rPr>
              <a:t>:</a:t>
            </a:r>
            <a:endParaRPr lang="en-US" sz="2800" b="1" dirty="0">
              <a:solidFill>
                <a:srgbClr val="7030A0"/>
              </a:solidFill>
              <a:latin typeface="Times New Roman" pitchFamily="18" charset="0"/>
              <a:cs typeface="Times New Roman" pitchFamily="18" charset="0"/>
            </a:endParaRPr>
          </a:p>
        </p:txBody>
      </p:sp>
      <p:sp>
        <p:nvSpPr>
          <p:cNvPr id="16" name="Rectangle 15"/>
          <p:cNvSpPr/>
          <p:nvPr/>
        </p:nvSpPr>
        <p:spPr>
          <a:xfrm>
            <a:off x="609600" y="4734580"/>
            <a:ext cx="1853901"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latin typeface="Times New Roman" pitchFamily="18" charset="0"/>
                <a:cs typeface="Times New Roman" pitchFamily="18" charset="0"/>
              </a:rPr>
              <a:t>S-1  </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17" name="Rectangle 16"/>
          <p:cNvSpPr/>
          <p:nvPr/>
        </p:nvSpPr>
        <p:spPr>
          <a:xfrm>
            <a:off x="609600" y="5496580"/>
            <a:ext cx="1853901"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solidFill>
                  <a:srgbClr val="7030A0"/>
                </a:solidFill>
                <a:latin typeface="Times New Roman" pitchFamily="18" charset="0"/>
                <a:cs typeface="Times New Roman" pitchFamily="18" charset="0"/>
              </a:rPr>
              <a:t>S-2  </a:t>
            </a:r>
            <a:r>
              <a:rPr lang="en-US" sz="2800" b="1" dirty="0" smtClean="0">
                <a:solidFill>
                  <a:srgbClr val="7030A0"/>
                </a:solidFill>
                <a:latin typeface="Times New Roman" pitchFamily="18" charset="0"/>
                <a:cs typeface="Times New Roman" pitchFamily="18" charset="0"/>
              </a:rPr>
              <a:t>:</a:t>
            </a:r>
            <a:endParaRPr lang="en-US" sz="2800" b="1" dirty="0">
              <a:solidFill>
                <a:srgbClr val="7030A0"/>
              </a:solidFill>
              <a:latin typeface="Times New Roman" pitchFamily="18" charset="0"/>
              <a:cs typeface="Times New Roman" pitchFamily="18" charset="0"/>
            </a:endParaRPr>
          </a:p>
        </p:txBody>
      </p:sp>
      <p:sp>
        <p:nvSpPr>
          <p:cNvPr id="21" name="Rectangle 20"/>
          <p:cNvSpPr/>
          <p:nvPr/>
        </p:nvSpPr>
        <p:spPr>
          <a:xfrm>
            <a:off x="609600" y="1762780"/>
            <a:ext cx="1853901"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smtClean="0">
                <a:latin typeface="Times New Roman" pitchFamily="18" charset="0"/>
                <a:cs typeface="Times New Roman" pitchFamily="18" charset="0"/>
              </a:rPr>
              <a:t>S-1  :</a:t>
            </a:r>
            <a:endParaRPr lang="en-US" sz="2800" b="1" dirty="0">
              <a:latin typeface="Times New Roman" pitchFamily="18" charset="0"/>
              <a:cs typeface="Times New Roman" pitchFamily="18" charset="0"/>
            </a:endParaRPr>
          </a:p>
        </p:txBody>
      </p:sp>
      <p:sp>
        <p:nvSpPr>
          <p:cNvPr id="22" name="Rectangle 21"/>
          <p:cNvSpPr/>
          <p:nvPr/>
        </p:nvSpPr>
        <p:spPr>
          <a:xfrm>
            <a:off x="609600" y="2448580"/>
            <a:ext cx="1853901"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solidFill>
                  <a:srgbClr val="7030A0"/>
                </a:solidFill>
                <a:latin typeface="Times New Roman" pitchFamily="18" charset="0"/>
                <a:cs typeface="Times New Roman" pitchFamily="18" charset="0"/>
              </a:rPr>
              <a:t>S</a:t>
            </a:r>
            <a:r>
              <a:rPr lang="en-US" sz="2800" b="1" dirty="0" smtClean="0">
                <a:solidFill>
                  <a:srgbClr val="7030A0"/>
                </a:solidFill>
                <a:latin typeface="Times New Roman" pitchFamily="18" charset="0"/>
                <a:cs typeface="Times New Roman" pitchFamily="18" charset="0"/>
              </a:rPr>
              <a:t>-2  : </a:t>
            </a:r>
            <a:endParaRPr lang="en-US" sz="2800" b="1" dirty="0">
              <a:solidFill>
                <a:srgbClr val="7030A0"/>
              </a:solidFill>
              <a:latin typeface="Times New Roman" pitchFamily="18" charset="0"/>
              <a:cs typeface="Times New Roman" pitchFamily="18" charset="0"/>
            </a:endParaRPr>
          </a:p>
        </p:txBody>
      </p:sp>
      <p:sp>
        <p:nvSpPr>
          <p:cNvPr id="24" name="Rectangle 23"/>
          <p:cNvSpPr/>
          <p:nvPr/>
        </p:nvSpPr>
        <p:spPr>
          <a:xfrm>
            <a:off x="609600" y="6334780"/>
            <a:ext cx="1853901"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latin typeface="Times New Roman" pitchFamily="18" charset="0"/>
                <a:cs typeface="Times New Roman" pitchFamily="18" charset="0"/>
              </a:rPr>
              <a:t>S-1  </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25" name="Rectangle 24"/>
          <p:cNvSpPr/>
          <p:nvPr/>
        </p:nvSpPr>
        <p:spPr>
          <a:xfrm>
            <a:off x="609600" y="7096780"/>
            <a:ext cx="1853901"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solidFill>
                  <a:srgbClr val="7030A0"/>
                </a:solidFill>
                <a:latin typeface="Times New Roman" pitchFamily="18" charset="0"/>
                <a:cs typeface="Times New Roman" pitchFamily="18" charset="0"/>
              </a:rPr>
              <a:t>S-2  </a:t>
            </a:r>
            <a:r>
              <a:rPr lang="en-US" sz="2800" b="1" dirty="0" smtClean="0">
                <a:solidFill>
                  <a:srgbClr val="7030A0"/>
                </a:solidFill>
                <a:latin typeface="Times New Roman" pitchFamily="18" charset="0"/>
                <a:cs typeface="Times New Roman" pitchFamily="18" charset="0"/>
              </a:rPr>
              <a:t>:</a:t>
            </a:r>
            <a:endParaRPr lang="en-US" sz="2800" b="1" dirty="0">
              <a:solidFill>
                <a:srgbClr val="7030A0"/>
              </a:solidFill>
              <a:latin typeface="Times New Roman" pitchFamily="18" charset="0"/>
              <a:cs typeface="Times New Roman" pitchFamily="18" charset="0"/>
            </a:endParaRPr>
          </a:p>
        </p:txBody>
      </p:sp>
      <p:sp>
        <p:nvSpPr>
          <p:cNvPr id="26" name="Rectangle 25"/>
          <p:cNvSpPr/>
          <p:nvPr/>
        </p:nvSpPr>
        <p:spPr>
          <a:xfrm>
            <a:off x="2885283" y="6295215"/>
            <a:ext cx="10828176" cy="562785"/>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r>
              <a:rPr lang="en-US" sz="2800" b="1" dirty="0" smtClean="0">
                <a:solidFill>
                  <a:schemeClr val="tx1"/>
                </a:solidFill>
                <a:latin typeface="Times New Roman" pitchFamily="18" charset="0"/>
                <a:cs typeface="Times New Roman" pitchFamily="18" charset="0"/>
              </a:rPr>
              <a:t>How has she worn it?  </a:t>
            </a:r>
            <a:endParaRPr lang="en-US" sz="2800" b="1" dirty="0">
              <a:solidFill>
                <a:srgbClr val="FF0000"/>
              </a:solidFill>
              <a:latin typeface="Times New Roman" pitchFamily="18" charset="0"/>
              <a:cs typeface="Times New Roman" pitchFamily="18" charset="0"/>
            </a:endParaRPr>
          </a:p>
        </p:txBody>
      </p:sp>
      <p:sp>
        <p:nvSpPr>
          <p:cNvPr id="27" name="Rectangle 26"/>
          <p:cNvSpPr/>
          <p:nvPr/>
        </p:nvSpPr>
        <p:spPr>
          <a:xfrm>
            <a:off x="2885283" y="7057215"/>
            <a:ext cx="10828176" cy="562785"/>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r>
              <a:rPr lang="en-US" sz="2800" b="1" dirty="0" smtClean="0">
                <a:solidFill>
                  <a:srgbClr val="7030A0"/>
                </a:solidFill>
                <a:latin typeface="Times New Roman" pitchFamily="18" charset="0"/>
                <a:cs typeface="Times New Roman" pitchFamily="18" charset="0"/>
              </a:rPr>
              <a:t>She  has worn it by hiding her hair. </a:t>
            </a:r>
            <a:endParaRPr lang="en-US" sz="2800" b="1" dirty="0">
              <a:solidFill>
                <a:srgbClr val="7030A0"/>
              </a:solidFill>
              <a:latin typeface="Times New Roman" pitchFamily="18" charset="0"/>
              <a:cs typeface="Times New Roman" pitchFamily="18" charset="0"/>
            </a:endParaRPr>
          </a:p>
        </p:txBody>
      </p:sp>
      <p:pic>
        <p:nvPicPr>
          <p:cNvPr id="28" name="Picture 3" descr="C:\Users\Saiful\Desktop\mother-teresa-1458041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0" y="405825"/>
            <a:ext cx="3733800" cy="2820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65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000"/>
                                        <p:tgtEl>
                                          <p:spTgt spid="4"/>
                                        </p:tgtEl>
                                      </p:cBhvr>
                                    </p:animEffect>
                                    <p:anim calcmode="lin" valueType="num">
                                      <p:cBhvr>
                                        <p:cTn id="14" dur="3000" fill="hold"/>
                                        <p:tgtEl>
                                          <p:spTgt spid="4"/>
                                        </p:tgtEl>
                                        <p:attrNameLst>
                                          <p:attrName>ppt_x</p:attrName>
                                        </p:attrNameLst>
                                      </p:cBhvr>
                                      <p:tavLst>
                                        <p:tav tm="0">
                                          <p:val>
                                            <p:strVal val="#ppt_x"/>
                                          </p:val>
                                        </p:tav>
                                        <p:tav tm="100000">
                                          <p:val>
                                            <p:strVal val="#ppt_x"/>
                                          </p:val>
                                        </p:tav>
                                      </p:tavLst>
                                    </p:anim>
                                    <p:anim calcmode="lin" valueType="num">
                                      <p:cBhvr>
                                        <p:cTn id="15" dur="3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4500"/>
                            </p:stCondLst>
                            <p:childTnLst>
                              <p:par>
                                <p:cTn id="17" presetID="42" presetClass="entr" presetSubtype="0"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ppt_x</p:attrName>
                                        </p:attrNameLst>
                                      </p:cBhvr>
                                      <p:tavLst>
                                        <p:tav tm="0">
                                          <p:val>
                                            <p:strVal val="#ppt_x"/>
                                          </p:val>
                                        </p:tav>
                                        <p:tav tm="100000">
                                          <p:val>
                                            <p:strVal val="#ppt_x"/>
                                          </p:val>
                                        </p:tav>
                                      </p:tavLst>
                                    </p:anim>
                                    <p:anim calcmode="lin" valueType="num">
                                      <p:cBhvr>
                                        <p:cTn id="21" dur="3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8000"/>
                            </p:stCondLst>
                            <p:childTnLst>
                              <p:par>
                                <p:cTn id="23" presetID="42" presetClass="entr" presetSubtype="0" fill="hold" grpId="0" nodeType="afterEffect">
                                  <p:stCondLst>
                                    <p:cond delay="5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ppt_x</p:attrName>
                                        </p:attrNameLst>
                                      </p:cBhvr>
                                      <p:tavLst>
                                        <p:tav tm="0">
                                          <p:val>
                                            <p:strVal val="#ppt_x"/>
                                          </p:val>
                                        </p:tav>
                                        <p:tav tm="100000">
                                          <p:val>
                                            <p:strVal val="#ppt_x"/>
                                          </p:val>
                                        </p:tav>
                                      </p:tavLst>
                                    </p:anim>
                                    <p:anim calcmode="lin" valueType="num">
                                      <p:cBhvr>
                                        <p:cTn id="27" dur="3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11500"/>
                            </p:stCondLst>
                            <p:childTnLst>
                              <p:par>
                                <p:cTn id="29" presetID="42" presetClass="entr" presetSubtype="0" fill="hold" grpId="0" nodeType="afterEffect">
                                  <p:stCondLst>
                                    <p:cond delay="5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ppt_x</p:attrName>
                                        </p:attrNameLst>
                                      </p:cBhvr>
                                      <p:tavLst>
                                        <p:tav tm="0">
                                          <p:val>
                                            <p:strVal val="#ppt_x"/>
                                          </p:val>
                                        </p:tav>
                                        <p:tav tm="100000">
                                          <p:val>
                                            <p:strVal val="#ppt_x"/>
                                          </p:val>
                                        </p:tav>
                                      </p:tavLst>
                                    </p:anim>
                                    <p:anim calcmode="lin" valueType="num">
                                      <p:cBhvr>
                                        <p:cTn id="33" dur="3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15000"/>
                            </p:stCondLst>
                            <p:childTnLst>
                              <p:par>
                                <p:cTn id="35" presetID="42" presetClass="entr" presetSubtype="0" fill="hold" grpId="0" nodeType="afterEffect">
                                  <p:stCondLst>
                                    <p:cond delay="5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3000"/>
                                        <p:tgtEl>
                                          <p:spTgt spid="9"/>
                                        </p:tgtEl>
                                      </p:cBhvr>
                                    </p:animEffect>
                                    <p:anim calcmode="lin" valueType="num">
                                      <p:cBhvr>
                                        <p:cTn id="38" dur="3000" fill="hold"/>
                                        <p:tgtEl>
                                          <p:spTgt spid="9"/>
                                        </p:tgtEl>
                                        <p:attrNameLst>
                                          <p:attrName>ppt_x</p:attrName>
                                        </p:attrNameLst>
                                      </p:cBhvr>
                                      <p:tavLst>
                                        <p:tav tm="0">
                                          <p:val>
                                            <p:strVal val="#ppt_x"/>
                                          </p:val>
                                        </p:tav>
                                        <p:tav tm="100000">
                                          <p:val>
                                            <p:strVal val="#ppt_x"/>
                                          </p:val>
                                        </p:tav>
                                      </p:tavLst>
                                    </p:anim>
                                    <p:anim calcmode="lin" valueType="num">
                                      <p:cBhvr>
                                        <p:cTn id="39" dur="30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18500"/>
                            </p:stCondLst>
                            <p:childTnLst>
                              <p:par>
                                <p:cTn id="41" presetID="42" presetClass="entr" presetSubtype="0" fill="hold" grpId="0" nodeType="afterEffect">
                                  <p:stCondLst>
                                    <p:cond delay="50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3000"/>
                                        <p:tgtEl>
                                          <p:spTgt spid="26"/>
                                        </p:tgtEl>
                                      </p:cBhvr>
                                    </p:animEffect>
                                    <p:anim calcmode="lin" valueType="num">
                                      <p:cBhvr>
                                        <p:cTn id="44" dur="3000" fill="hold"/>
                                        <p:tgtEl>
                                          <p:spTgt spid="26"/>
                                        </p:tgtEl>
                                        <p:attrNameLst>
                                          <p:attrName>ppt_x</p:attrName>
                                        </p:attrNameLst>
                                      </p:cBhvr>
                                      <p:tavLst>
                                        <p:tav tm="0">
                                          <p:val>
                                            <p:strVal val="#ppt_x"/>
                                          </p:val>
                                        </p:tav>
                                        <p:tav tm="100000">
                                          <p:val>
                                            <p:strVal val="#ppt_x"/>
                                          </p:val>
                                        </p:tav>
                                      </p:tavLst>
                                    </p:anim>
                                    <p:anim calcmode="lin" valueType="num">
                                      <p:cBhvr>
                                        <p:cTn id="45" dur="3000" fill="hold"/>
                                        <p:tgtEl>
                                          <p:spTgt spid="26"/>
                                        </p:tgtEl>
                                        <p:attrNameLst>
                                          <p:attrName>ppt_y</p:attrName>
                                        </p:attrNameLst>
                                      </p:cBhvr>
                                      <p:tavLst>
                                        <p:tav tm="0">
                                          <p:val>
                                            <p:strVal val="#ppt_y+.1"/>
                                          </p:val>
                                        </p:tav>
                                        <p:tav tm="100000">
                                          <p:val>
                                            <p:strVal val="#ppt_y"/>
                                          </p:val>
                                        </p:tav>
                                      </p:tavLst>
                                    </p:anim>
                                  </p:childTnLst>
                                </p:cTn>
                              </p:par>
                            </p:childTnLst>
                          </p:cTn>
                        </p:par>
                        <p:par>
                          <p:cTn id="46" fill="hold">
                            <p:stCondLst>
                              <p:cond delay="22000"/>
                            </p:stCondLst>
                            <p:childTnLst>
                              <p:par>
                                <p:cTn id="47" presetID="42" presetClass="entr" presetSubtype="0" fill="hold" grpId="0" nodeType="afterEffect">
                                  <p:stCondLst>
                                    <p:cond delay="50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3000"/>
                                        <p:tgtEl>
                                          <p:spTgt spid="27"/>
                                        </p:tgtEl>
                                      </p:cBhvr>
                                    </p:animEffect>
                                    <p:anim calcmode="lin" valueType="num">
                                      <p:cBhvr>
                                        <p:cTn id="50" dur="3000" fill="hold"/>
                                        <p:tgtEl>
                                          <p:spTgt spid="27"/>
                                        </p:tgtEl>
                                        <p:attrNameLst>
                                          <p:attrName>ppt_x</p:attrName>
                                        </p:attrNameLst>
                                      </p:cBhvr>
                                      <p:tavLst>
                                        <p:tav tm="0">
                                          <p:val>
                                            <p:strVal val="#ppt_x"/>
                                          </p:val>
                                        </p:tav>
                                        <p:tav tm="100000">
                                          <p:val>
                                            <p:strVal val="#ppt_x"/>
                                          </p:val>
                                        </p:tav>
                                      </p:tavLst>
                                    </p:anim>
                                    <p:anim calcmode="lin" valueType="num">
                                      <p:cBhvr>
                                        <p:cTn id="51" dur="3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381000"/>
            <a:ext cx="6248400" cy="584775"/>
          </a:xfrm>
          <a:prstGeom prst="rect">
            <a:avLst/>
          </a:prstGeom>
          <a:blipFill>
            <a:blip r:embed="rId2"/>
            <a:tile tx="0" ty="0" sx="100000" sy="100000" flip="none" algn="tl"/>
          </a:blipFill>
        </p:spPr>
        <p:txBody>
          <a:bodyPr wrap="square">
            <a:spAutoFit/>
          </a:bodyPr>
          <a:lstStyle/>
          <a:p>
            <a:pPr algn="ctr"/>
            <a:r>
              <a:rPr lang="en-US" sz="3200" b="1" dirty="0">
                <a:solidFill>
                  <a:srgbClr val="7030A0"/>
                </a:solidFill>
              </a:rPr>
              <a:t>Evaluation</a:t>
            </a:r>
          </a:p>
        </p:txBody>
      </p:sp>
      <p:sp>
        <p:nvSpPr>
          <p:cNvPr id="3" name="Rectangle 2"/>
          <p:cNvSpPr/>
          <p:nvPr/>
        </p:nvSpPr>
        <p:spPr>
          <a:xfrm>
            <a:off x="609600" y="1396425"/>
            <a:ext cx="13487400"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3200" b="1" dirty="0" smtClean="0">
                <a:solidFill>
                  <a:srgbClr val="002060"/>
                </a:solidFill>
                <a:latin typeface="Times New Roman" pitchFamily="18" charset="0"/>
                <a:cs typeface="Times New Roman" pitchFamily="18" charset="0"/>
              </a:rPr>
              <a:t>1. </a:t>
            </a:r>
            <a:r>
              <a:rPr lang="en-US" sz="3200" b="1" dirty="0" smtClean="0">
                <a:solidFill>
                  <a:schemeClr val="tx1"/>
                </a:solidFill>
                <a:latin typeface="Times New Roman" pitchFamily="18" charset="0"/>
                <a:cs typeface="Times New Roman" pitchFamily="18" charset="0"/>
              </a:rPr>
              <a:t>Where did </a:t>
            </a:r>
            <a:r>
              <a:rPr lang="en-US" sz="3200" b="1" dirty="0">
                <a:solidFill>
                  <a:schemeClr val="tx1"/>
                </a:solidFill>
                <a:latin typeface="Times New Roman" pitchFamily="18" charset="0"/>
                <a:cs typeface="Times New Roman" pitchFamily="18" charset="0"/>
              </a:rPr>
              <a:t>Mother </a:t>
            </a:r>
            <a:r>
              <a:rPr lang="en-US" sz="3200" b="1" dirty="0" smtClean="0">
                <a:solidFill>
                  <a:schemeClr val="tx1"/>
                </a:solidFill>
                <a:latin typeface="Times New Roman" pitchFamily="18" charset="0"/>
                <a:cs typeface="Times New Roman" pitchFamily="18" charset="0"/>
              </a:rPr>
              <a:t>Teresa’s ancestors come from?</a:t>
            </a:r>
            <a:endParaRPr lang="en-US" sz="3200" b="1" dirty="0">
              <a:solidFill>
                <a:schemeClr val="tx1"/>
              </a:solidFill>
              <a:latin typeface="Times New Roman" pitchFamily="18" charset="0"/>
              <a:cs typeface="Times New Roman" pitchFamily="18" charset="0"/>
            </a:endParaRPr>
          </a:p>
        </p:txBody>
      </p:sp>
      <p:sp>
        <p:nvSpPr>
          <p:cNvPr id="4" name="Rectangle 3"/>
          <p:cNvSpPr/>
          <p:nvPr/>
        </p:nvSpPr>
        <p:spPr>
          <a:xfrm>
            <a:off x="609600" y="2286000"/>
            <a:ext cx="13487400"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3200" b="1" dirty="0" smtClean="0">
                <a:solidFill>
                  <a:srgbClr val="002060"/>
                </a:solidFill>
                <a:latin typeface="Times New Roman" pitchFamily="18" charset="0"/>
                <a:cs typeface="Times New Roman" pitchFamily="18" charset="0"/>
              </a:rPr>
              <a:t>Ans.</a:t>
            </a:r>
            <a:r>
              <a:rPr lang="en-US" sz="3200" b="1"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Mother Teresa’s ancestors come </a:t>
            </a:r>
            <a:r>
              <a:rPr lang="en-US" sz="3200" b="1" dirty="0" smtClean="0">
                <a:solidFill>
                  <a:srgbClr val="7030A0"/>
                </a:solidFill>
                <a:latin typeface="Times New Roman" pitchFamily="18" charset="0"/>
                <a:cs typeface="Times New Roman" pitchFamily="18" charset="0"/>
              </a:rPr>
              <a:t>from Albania .</a:t>
            </a:r>
            <a:endParaRPr lang="en-US" sz="3200" b="1" dirty="0">
              <a:solidFill>
                <a:srgbClr val="7030A0"/>
              </a:solidFill>
              <a:latin typeface="Times New Roman" pitchFamily="18" charset="0"/>
              <a:cs typeface="Times New Roman" pitchFamily="18" charset="0"/>
            </a:endParaRPr>
          </a:p>
        </p:txBody>
      </p:sp>
      <p:sp>
        <p:nvSpPr>
          <p:cNvPr id="5" name="Rectangle 4"/>
          <p:cNvSpPr/>
          <p:nvPr/>
        </p:nvSpPr>
        <p:spPr>
          <a:xfrm>
            <a:off x="609600" y="3478650"/>
            <a:ext cx="13487400"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3200" b="1" dirty="0">
                <a:solidFill>
                  <a:srgbClr val="002060"/>
                </a:solidFill>
                <a:latin typeface="Times New Roman" pitchFamily="18" charset="0"/>
                <a:cs typeface="Times New Roman" pitchFamily="18" charset="0"/>
              </a:rPr>
              <a:t>2</a:t>
            </a:r>
            <a:r>
              <a:rPr lang="en-US" sz="3200" b="1" dirty="0" smtClean="0">
                <a:solidFill>
                  <a:srgbClr val="002060"/>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Where was her father’s home?</a:t>
            </a:r>
            <a:endParaRPr lang="en-US" sz="3200" b="1" dirty="0">
              <a:solidFill>
                <a:schemeClr val="tx1"/>
              </a:solidFill>
              <a:latin typeface="Times New Roman" pitchFamily="18" charset="0"/>
              <a:cs typeface="Times New Roman" pitchFamily="18" charset="0"/>
            </a:endParaRPr>
          </a:p>
        </p:txBody>
      </p:sp>
      <p:sp>
        <p:nvSpPr>
          <p:cNvPr id="6" name="Rectangle 5"/>
          <p:cNvSpPr/>
          <p:nvPr/>
        </p:nvSpPr>
        <p:spPr>
          <a:xfrm>
            <a:off x="609600" y="4368225"/>
            <a:ext cx="13487400"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3200" b="1" dirty="0" smtClean="0">
                <a:solidFill>
                  <a:srgbClr val="002060"/>
                </a:solidFill>
                <a:latin typeface="Times New Roman" pitchFamily="18" charset="0"/>
                <a:cs typeface="Times New Roman" pitchFamily="18" charset="0"/>
              </a:rPr>
              <a:t>Ans.</a:t>
            </a:r>
            <a:r>
              <a:rPr lang="en-US" sz="3200" b="1" dirty="0" smtClean="0">
                <a:solidFill>
                  <a:srgbClr val="7030A0"/>
                </a:solidFill>
                <a:latin typeface="Times New Roman" pitchFamily="18" charset="0"/>
                <a:cs typeface="Times New Roman" pitchFamily="18" charset="0"/>
              </a:rPr>
              <a:t> Her </a:t>
            </a:r>
            <a:r>
              <a:rPr lang="en-US" sz="3200" b="1" dirty="0">
                <a:solidFill>
                  <a:srgbClr val="7030A0"/>
                </a:solidFill>
                <a:latin typeface="Times New Roman" pitchFamily="18" charset="0"/>
                <a:cs typeface="Times New Roman" pitchFamily="18" charset="0"/>
              </a:rPr>
              <a:t>father’s </a:t>
            </a:r>
            <a:r>
              <a:rPr lang="en-US" sz="3200" b="1" dirty="0" smtClean="0">
                <a:solidFill>
                  <a:srgbClr val="7030A0"/>
                </a:solidFill>
                <a:latin typeface="Times New Roman" pitchFamily="18" charset="0"/>
                <a:cs typeface="Times New Roman" pitchFamily="18" charset="0"/>
              </a:rPr>
              <a:t>home was at Skopje in Macedonia</a:t>
            </a:r>
            <a:r>
              <a:rPr lang="en-US" sz="3200" b="1" dirty="0" smtClean="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
        <p:nvSpPr>
          <p:cNvPr id="8" name="Rectangle 7"/>
          <p:cNvSpPr/>
          <p:nvPr/>
        </p:nvSpPr>
        <p:spPr>
          <a:xfrm>
            <a:off x="685800" y="5536050"/>
            <a:ext cx="13487400"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3200" b="1" dirty="0" smtClean="0">
                <a:solidFill>
                  <a:srgbClr val="002060"/>
                </a:solidFill>
                <a:latin typeface="Times New Roman" pitchFamily="18" charset="0"/>
                <a:cs typeface="Times New Roman" pitchFamily="18" charset="0"/>
              </a:rPr>
              <a:t>3. </a:t>
            </a:r>
            <a:r>
              <a:rPr lang="en-US" sz="3200" b="1" dirty="0" smtClean="0">
                <a:solidFill>
                  <a:schemeClr val="tx1"/>
                </a:solidFill>
                <a:latin typeface="Times New Roman" pitchFamily="18" charset="0"/>
                <a:cs typeface="Times New Roman" pitchFamily="18" charset="0"/>
              </a:rPr>
              <a:t>What did </a:t>
            </a:r>
            <a:r>
              <a:rPr lang="en-US" sz="3200" b="1" dirty="0">
                <a:solidFill>
                  <a:schemeClr val="tx1"/>
                </a:solidFill>
                <a:latin typeface="Times New Roman" pitchFamily="18" charset="0"/>
                <a:cs typeface="Times New Roman" pitchFamily="18" charset="0"/>
              </a:rPr>
              <a:t>Mother Teresa</a:t>
            </a:r>
            <a:r>
              <a:rPr lang="en-US" sz="3200" b="1" dirty="0" smtClean="0">
                <a:solidFill>
                  <a:schemeClr val="tx1"/>
                </a:solidFill>
                <a:latin typeface="Times New Roman" pitchFamily="18" charset="0"/>
                <a:cs typeface="Times New Roman" pitchFamily="18" charset="0"/>
              </a:rPr>
              <a:t> do in the first seventeen years in </a:t>
            </a:r>
            <a:r>
              <a:rPr lang="en-US" sz="3200" b="1" dirty="0">
                <a:solidFill>
                  <a:schemeClr val="tx1"/>
                </a:solidFill>
                <a:latin typeface="Times New Roman" pitchFamily="18" charset="0"/>
                <a:cs typeface="Times New Roman" pitchFamily="18" charset="0"/>
              </a:rPr>
              <a:t>I</a:t>
            </a:r>
            <a:r>
              <a:rPr lang="en-US" sz="3200" b="1" dirty="0" smtClean="0">
                <a:solidFill>
                  <a:schemeClr val="tx1"/>
                </a:solidFill>
                <a:latin typeface="Times New Roman" pitchFamily="18" charset="0"/>
                <a:cs typeface="Times New Roman" pitchFamily="18" charset="0"/>
              </a:rPr>
              <a:t>ndia?</a:t>
            </a:r>
            <a:endParaRPr lang="en-US" sz="3200" b="1" dirty="0">
              <a:solidFill>
                <a:schemeClr val="tx1"/>
              </a:solidFill>
              <a:latin typeface="Times New Roman" pitchFamily="18" charset="0"/>
              <a:cs typeface="Times New Roman" pitchFamily="18" charset="0"/>
            </a:endParaRPr>
          </a:p>
        </p:txBody>
      </p:sp>
      <p:sp>
        <p:nvSpPr>
          <p:cNvPr id="9" name="Rectangle 8"/>
          <p:cNvSpPr/>
          <p:nvPr/>
        </p:nvSpPr>
        <p:spPr>
          <a:xfrm>
            <a:off x="685800" y="6425625"/>
            <a:ext cx="13487400" cy="10772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3200" b="1" dirty="0" smtClean="0">
                <a:solidFill>
                  <a:srgbClr val="002060"/>
                </a:solidFill>
                <a:latin typeface="Times New Roman" pitchFamily="18" charset="0"/>
                <a:cs typeface="Times New Roman" pitchFamily="18" charset="0"/>
              </a:rPr>
              <a:t>Ans.</a:t>
            </a:r>
            <a:r>
              <a:rPr lang="en-US" sz="3200" b="1" dirty="0" smtClean="0">
                <a:solidFill>
                  <a:srgbClr val="7030A0"/>
                </a:solidFill>
                <a:latin typeface="Times New Roman" pitchFamily="18" charset="0"/>
                <a:cs typeface="Times New Roman" pitchFamily="18" charset="0"/>
              </a:rPr>
              <a:t> In her  </a:t>
            </a:r>
            <a:r>
              <a:rPr lang="en-US" sz="3200" b="1" dirty="0">
                <a:solidFill>
                  <a:srgbClr val="7030A0"/>
                </a:solidFill>
                <a:latin typeface="Times New Roman" pitchFamily="18" charset="0"/>
                <a:cs typeface="Times New Roman" pitchFamily="18" charset="0"/>
              </a:rPr>
              <a:t>first seventeen years in </a:t>
            </a:r>
            <a:r>
              <a:rPr lang="en-US" sz="3200" b="1" dirty="0" smtClean="0">
                <a:solidFill>
                  <a:srgbClr val="7030A0"/>
                </a:solidFill>
                <a:latin typeface="Times New Roman" pitchFamily="18" charset="0"/>
                <a:cs typeface="Times New Roman" pitchFamily="18" charset="0"/>
              </a:rPr>
              <a:t>India,</a:t>
            </a:r>
            <a:r>
              <a:rPr lang="en-US" sz="3200" b="1" dirty="0">
                <a:solidFill>
                  <a:srgbClr val="7030A0"/>
                </a:solidFill>
                <a:latin typeface="Times New Roman" pitchFamily="18" charset="0"/>
                <a:cs typeface="Times New Roman" pitchFamily="18" charset="0"/>
              </a:rPr>
              <a:t> Mother Teresa </a:t>
            </a:r>
            <a:r>
              <a:rPr lang="en-US" sz="3200" b="1" dirty="0" smtClean="0">
                <a:solidFill>
                  <a:srgbClr val="7030A0"/>
                </a:solidFill>
                <a:latin typeface="Times New Roman" pitchFamily="18" charset="0"/>
                <a:cs typeface="Times New Roman" pitchFamily="18" charset="0"/>
              </a:rPr>
              <a:t>taught geography and theology at </a:t>
            </a:r>
            <a:r>
              <a:rPr lang="en-US" sz="3200" b="1" dirty="0" err="1" smtClean="0">
                <a:solidFill>
                  <a:srgbClr val="7030A0"/>
                </a:solidFill>
                <a:latin typeface="Times New Roman" pitchFamily="18" charset="0"/>
                <a:cs typeface="Times New Roman" pitchFamily="18" charset="0"/>
              </a:rPr>
              <a:t>St.Mary’s</a:t>
            </a:r>
            <a:r>
              <a:rPr lang="en-US" sz="3200" b="1" dirty="0" smtClean="0">
                <a:solidFill>
                  <a:srgbClr val="7030A0"/>
                </a:solidFill>
                <a:latin typeface="Times New Roman" pitchFamily="18" charset="0"/>
                <a:cs typeface="Times New Roman" pitchFamily="18" charset="0"/>
              </a:rPr>
              <a:t> High school in Kolkata.</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61856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381000"/>
            <a:ext cx="8915400" cy="646331"/>
          </a:xfrm>
          <a:prstGeom prst="rect">
            <a:avLst/>
          </a:prstGeom>
          <a:noFill/>
        </p:spPr>
        <p:txBody>
          <a:bodyPr wrap="square" rtlCol="0">
            <a:spAutoFit/>
          </a:bodyPr>
          <a:lstStyle/>
          <a:p>
            <a:pPr algn="ctr"/>
            <a:r>
              <a:rPr lang="en-US" sz="3600" b="1" dirty="0">
                <a:latin typeface="NikoshBAN" pitchFamily="2" charset="0"/>
                <a:cs typeface="NikoshBAN" pitchFamily="2" charset="0"/>
              </a:rPr>
              <a:t>Home Work</a:t>
            </a:r>
            <a:endParaRPr lang="en-US" sz="3200" b="1" dirty="0">
              <a:latin typeface="NikoshBAN" pitchFamily="2" charset="0"/>
              <a:cs typeface="NikoshBAN" pitchFamily="2" charset="0"/>
            </a:endParaRPr>
          </a:p>
        </p:txBody>
      </p:sp>
      <p:pic>
        <p:nvPicPr>
          <p:cNvPr id="2050" name="Picture 2" descr="C:\Users\Saiful\Desktop\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066800"/>
            <a:ext cx="7696200" cy="43291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5593140"/>
            <a:ext cx="13487400"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Century Schoolbook" pitchFamily="18" charset="0"/>
                <a:cs typeface="NikoshBAN" pitchFamily="2" charset="0"/>
              </a:rPr>
              <a:t>Do you know any one in your locality who helps the needy and does so to make others happy?  Write short composition about him/her.</a:t>
            </a:r>
            <a:endParaRPr lang="en-US" sz="3600" b="1" dirty="0">
              <a:solidFill>
                <a:srgbClr val="7030A0"/>
              </a:solidFill>
              <a:latin typeface="Century Schoolbook" pitchFamily="18" charset="0"/>
              <a:cs typeface="NikoshBAN" pitchFamily="2" charset="0"/>
            </a:endParaRPr>
          </a:p>
        </p:txBody>
      </p:sp>
    </p:spTree>
    <p:extLst>
      <p:ext uri="{BB962C8B-B14F-4D97-AF65-F5344CB8AC3E}">
        <p14:creationId xmlns:p14="http://schemas.microsoft.com/office/powerpoint/2010/main" val="811456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5791200"/>
            <a:ext cx="10134600" cy="1015663"/>
          </a:xfrm>
          <a:prstGeom prst="rect">
            <a:avLst/>
          </a:prstGeom>
          <a:blipFill>
            <a:blip r:embed="rId2"/>
            <a:tile tx="0" ty="0" sx="100000" sy="100000" flip="none" algn="tl"/>
          </a:blipFill>
        </p:spPr>
        <p:txBody>
          <a:bodyPr wrap="square" rtlCol="0">
            <a:spAutoFit/>
          </a:bodyPr>
          <a:lstStyle/>
          <a:p>
            <a:pPr algn="ctr"/>
            <a:r>
              <a:rPr lang="en-US" sz="6000" b="1" dirty="0">
                <a:solidFill>
                  <a:srgbClr val="7030A0"/>
                </a:solidFill>
                <a:latin typeface="Engravers MT" pitchFamily="18" charset="0"/>
                <a:cs typeface="Times New Roman" pitchFamily="18" charset="0"/>
              </a:rPr>
              <a:t>Thank  you all</a:t>
            </a:r>
          </a:p>
        </p:txBody>
      </p:sp>
      <p:sp>
        <p:nvSpPr>
          <p:cNvPr id="2" name="TextBox 1"/>
          <p:cNvSpPr txBox="1"/>
          <p:nvPr/>
        </p:nvSpPr>
        <p:spPr>
          <a:xfrm>
            <a:off x="2714513" y="624594"/>
            <a:ext cx="92202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dirty="0">
                <a:solidFill>
                  <a:srgbClr val="7030A0"/>
                </a:solidFill>
              </a:rPr>
              <a:t>Kindness is the best form of </a:t>
            </a:r>
            <a:r>
              <a:rPr lang="en-US" sz="4000" dirty="0" smtClean="0">
                <a:solidFill>
                  <a:srgbClr val="7030A0"/>
                </a:solidFill>
              </a:rPr>
              <a:t>humanity . </a:t>
            </a:r>
            <a:r>
              <a:rPr lang="en-US" sz="4000" b="1" dirty="0" smtClean="0">
                <a:solidFill>
                  <a:srgbClr val="7030A0"/>
                </a:solidFill>
                <a:latin typeface="Baskerville Old Face" pitchFamily="18" charset="0"/>
                <a:cs typeface="Times New Roman" pitchFamily="18" charset="0"/>
              </a:rPr>
              <a:t>  </a:t>
            </a:r>
            <a:endParaRPr lang="en-US" sz="4000" b="1" dirty="0">
              <a:solidFill>
                <a:srgbClr val="7030A0"/>
              </a:solidFill>
              <a:latin typeface="Baskerville Old Face" pitchFamily="18" charset="0"/>
              <a:cs typeface="Times New Roman" pitchFamily="18" charset="0"/>
            </a:endParaRPr>
          </a:p>
        </p:txBody>
      </p:sp>
      <p:pic>
        <p:nvPicPr>
          <p:cNvPr id="1026" name="Picture 2" descr="G:\BTT Training\01050070187_Saiful\Image\Screenshot_1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539" y="1905000"/>
            <a:ext cx="5943600" cy="3676650"/>
          </a:xfrm>
          <a:prstGeom prst="rect">
            <a:avLst/>
          </a:prstGeom>
          <a:noFill/>
          <a:ln>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711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7475" y="457105"/>
            <a:ext cx="11652725" cy="685895"/>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en-US" sz="3600" b="1" dirty="0">
                <a:solidFill>
                  <a:srgbClr val="7030A0"/>
                </a:solidFill>
                <a:latin typeface="Times New Roman" pitchFamily="18" charset="0"/>
                <a:cs typeface="Times New Roman" pitchFamily="18" charset="0"/>
              </a:rPr>
              <a:t>Look at the </a:t>
            </a:r>
            <a:r>
              <a:rPr lang="en-US" sz="3600" b="1" dirty="0" smtClean="0">
                <a:solidFill>
                  <a:srgbClr val="7030A0"/>
                </a:solidFill>
                <a:latin typeface="Times New Roman" pitchFamily="18" charset="0"/>
                <a:cs typeface="Times New Roman" pitchFamily="18" charset="0"/>
              </a:rPr>
              <a:t>pictures</a:t>
            </a:r>
            <a:endParaRPr lang="en-US" sz="4400" b="1" dirty="0">
              <a:solidFill>
                <a:srgbClr val="7030A0"/>
              </a:solidFill>
              <a:latin typeface="Times New Roman" pitchFamily="18" charset="0"/>
              <a:cs typeface="Times New Roman" pitchFamily="18" charset="0"/>
            </a:endParaRPr>
          </a:p>
        </p:txBody>
      </p:sp>
      <p:sp>
        <p:nvSpPr>
          <p:cNvPr id="4" name="TextBox 3"/>
          <p:cNvSpPr txBox="1"/>
          <p:nvPr/>
        </p:nvSpPr>
        <p:spPr>
          <a:xfrm>
            <a:off x="2895600" y="6034540"/>
            <a:ext cx="7329048" cy="624340"/>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en-US" sz="3200" b="1" dirty="0" smtClean="0">
                <a:solidFill>
                  <a:srgbClr val="7030A0"/>
                </a:solidFill>
                <a:latin typeface="Times New Roman" pitchFamily="18" charset="0"/>
                <a:cs typeface="Times New Roman" pitchFamily="18" charset="0"/>
              </a:rPr>
              <a:t>S:  She is Mother </a:t>
            </a:r>
            <a:r>
              <a:rPr lang="en-US" sz="3200" b="1" dirty="0">
                <a:solidFill>
                  <a:srgbClr val="7030A0"/>
                </a:solidFill>
                <a:latin typeface="Times New Roman" pitchFamily="18" charset="0"/>
                <a:cs typeface="Times New Roman" pitchFamily="18" charset="0"/>
              </a:rPr>
              <a:t>Teresa </a:t>
            </a:r>
            <a:endParaRPr lang="en-US" sz="3200" b="1" dirty="0">
              <a:solidFill>
                <a:srgbClr val="7030A0"/>
              </a:solidFill>
              <a:latin typeface="Book Antiqua" pitchFamily="18" charset="0"/>
            </a:endParaRPr>
          </a:p>
        </p:txBody>
      </p:sp>
      <p:sp>
        <p:nvSpPr>
          <p:cNvPr id="5" name="TextBox 4"/>
          <p:cNvSpPr txBox="1"/>
          <p:nvPr/>
        </p:nvSpPr>
        <p:spPr>
          <a:xfrm>
            <a:off x="2895600" y="1935575"/>
            <a:ext cx="7329048" cy="624340"/>
          </a:xfrm>
          <a:prstGeom prst="rect">
            <a:avLst/>
          </a:prstGeom>
        </p:spPr>
        <p:style>
          <a:lnRef idx="2">
            <a:schemeClr val="accent5"/>
          </a:lnRef>
          <a:fillRef idx="1">
            <a:schemeClr val="lt1"/>
          </a:fillRef>
          <a:effectRef idx="0">
            <a:schemeClr val="accent5"/>
          </a:effectRef>
          <a:fontRef idx="minor">
            <a:schemeClr val="dk1"/>
          </a:fontRef>
        </p:style>
        <p:txBody>
          <a:bodyPr wrap="square" lIns="130622" tIns="65311" rIns="130622" bIns="65311" rtlCol="0">
            <a:spAutoFit/>
          </a:bodyPr>
          <a:lstStyle/>
          <a:p>
            <a:pPr algn="ctr"/>
            <a:r>
              <a:rPr lang="en-US" sz="3200" b="1" dirty="0">
                <a:solidFill>
                  <a:srgbClr val="7030A0"/>
                </a:solidFill>
                <a:latin typeface="Times New Roman" pitchFamily="18" charset="0"/>
                <a:cs typeface="Times New Roman" pitchFamily="18" charset="0"/>
              </a:rPr>
              <a:t>T:  </a:t>
            </a:r>
            <a:r>
              <a:rPr lang="en-US" sz="3200" b="1" dirty="0" smtClean="0">
                <a:solidFill>
                  <a:srgbClr val="002060"/>
                </a:solidFill>
                <a:latin typeface="Times New Roman" pitchFamily="18" charset="0"/>
                <a:cs typeface="Times New Roman" pitchFamily="18" charset="0"/>
              </a:rPr>
              <a:t>Do you know of the lady?</a:t>
            </a:r>
            <a:r>
              <a:rPr lang="en-US" sz="3200" b="1" dirty="0" smtClean="0">
                <a:solidFill>
                  <a:srgbClr val="7030A0"/>
                </a:solidFill>
                <a:latin typeface="Book Antiqua" pitchFamily="18" charset="0"/>
              </a:rPr>
              <a:t> </a:t>
            </a:r>
            <a:endParaRPr lang="en-US" sz="3200" b="1" dirty="0">
              <a:solidFill>
                <a:srgbClr val="7030A0"/>
              </a:solidFill>
              <a:latin typeface="Book Antiqua" pitchFamily="18" charset="0"/>
            </a:endParaRPr>
          </a:p>
        </p:txBody>
      </p:sp>
      <p:pic>
        <p:nvPicPr>
          <p:cNvPr id="8" name="Picture 3" descr="C:\Users\Saiful\Desktop\mother-teresa-1458041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428" y="2904565"/>
            <a:ext cx="4059518" cy="2895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aiful\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4896" y="2941320"/>
            <a:ext cx="2966785" cy="2927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4850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14700" y="4267200"/>
            <a:ext cx="8077200" cy="646331"/>
          </a:xfrm>
          <a:prstGeom prst="rect">
            <a:avLst/>
          </a:prstGeom>
          <a:noFill/>
          <a:ln>
            <a:solidFill>
              <a:schemeClr val="tx1"/>
            </a:solidFill>
          </a:ln>
        </p:spPr>
        <p:txBody>
          <a:bodyPr wrap="square" rtlCol="0">
            <a:spAutoFit/>
          </a:bodyPr>
          <a:lstStyle/>
          <a:p>
            <a:pPr algn="ctr"/>
            <a:r>
              <a:rPr lang="en-US" sz="3600" b="1" dirty="0" smtClean="0">
                <a:solidFill>
                  <a:srgbClr val="7030A0"/>
                </a:solidFill>
                <a:latin typeface="Times New Roman" pitchFamily="18" charset="0"/>
                <a:cs typeface="Times New Roman" pitchFamily="18" charset="0"/>
              </a:rPr>
              <a:t>The </a:t>
            </a:r>
            <a:r>
              <a:rPr lang="en-US" sz="3600" b="1" dirty="0">
                <a:solidFill>
                  <a:srgbClr val="7030A0"/>
                </a:solidFill>
                <a:latin typeface="Times New Roman" pitchFamily="18" charset="0"/>
                <a:cs typeface="Times New Roman" pitchFamily="18" charset="0"/>
              </a:rPr>
              <a:t>mother of humanity</a:t>
            </a:r>
            <a:endParaRPr lang="en-US" sz="3600" b="1" dirty="0">
              <a:latin typeface="Book Antiqua" pitchFamily="18" charset="0"/>
            </a:endParaRPr>
          </a:p>
        </p:txBody>
      </p:sp>
      <p:sp>
        <p:nvSpPr>
          <p:cNvPr id="5" name="TextBox 4"/>
          <p:cNvSpPr txBox="1"/>
          <p:nvPr/>
        </p:nvSpPr>
        <p:spPr>
          <a:xfrm>
            <a:off x="3314700" y="457105"/>
            <a:ext cx="8077200" cy="685895"/>
          </a:xfrm>
          <a:prstGeom prst="rect">
            <a:avLst/>
          </a:prstGeom>
          <a:blipFill>
            <a:blip r:embed="rId2"/>
            <a:tile tx="0" ty="0" sx="100000" sy="100000" flip="none" algn="tl"/>
          </a:blipFill>
          <a:ln w="28575">
            <a:solidFill>
              <a:srgbClr val="00B0F0"/>
            </a:solidFill>
          </a:ln>
        </p:spPr>
        <p:txBody>
          <a:bodyPr wrap="square" lIns="130622" tIns="65311" rIns="130622" bIns="65311" rtlCol="0">
            <a:spAutoFit/>
          </a:bodyPr>
          <a:lstStyle/>
          <a:p>
            <a:pPr algn="ctr"/>
            <a:r>
              <a:rPr lang="en-US" sz="3600" b="1" dirty="0">
                <a:solidFill>
                  <a:srgbClr val="7030A0"/>
                </a:solidFill>
                <a:latin typeface="Times New Roman" pitchFamily="18" charset="0"/>
                <a:cs typeface="Times New Roman" pitchFamily="18" charset="0"/>
              </a:rPr>
              <a:t>She is Mother Teresa</a:t>
            </a:r>
          </a:p>
        </p:txBody>
      </p:sp>
      <p:sp>
        <p:nvSpPr>
          <p:cNvPr id="6" name="TextBox 5"/>
          <p:cNvSpPr txBox="1"/>
          <p:nvPr/>
        </p:nvSpPr>
        <p:spPr>
          <a:xfrm>
            <a:off x="1752600" y="5410200"/>
            <a:ext cx="11430000" cy="2347889"/>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en-US" sz="3600" b="1" dirty="0" smtClean="0">
                <a:solidFill>
                  <a:srgbClr val="7030A0"/>
                </a:solidFill>
                <a:latin typeface="Book Antiqua" pitchFamily="18" charset="0"/>
              </a:rPr>
              <a:t>Every action has a starting . </a:t>
            </a:r>
          </a:p>
          <a:p>
            <a:pPr algn="ctr"/>
            <a:r>
              <a:rPr lang="en-US" sz="3600" b="1" dirty="0" smtClean="0">
                <a:solidFill>
                  <a:srgbClr val="7030A0"/>
                </a:solidFill>
                <a:latin typeface="Book Antiqua" pitchFamily="18" charset="0"/>
              </a:rPr>
              <a:t>Thus the journey of becoming </a:t>
            </a:r>
            <a:r>
              <a:rPr lang="en-US" sz="3600" b="1" dirty="0" smtClean="0">
                <a:solidFill>
                  <a:srgbClr val="7030A0"/>
                </a:solidFill>
                <a:latin typeface="Times New Roman" pitchFamily="18" charset="0"/>
                <a:cs typeface="Times New Roman" pitchFamily="18" charset="0"/>
              </a:rPr>
              <a:t>the </a:t>
            </a:r>
            <a:r>
              <a:rPr lang="en-US" sz="3600" b="1" dirty="0">
                <a:solidFill>
                  <a:srgbClr val="7030A0"/>
                </a:solidFill>
                <a:latin typeface="Times New Roman" pitchFamily="18" charset="0"/>
                <a:cs typeface="Times New Roman" pitchFamily="18" charset="0"/>
              </a:rPr>
              <a:t>mother of </a:t>
            </a:r>
            <a:r>
              <a:rPr lang="en-US" sz="3600" b="1" dirty="0" smtClean="0">
                <a:solidFill>
                  <a:srgbClr val="7030A0"/>
                </a:solidFill>
                <a:latin typeface="Times New Roman" pitchFamily="18" charset="0"/>
                <a:cs typeface="Times New Roman" pitchFamily="18" charset="0"/>
              </a:rPr>
              <a:t>humanity also has a good start.</a:t>
            </a:r>
            <a:endParaRPr lang="en-US" sz="3600" b="1" dirty="0">
              <a:latin typeface="Book Antiqua" pitchFamily="18" charset="0"/>
            </a:endParaRPr>
          </a:p>
          <a:p>
            <a:pPr algn="ctr"/>
            <a:endParaRPr lang="en-US" sz="3600" b="1" dirty="0">
              <a:solidFill>
                <a:srgbClr val="7030A0"/>
              </a:solidFill>
              <a:latin typeface="Book Antiqua" pitchFamily="18" charset="0"/>
            </a:endParaRPr>
          </a:p>
        </p:txBody>
      </p:sp>
      <p:pic>
        <p:nvPicPr>
          <p:cNvPr id="7" name="Picture 6" descr="C:\Users\Saiful\Desktop\GettyImages-56799974-e15352089497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371600"/>
            <a:ext cx="3886200" cy="2603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6088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478952"/>
            <a:ext cx="8976359" cy="685895"/>
          </a:xfrm>
          <a:prstGeom prst="rect">
            <a:avLst/>
          </a:prstGeom>
          <a:ln/>
        </p:spPr>
        <p:style>
          <a:lnRef idx="2">
            <a:schemeClr val="accent4"/>
          </a:lnRef>
          <a:fillRef idx="1">
            <a:schemeClr val="lt1"/>
          </a:fillRef>
          <a:effectRef idx="0">
            <a:schemeClr val="accent4"/>
          </a:effectRef>
          <a:fontRef idx="minor">
            <a:schemeClr val="dk1"/>
          </a:fontRef>
        </p:style>
        <p:txBody>
          <a:bodyPr wrap="square" lIns="130622" tIns="65311" rIns="130622" bIns="65311" rtlCol="0">
            <a:spAutoFit/>
          </a:bodyPr>
          <a:lstStyle/>
          <a:p>
            <a:pPr algn="ctr"/>
            <a:r>
              <a:rPr lang="en-US" sz="3600" b="1" dirty="0">
                <a:solidFill>
                  <a:srgbClr val="7030A0"/>
                </a:solidFill>
                <a:latin typeface="Arial Black" pitchFamily="34" charset="0"/>
                <a:cs typeface="Times New Roman" pitchFamily="18" charset="0"/>
              </a:rPr>
              <a:t>Today our Lesson is</a:t>
            </a:r>
          </a:p>
        </p:txBody>
      </p:sp>
      <p:sp>
        <p:nvSpPr>
          <p:cNvPr id="4" name="Rectangle 3"/>
          <p:cNvSpPr/>
          <p:nvPr/>
        </p:nvSpPr>
        <p:spPr>
          <a:xfrm>
            <a:off x="2514601" y="6865203"/>
            <a:ext cx="9890758" cy="76944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4400" b="1" dirty="0" smtClean="0">
                <a:solidFill>
                  <a:srgbClr val="002060"/>
                </a:solidFill>
                <a:latin typeface="Times New Roman" panose="02020603050405020304" pitchFamily="18" charset="0"/>
                <a:cs typeface="Times New Roman" panose="02020603050405020304" pitchFamily="18" charset="0"/>
              </a:rPr>
              <a:t>Unit-Seven ;  Lesson </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smtClean="0">
                <a:solidFill>
                  <a:srgbClr val="002060"/>
                </a:solidFill>
                <a:latin typeface="Times New Roman" panose="02020603050405020304" pitchFamily="18" charset="0"/>
                <a:cs typeface="Times New Roman" panose="02020603050405020304" pitchFamily="18" charset="0"/>
              </a:rPr>
              <a:t>Four</a:t>
            </a:r>
            <a:endParaRPr lang="en-US" sz="44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438400" y="3276600"/>
            <a:ext cx="9890759" cy="923330"/>
          </a:xfrm>
          <a:prstGeom prst="rect">
            <a:avLst/>
          </a:prstGeom>
          <a:blipFill>
            <a:blip r:embed="rId2"/>
            <a:tile tx="0" ty="0" sx="100000" sy="100000" flip="none" algn="tl"/>
          </a:blipFill>
          <a:ln w="12700">
            <a:solidFill>
              <a:schemeClr val="tx1"/>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5400" b="1" dirty="0" smtClean="0">
                <a:solidFill>
                  <a:srgbClr val="7030A0"/>
                </a:solidFill>
                <a:latin typeface="Aharoni" pitchFamily="2" charset="-79"/>
                <a:cs typeface="Aharoni" pitchFamily="2" charset="-79"/>
              </a:rPr>
              <a:t>The Beginning </a:t>
            </a:r>
            <a:r>
              <a:rPr lang="en-US" sz="5400" b="1" dirty="0">
                <a:solidFill>
                  <a:srgbClr val="7030A0"/>
                </a:solidFill>
                <a:latin typeface="Aharoni" pitchFamily="2" charset="-79"/>
                <a:cs typeface="Aharoni" pitchFamily="2" charset="-79"/>
              </a:rPr>
              <a:t> </a:t>
            </a:r>
            <a:r>
              <a:rPr lang="en-US" sz="4000" b="1" dirty="0" smtClean="0">
                <a:solidFill>
                  <a:srgbClr val="7030A0"/>
                </a:solidFill>
                <a:latin typeface="Aharoni" pitchFamily="2" charset="-79"/>
                <a:cs typeface="Aharoni" pitchFamily="2" charset="-79"/>
              </a:rPr>
              <a:t>(</a:t>
            </a:r>
            <a:r>
              <a:rPr lang="en-US" sz="4000" b="1" dirty="0" smtClean="0">
                <a:solidFill>
                  <a:srgbClr val="7030A0"/>
                </a:solidFill>
                <a:latin typeface="Aharoni" pitchFamily="2" charset="-79"/>
                <a:cs typeface="Aharoni" pitchFamily="2" charset="-79"/>
              </a:rPr>
              <a:t>Mother Teresa)</a:t>
            </a:r>
            <a:endParaRPr lang="en-US" sz="4000" dirty="0">
              <a:solidFill>
                <a:srgbClr val="7030A0"/>
              </a:solidFill>
              <a:latin typeface="Aharoni" pitchFamily="2" charset="-79"/>
              <a:cs typeface="Aharoni" pitchFamily="2" charset="-79"/>
            </a:endParaRPr>
          </a:p>
        </p:txBody>
      </p:sp>
    </p:spTree>
    <p:extLst>
      <p:ext uri="{BB962C8B-B14F-4D97-AF65-F5344CB8AC3E}">
        <p14:creationId xmlns:p14="http://schemas.microsoft.com/office/powerpoint/2010/main" val="32187449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5280" y="944191"/>
            <a:ext cx="5852160" cy="839784"/>
          </a:xfrm>
          <a:prstGeom prst="rect">
            <a:avLst/>
          </a:prstGeom>
        </p:spPr>
        <p:style>
          <a:lnRef idx="2">
            <a:schemeClr val="accent4"/>
          </a:lnRef>
          <a:fillRef idx="1">
            <a:schemeClr val="lt1"/>
          </a:fillRef>
          <a:effectRef idx="0">
            <a:schemeClr val="accent4"/>
          </a:effectRef>
          <a:fontRef idx="minor">
            <a:schemeClr val="dk1"/>
          </a:fontRef>
        </p:style>
        <p:txBody>
          <a:bodyPr wrap="square" lIns="130622" tIns="65311" rIns="130622" bIns="65311" rtlCol="0">
            <a:spAutoFit/>
          </a:bodyPr>
          <a:lstStyle/>
          <a:p>
            <a:pPr algn="ctr"/>
            <a:r>
              <a:rPr lang="en-US" sz="4600" b="1" dirty="0">
                <a:solidFill>
                  <a:srgbClr val="002060"/>
                </a:solidFill>
                <a:latin typeface="Times New Roman" pitchFamily="18" charset="0"/>
                <a:cs typeface="Times New Roman" pitchFamily="18" charset="0"/>
              </a:rPr>
              <a:t>Learning outcomes</a:t>
            </a:r>
          </a:p>
        </p:txBody>
      </p:sp>
      <p:sp>
        <p:nvSpPr>
          <p:cNvPr id="4" name="TextBox 3"/>
          <p:cNvSpPr txBox="1"/>
          <p:nvPr/>
        </p:nvSpPr>
        <p:spPr>
          <a:xfrm>
            <a:off x="1676400" y="2286000"/>
            <a:ext cx="11384280" cy="4009882"/>
          </a:xfrm>
          <a:prstGeom prst="rect">
            <a:avLst/>
          </a:prstGeom>
        </p:spPr>
        <p:style>
          <a:lnRef idx="2">
            <a:schemeClr val="accent5"/>
          </a:lnRef>
          <a:fillRef idx="1">
            <a:schemeClr val="lt1"/>
          </a:fillRef>
          <a:effectRef idx="0">
            <a:schemeClr val="accent5"/>
          </a:effectRef>
          <a:fontRef idx="minor">
            <a:schemeClr val="dk1"/>
          </a:fontRef>
        </p:style>
        <p:txBody>
          <a:bodyPr wrap="square" lIns="130622" tIns="65311" rIns="130622" bIns="65311" rtlCol="0">
            <a:spAutoFit/>
          </a:bodyPr>
          <a:lstStyle/>
          <a:p>
            <a:pPr lvl="1"/>
            <a:r>
              <a:rPr lang="en-US" sz="3600" b="1" dirty="0">
                <a:solidFill>
                  <a:srgbClr val="7030A0"/>
                </a:solidFill>
                <a:latin typeface="Times New Roman" pitchFamily="18" charset="0"/>
                <a:cs typeface="Times New Roman" pitchFamily="18" charset="0"/>
              </a:rPr>
              <a:t>After completing the Lesson students will be able to </a:t>
            </a:r>
            <a:r>
              <a:rPr lang="en-US" sz="3600" b="1" dirty="0" smtClean="0">
                <a:solidFill>
                  <a:srgbClr val="7030A0"/>
                </a:solidFill>
                <a:latin typeface="Times New Roman" pitchFamily="18" charset="0"/>
                <a:cs typeface="Times New Roman" pitchFamily="18" charset="0"/>
              </a:rPr>
              <a:t>–</a:t>
            </a:r>
            <a:endParaRPr lang="en-US" sz="3600" b="1" dirty="0">
              <a:solidFill>
                <a:srgbClr val="7030A0"/>
              </a:solidFill>
              <a:latin typeface="Times New Roman" pitchFamily="18" charset="0"/>
              <a:cs typeface="Times New Roman" pitchFamily="18" charset="0"/>
            </a:endParaRPr>
          </a:p>
          <a:p>
            <a:pPr>
              <a:lnSpc>
                <a:spcPct val="150000"/>
              </a:lnSpc>
            </a:pPr>
            <a:r>
              <a:rPr lang="en-US" sz="3600" b="1" dirty="0">
                <a:solidFill>
                  <a:srgbClr val="7030A0"/>
                </a:solidFill>
                <a:latin typeface="Times New Roman" pitchFamily="18" charset="0"/>
                <a:cs typeface="Times New Roman" pitchFamily="18" charset="0"/>
              </a:rPr>
              <a:t>1. Read and understand texts through silent </a:t>
            </a:r>
            <a:r>
              <a:rPr lang="en-US" sz="3600" b="1" dirty="0" smtClean="0">
                <a:solidFill>
                  <a:srgbClr val="7030A0"/>
                </a:solidFill>
                <a:latin typeface="Times New Roman" pitchFamily="18" charset="0"/>
                <a:cs typeface="Times New Roman" pitchFamily="18" charset="0"/>
              </a:rPr>
              <a:t>reading ;</a:t>
            </a:r>
            <a:endParaRPr lang="en-US" sz="3600" b="1" dirty="0">
              <a:solidFill>
                <a:srgbClr val="7030A0"/>
              </a:solidFill>
              <a:latin typeface="Times New Roman" pitchFamily="18" charset="0"/>
              <a:cs typeface="Times New Roman" pitchFamily="18" charset="0"/>
            </a:endParaRPr>
          </a:p>
          <a:p>
            <a:pPr>
              <a:lnSpc>
                <a:spcPct val="150000"/>
              </a:lnSpc>
            </a:pPr>
            <a:r>
              <a:rPr lang="en-US" sz="3600" b="1" dirty="0">
                <a:solidFill>
                  <a:srgbClr val="7030A0"/>
                </a:solidFill>
                <a:latin typeface="Times New Roman" pitchFamily="18" charset="0"/>
                <a:cs typeface="Times New Roman" pitchFamily="18" charset="0"/>
              </a:rPr>
              <a:t>2. </a:t>
            </a:r>
            <a:r>
              <a:rPr lang="en-US" sz="3600" b="1" dirty="0">
                <a:solidFill>
                  <a:srgbClr val="7030A0"/>
                </a:solidFill>
                <a:latin typeface="NikoshBAN" pitchFamily="2" charset="0"/>
                <a:cs typeface="NikoshBAN" pitchFamily="2" charset="0"/>
              </a:rPr>
              <a:t>Ask and answer questions</a:t>
            </a:r>
            <a:r>
              <a:rPr lang="en-US" sz="3600" b="1" dirty="0" smtClean="0">
                <a:solidFill>
                  <a:srgbClr val="7030A0"/>
                </a:solidFill>
                <a:latin typeface="NikoshBAN" pitchFamily="2" charset="0"/>
                <a:cs typeface="NikoshBAN" pitchFamily="2" charset="0"/>
              </a:rPr>
              <a:t>.</a:t>
            </a:r>
            <a:r>
              <a:rPr lang="en-US" sz="3600" b="1" dirty="0" smtClean="0">
                <a:solidFill>
                  <a:srgbClr val="7030A0"/>
                </a:solidFill>
                <a:latin typeface="Times New Roman" pitchFamily="18" charset="0"/>
                <a:cs typeface="Times New Roman" pitchFamily="18" charset="0"/>
              </a:rPr>
              <a:t>;</a:t>
            </a:r>
            <a:endParaRPr lang="en-US" sz="3600" b="1" dirty="0">
              <a:solidFill>
                <a:srgbClr val="7030A0"/>
              </a:solidFill>
              <a:latin typeface="Times New Roman" pitchFamily="18" charset="0"/>
              <a:cs typeface="Times New Roman" pitchFamily="18" charset="0"/>
            </a:endParaRPr>
          </a:p>
          <a:p>
            <a:pPr>
              <a:lnSpc>
                <a:spcPct val="150000"/>
              </a:lnSpc>
            </a:pPr>
            <a:r>
              <a:rPr lang="en-US" sz="3600" b="1" dirty="0">
                <a:solidFill>
                  <a:srgbClr val="7030A0"/>
                </a:solidFill>
                <a:latin typeface="Times New Roman" pitchFamily="18" charset="0"/>
                <a:cs typeface="Times New Roman" pitchFamily="18" charset="0"/>
              </a:rPr>
              <a:t>3</a:t>
            </a:r>
            <a:r>
              <a:rPr lang="en-US" sz="3600" b="1" dirty="0" smtClean="0">
                <a:solidFill>
                  <a:srgbClr val="7030A0"/>
                </a:solidFill>
                <a:latin typeface="Times New Roman" pitchFamily="18" charset="0"/>
                <a:cs typeface="Times New Roman" pitchFamily="18" charset="0"/>
              </a:rPr>
              <a:t>. Listen to an  audio text for specific information ;</a:t>
            </a:r>
          </a:p>
          <a:p>
            <a:pPr>
              <a:lnSpc>
                <a:spcPct val="150000"/>
              </a:lnSpc>
            </a:pPr>
            <a:r>
              <a:rPr lang="en-US" sz="3600" b="1" dirty="0">
                <a:solidFill>
                  <a:srgbClr val="7030A0"/>
                </a:solidFill>
                <a:latin typeface="Times New Roman" pitchFamily="18" charset="0"/>
                <a:cs typeface="Times New Roman" pitchFamily="18" charset="0"/>
              </a:rPr>
              <a:t>4</a:t>
            </a:r>
            <a:r>
              <a:rPr lang="en-US" sz="3600" b="1" dirty="0" smtClean="0">
                <a:solidFill>
                  <a:srgbClr val="7030A0"/>
                </a:solidFill>
                <a:latin typeface="Times New Roman" pitchFamily="18" charset="0"/>
                <a:cs typeface="Times New Roman" pitchFamily="18" charset="0"/>
              </a:rPr>
              <a:t>. </a:t>
            </a:r>
            <a:r>
              <a:rPr lang="en-US" sz="3600" b="1" dirty="0">
                <a:solidFill>
                  <a:srgbClr val="7030A0"/>
                </a:solidFill>
                <a:latin typeface="NikoshBAN" pitchFamily="2" charset="0"/>
                <a:cs typeface="NikoshBAN" pitchFamily="2" charset="0"/>
              </a:rPr>
              <a:t>Write a </a:t>
            </a:r>
            <a:r>
              <a:rPr lang="en-US" sz="3600" b="1" dirty="0" smtClean="0">
                <a:solidFill>
                  <a:srgbClr val="7030A0"/>
                </a:solidFill>
                <a:latin typeface="NikoshBAN" pitchFamily="2" charset="0"/>
                <a:cs typeface="NikoshBAN" pitchFamily="2" charset="0"/>
              </a:rPr>
              <a:t> dialogue</a:t>
            </a:r>
            <a:r>
              <a:rPr lang="en-US" sz="3600" b="1" dirty="0" smtClean="0">
                <a:solidFill>
                  <a:srgbClr val="7030A0"/>
                </a:solidFill>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0856944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32" y="381000"/>
            <a:ext cx="5037268" cy="624340"/>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fontAlgn="base"/>
            <a:r>
              <a:rPr lang="en-US" sz="3200" b="1" dirty="0">
                <a:solidFill>
                  <a:srgbClr val="7030A0"/>
                </a:solidFill>
                <a:latin typeface="Times New Roman" pitchFamily="18" charset="0"/>
                <a:cs typeface="Times New Roman" pitchFamily="18" charset="0"/>
              </a:rPr>
              <a:t>Listen the text </a:t>
            </a:r>
            <a:r>
              <a:rPr lang="en-US" sz="3200" b="1" dirty="0" smtClean="0">
                <a:solidFill>
                  <a:srgbClr val="7030A0"/>
                </a:solidFill>
                <a:latin typeface="Times New Roman" pitchFamily="18" charset="0"/>
                <a:cs typeface="Times New Roman" pitchFamily="18" charset="0"/>
              </a:rPr>
              <a:t>attentively</a:t>
            </a:r>
            <a:r>
              <a:rPr lang="en-US" sz="3200" b="1" dirty="0" smtClean="0">
                <a:solidFill>
                  <a:schemeClr val="tx1"/>
                </a:solidFill>
                <a:latin typeface="Times New Roman" pitchFamily="18" charset="0"/>
                <a:cs typeface="Times New Roman" pitchFamily="18" charset="0"/>
              </a:rPr>
              <a:t>.</a:t>
            </a:r>
            <a:r>
              <a:rPr lang="en-US" sz="3200" dirty="0"/>
              <a:t> </a:t>
            </a:r>
            <a:endParaRPr lang="en-US" sz="2800" dirty="0">
              <a:latin typeface="Times New Roman" pitchFamily="18" charset="0"/>
              <a:cs typeface="Times New Roman" pitchFamily="18" charset="0"/>
            </a:endParaRPr>
          </a:p>
        </p:txBody>
      </p:sp>
      <p:sp>
        <p:nvSpPr>
          <p:cNvPr id="3" name="TextBox 2"/>
          <p:cNvSpPr txBox="1"/>
          <p:nvPr/>
        </p:nvSpPr>
        <p:spPr>
          <a:xfrm>
            <a:off x="9372600" y="381000"/>
            <a:ext cx="4876800" cy="624340"/>
          </a:xfrm>
          <a:prstGeom prst="rect">
            <a:avLst/>
          </a:prstGeom>
          <a:ln/>
        </p:spPr>
        <p:style>
          <a:lnRef idx="2">
            <a:schemeClr val="accent6"/>
          </a:lnRef>
          <a:fillRef idx="1">
            <a:schemeClr val="lt1"/>
          </a:fillRef>
          <a:effectRef idx="0">
            <a:schemeClr val="accent6"/>
          </a:effectRef>
          <a:fontRef idx="minor">
            <a:schemeClr val="dk1"/>
          </a:fontRef>
        </p:style>
        <p:txBody>
          <a:bodyPr wrap="square" lIns="130622" tIns="65311" rIns="130622" bIns="65311" rtlCol="0">
            <a:spAutoFit/>
          </a:bodyPr>
          <a:lstStyle/>
          <a:p>
            <a:pPr algn="ctr"/>
            <a:r>
              <a:rPr lang="en-US" sz="3200" b="1" dirty="0">
                <a:solidFill>
                  <a:srgbClr val="7030A0"/>
                </a:solidFill>
                <a:latin typeface="Times New Roman" pitchFamily="18" charset="0"/>
                <a:cs typeface="Times New Roman" pitchFamily="18" charset="0"/>
              </a:rPr>
              <a:t>Teacher’s Model reading</a:t>
            </a:r>
            <a:r>
              <a:rPr lang="en-US" sz="3200" b="1" dirty="0" smtClean="0">
                <a:solidFill>
                  <a:schemeClr val="tx1"/>
                </a:solidFill>
                <a:latin typeface="Times New Roman" pitchFamily="18" charset="0"/>
                <a:cs typeface="Times New Roman" pitchFamily="18" charset="0"/>
              </a:rPr>
              <a:t>.</a:t>
            </a:r>
            <a:endParaRPr lang="en-US" sz="3200" b="1" dirty="0">
              <a:solidFill>
                <a:schemeClr val="tx1"/>
              </a:solidFill>
              <a:latin typeface="Times New Roman" pitchFamily="18" charset="0"/>
              <a:cs typeface="Times New Roman" pitchFamily="18" charset="0"/>
            </a:endParaRPr>
          </a:p>
        </p:txBody>
      </p:sp>
      <p:sp>
        <p:nvSpPr>
          <p:cNvPr id="5" name="TextBox 4"/>
          <p:cNvSpPr txBox="1"/>
          <p:nvPr/>
        </p:nvSpPr>
        <p:spPr>
          <a:xfrm>
            <a:off x="381000" y="1698926"/>
            <a:ext cx="13868400" cy="6225874"/>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fontAlgn="base"/>
            <a:r>
              <a:rPr lang="en-US" sz="2800" dirty="0" smtClean="0">
                <a:latin typeface="Times New Roman" pitchFamily="18" charset="0"/>
                <a:cs typeface="Times New Roman" pitchFamily="18" charset="0"/>
              </a:rPr>
              <a:t>It </a:t>
            </a:r>
            <a:r>
              <a:rPr lang="en-US" sz="2800" dirty="0">
                <a:latin typeface="Times New Roman" pitchFamily="18" charset="0"/>
                <a:cs typeface="Times New Roman" pitchFamily="18" charset="0"/>
              </a:rPr>
              <a:t>was late summer, 26 August 1910. A little girl was </a:t>
            </a:r>
            <a:r>
              <a:rPr lang="en-US" sz="2800" dirty="0" smtClean="0">
                <a:latin typeface="Times New Roman" pitchFamily="18" charset="0"/>
                <a:cs typeface="Times New Roman" pitchFamily="18" charset="0"/>
              </a:rPr>
              <a:t>born </a:t>
            </a:r>
            <a:r>
              <a:rPr lang="en-US" sz="2800" dirty="0">
                <a:latin typeface="Times New Roman" pitchFamily="18" charset="0"/>
                <a:cs typeface="Times New Roman" pitchFamily="18" charset="0"/>
              </a:rPr>
              <a:t>to a rich Catholic merchants' family of Albanian descent in a small town called Skopje, </a:t>
            </a:r>
            <a:r>
              <a:rPr lang="en-US" sz="2800" dirty="0" smtClean="0">
                <a:latin typeface="Times New Roman" pitchFamily="18" charset="0"/>
                <a:cs typeface="Times New Roman" pitchFamily="18" charset="0"/>
              </a:rPr>
              <a:t>Macedonia</a:t>
            </a:r>
            <a:r>
              <a:rPr lang="en-US" sz="2800" dirty="0">
                <a:latin typeface="Times New Roman" pitchFamily="18" charset="0"/>
                <a:cs typeface="Times New Roman" pitchFamily="18" charset="0"/>
              </a:rPr>
              <a:t>. She was the youngest of the three siblings and was named Agnes </a:t>
            </a:r>
            <a:r>
              <a:rPr lang="en-US" sz="2800" dirty="0" err="1">
                <a:latin typeface="Times New Roman" pitchFamily="18" charset="0"/>
                <a:cs typeface="Times New Roman" pitchFamily="18" charset="0"/>
              </a:rPr>
              <a:t>Gonxha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Bojaxhiu</a:t>
            </a:r>
            <a:r>
              <a:rPr lang="en-US" sz="2800" dirty="0">
                <a:latin typeface="Times New Roman" pitchFamily="18" charset="0"/>
                <a:cs typeface="Times New Roman" pitchFamily="18" charset="0"/>
              </a:rPr>
              <a:t>. Who could imagine at the time that this little girl would one day become the mother of humanity, loving and serving the poorest of the poor. Yes, we are talking about none other than Mother Teresa.</a:t>
            </a:r>
          </a:p>
          <a:p>
            <a:pPr fontAlgn="base"/>
            <a:r>
              <a:rPr lang="en-US" sz="2800" dirty="0" smtClean="0">
                <a:latin typeface="Times New Roman" pitchFamily="18" charset="0"/>
                <a:cs typeface="Times New Roman" pitchFamily="18" charset="0"/>
              </a:rPr>
              <a:t>At </a:t>
            </a:r>
            <a:r>
              <a:rPr lang="en-US" sz="2800" dirty="0">
                <a:latin typeface="Times New Roman" pitchFamily="18" charset="0"/>
                <a:cs typeface="Times New Roman" pitchFamily="18" charset="0"/>
              </a:rPr>
              <a:t>the age of 12, she heard a voice from within that urged her to spread the love of Christ. She decided that she would be a missionary. At the age of 18 she left her parental home. She then joined an Irish community of nuns called the Sisters of Loreto, which had missions in India.</a:t>
            </a:r>
          </a:p>
          <a:p>
            <a:pPr fontAlgn="base"/>
            <a:r>
              <a:rPr lang="en-US" sz="2800" dirty="0" smtClean="0">
                <a:latin typeface="Times New Roman" pitchFamily="18" charset="0"/>
                <a:cs typeface="Times New Roman" pitchFamily="18" charset="0"/>
              </a:rPr>
              <a:t>After </a:t>
            </a:r>
            <a:r>
              <a:rPr lang="en-US" sz="2800" dirty="0">
                <a:latin typeface="Times New Roman" pitchFamily="18" charset="0"/>
                <a:cs typeface="Times New Roman" pitchFamily="18" charset="0"/>
              </a:rPr>
              <a:t>a few months of training at the Institute of the Blessed Virgin Mary in Dublin, Mother Teresa came to India. On May 24, 1931, she took her initial vows as a nun. From 1931 to 1948, Mother Teresa taught geography and theology at St. Mary's High School in Kolkata (then Calcutta). However, the widespread poverty in Kolkata had a deep impact on Mother Teresa and in 1948 she received permission from her superiors to leave the convent and devote herself to caring for the poorest of the poor in the slums of Kolkata</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23390194"/>
              </p:ext>
            </p:extLst>
          </p:nvPr>
        </p:nvGraphicFramePr>
        <p:xfrm>
          <a:off x="6858000" y="533400"/>
          <a:ext cx="914400" cy="771525"/>
        </p:xfrm>
        <a:graphic>
          <a:graphicData uri="http://schemas.openxmlformats.org/presentationml/2006/ole">
            <mc:AlternateContent xmlns:mc="http://schemas.openxmlformats.org/markup-compatibility/2006">
              <mc:Choice xmlns:v="urn:schemas-microsoft-com:vml" Requires="v">
                <p:oleObj spid="_x0000_s2055"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6858000" y="533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6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0"/>
                                        <p:tgtEl>
                                          <p:spTgt spid="5">
                                            <p:txEl>
                                              <p:pRg st="0" end="0"/>
                                            </p:txEl>
                                          </p:spTgt>
                                        </p:tgtEl>
                                      </p:cBhvr>
                                    </p:animEffect>
                                    <p:anim calcmode="lin" valueType="num">
                                      <p:cBhvr>
                                        <p:cTn id="8"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9600"/>
                            </p:stCondLst>
                            <p:childTnLst>
                              <p:par>
                                <p:cTn id="11" presetID="42" presetClass="entr" presetSubtype="0" fill="hold" nodeType="afterEffect">
                                  <p:stCondLst>
                                    <p:cond delay="0"/>
                                  </p:stCondLst>
                                  <p:iterate type="wd">
                                    <p:tmPct val="10000"/>
                                  </p:iterate>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3000"/>
                                        <p:tgtEl>
                                          <p:spTgt spid="5">
                                            <p:txEl>
                                              <p:pRg st="1" end="1"/>
                                            </p:txEl>
                                          </p:spTgt>
                                        </p:tgtEl>
                                      </p:cBhvr>
                                    </p:animEffect>
                                    <p:anim calcmode="lin" valueType="num">
                                      <p:cBhvr>
                                        <p:cTn id="14" dur="3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3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900"/>
                            </p:stCondLst>
                            <p:childTnLst>
                              <p:par>
                                <p:cTn id="17" presetID="42" presetClass="entr" presetSubtype="0" fill="hold" nodeType="afterEffect">
                                  <p:stCondLst>
                                    <p:cond delay="0"/>
                                  </p:stCondLst>
                                  <p:iterate type="wd">
                                    <p:tmPct val="10000"/>
                                  </p:iterate>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3000"/>
                                        <p:tgtEl>
                                          <p:spTgt spid="5">
                                            <p:txEl>
                                              <p:pRg st="2" end="2"/>
                                            </p:txEl>
                                          </p:spTgt>
                                        </p:tgtEl>
                                      </p:cBhvr>
                                    </p:animEffect>
                                    <p:anim calcmode="lin" valueType="num">
                                      <p:cBhvr>
                                        <p:cTn id="20" dur="3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3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8643" y="6934200"/>
            <a:ext cx="10326758" cy="685895"/>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en-US" sz="3600" b="1" dirty="0">
                <a:solidFill>
                  <a:srgbClr val="7030A0"/>
                </a:solidFill>
                <a:latin typeface="Times New Roman" pitchFamily="18" charset="0"/>
                <a:cs typeface="Times New Roman" pitchFamily="18" charset="0"/>
              </a:rPr>
              <a:t>Go to the section </a:t>
            </a:r>
            <a:r>
              <a:rPr lang="en-US" sz="3600" b="1" dirty="0" smtClean="0">
                <a:solidFill>
                  <a:srgbClr val="7030A0"/>
                </a:solidFill>
                <a:latin typeface="Times New Roman" pitchFamily="18" charset="0"/>
                <a:cs typeface="Times New Roman" pitchFamily="18" charset="0"/>
              </a:rPr>
              <a:t>“A” </a:t>
            </a:r>
            <a:r>
              <a:rPr lang="en-US" sz="3600" b="1" dirty="0">
                <a:solidFill>
                  <a:srgbClr val="7030A0"/>
                </a:solidFill>
                <a:latin typeface="Times New Roman" pitchFamily="18" charset="0"/>
                <a:cs typeface="Times New Roman" pitchFamily="18" charset="0"/>
              </a:rPr>
              <a:t>and start silent reading</a:t>
            </a:r>
            <a:r>
              <a:rPr lang="en-US" sz="3600" b="1" dirty="0">
                <a:solidFill>
                  <a:schemeClr val="tx1"/>
                </a:solidFill>
                <a:latin typeface="Times New Roman" pitchFamily="18" charset="0"/>
                <a:cs typeface="Times New Roman" pitchFamily="18" charset="0"/>
              </a:rPr>
              <a:t>.</a:t>
            </a:r>
          </a:p>
        </p:txBody>
      </p:sp>
      <p:sp>
        <p:nvSpPr>
          <p:cNvPr id="5" name="TextBox 4"/>
          <p:cNvSpPr txBox="1"/>
          <p:nvPr/>
        </p:nvSpPr>
        <p:spPr>
          <a:xfrm>
            <a:off x="2398643" y="381000"/>
            <a:ext cx="10208649" cy="646331"/>
          </a:xfrm>
          <a:prstGeom prst="rect">
            <a:avLst/>
          </a:prstGeom>
          <a:noFill/>
        </p:spPr>
        <p:txBody>
          <a:bodyPr wrap="square" rtlCol="0">
            <a:spAutoFit/>
          </a:bodyPr>
          <a:lstStyle/>
          <a:p>
            <a:pPr algn="ctr"/>
            <a:r>
              <a:rPr lang="en-US" sz="3600" b="1" dirty="0">
                <a:solidFill>
                  <a:srgbClr val="7030A0"/>
                </a:solidFill>
                <a:latin typeface="Times New Roman" pitchFamily="18" charset="0"/>
                <a:cs typeface="Times New Roman" pitchFamily="18" charset="0"/>
              </a:rPr>
              <a:t>Student’s Model reading</a:t>
            </a:r>
            <a:r>
              <a:rPr lang="en-US" sz="3600" b="1" dirty="0">
                <a:latin typeface="Times New Roman" pitchFamily="18" charset="0"/>
                <a:cs typeface="Times New Roman" pitchFamily="18" charset="0"/>
              </a:rPr>
              <a:t>.</a:t>
            </a:r>
          </a:p>
        </p:txBody>
      </p:sp>
      <p:pic>
        <p:nvPicPr>
          <p:cNvPr id="3074" name="Picture 2" descr="G:\BTT Training\01050070187_Saiful\Image\Screenshot_1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918" y="1103193"/>
            <a:ext cx="11723882" cy="5373807"/>
          </a:xfrm>
          <a:prstGeom prst="rect">
            <a:avLst/>
          </a:prstGeom>
          <a:noFill/>
          <a:ln>
            <a:noFill/>
            <a:prstDash val="lgDashDot"/>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5504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95800" y="38100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
        <p:nvSpPr>
          <p:cNvPr id="7" name="TextBox 6"/>
          <p:cNvSpPr txBox="1"/>
          <p:nvPr/>
        </p:nvSpPr>
        <p:spPr>
          <a:xfrm>
            <a:off x="7086600" y="129540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Descent</a:t>
            </a:r>
          </a:p>
        </p:txBody>
      </p:sp>
      <p:sp>
        <p:nvSpPr>
          <p:cNvPr id="8" name="TextBox 7"/>
          <p:cNvSpPr txBox="1"/>
          <p:nvPr/>
        </p:nvSpPr>
        <p:spPr>
          <a:xfrm>
            <a:off x="7086600" y="214378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chemeClr val="tx1"/>
                </a:solidFill>
                <a:latin typeface="Times New Roman" pitchFamily="18" charset="0"/>
                <a:cs typeface="Times New Roman" pitchFamily="18" charset="0"/>
              </a:rPr>
              <a:t>A persons family origins</a:t>
            </a:r>
            <a:endParaRPr lang="en-US" sz="3200" b="1" dirty="0">
              <a:solidFill>
                <a:schemeClr val="tx1"/>
              </a:solidFill>
              <a:latin typeface="Times New Roman" pitchFamily="18" charset="0"/>
              <a:cs typeface="Times New Roman" pitchFamily="18" charset="0"/>
            </a:endParaRPr>
          </a:p>
        </p:txBody>
      </p:sp>
      <p:sp>
        <p:nvSpPr>
          <p:cNvPr id="9" name="TextBox 8"/>
          <p:cNvSpPr txBox="1"/>
          <p:nvPr/>
        </p:nvSpPr>
        <p:spPr>
          <a:xfrm>
            <a:off x="2667000" y="6705600"/>
            <a:ext cx="9906000" cy="584775"/>
          </a:xfrm>
          <a:prstGeom prst="rect">
            <a:avLst/>
          </a:prstGeom>
          <a:noFill/>
        </p:spPr>
        <p:txBody>
          <a:bodyPr wrap="square" rtlCol="0">
            <a:spAutoFit/>
          </a:bodyPr>
          <a:lstStyle/>
          <a:p>
            <a:pPr algn="ctr"/>
            <a:r>
              <a:rPr lang="en-US" sz="3200" b="1" dirty="0" smtClean="0">
                <a:solidFill>
                  <a:srgbClr val="7030A0"/>
                </a:solidFill>
                <a:latin typeface="Times New Roman" pitchFamily="18" charset="0"/>
                <a:cs typeface="Times New Roman" pitchFamily="18" charset="0"/>
              </a:rPr>
              <a:t>We are the descents  of our grand parents.</a:t>
            </a:r>
            <a:endParaRPr lang="en-US" sz="3200" b="1" dirty="0">
              <a:solidFill>
                <a:srgbClr val="7030A0"/>
              </a:solidFill>
              <a:latin typeface="Times New Roman" pitchFamily="18" charset="0"/>
              <a:cs typeface="Times New Roman" pitchFamily="18" charset="0"/>
            </a:endParaRPr>
          </a:p>
        </p:txBody>
      </p:sp>
      <p:sp>
        <p:nvSpPr>
          <p:cNvPr id="10" name="TextBox 9"/>
          <p:cNvSpPr txBox="1"/>
          <p:nvPr/>
        </p:nvSpPr>
        <p:spPr>
          <a:xfrm>
            <a:off x="2667000" y="12954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Key word</a:t>
            </a:r>
            <a:endParaRPr lang="en-US" sz="4000" b="1" dirty="0">
              <a:solidFill>
                <a:srgbClr val="7030A0"/>
              </a:solidFill>
              <a:latin typeface="Times New Roman" pitchFamily="18" charset="0"/>
              <a:cs typeface="Times New Roman" pitchFamily="18" charset="0"/>
            </a:endParaRPr>
          </a:p>
        </p:txBody>
      </p:sp>
      <p:sp>
        <p:nvSpPr>
          <p:cNvPr id="11" name="TextBox 10"/>
          <p:cNvSpPr txBox="1"/>
          <p:nvPr/>
        </p:nvSpPr>
        <p:spPr>
          <a:xfrm>
            <a:off x="2667000" y="2191871"/>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Meaning:</a:t>
            </a:r>
            <a:endParaRPr lang="en-US" sz="4000" b="1" dirty="0">
              <a:solidFill>
                <a:srgbClr val="7030A0"/>
              </a:solidFill>
              <a:latin typeface="Times New Roman" pitchFamily="18" charset="0"/>
              <a:cs typeface="Times New Roman" pitchFamily="18" charset="0"/>
            </a:endParaRPr>
          </a:p>
        </p:txBody>
      </p:sp>
      <p:pic>
        <p:nvPicPr>
          <p:cNvPr id="3074" name="Picture 2" descr="C:\Users\Saiful\Desktop\81366401-multi-generation-family-musli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309620"/>
            <a:ext cx="4976474" cy="336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97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4694250</TotalTime>
  <Words>1344</Words>
  <Application>Microsoft Office PowerPoint</Application>
  <PresentationFormat>Custom</PresentationFormat>
  <Paragraphs>156</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Saiful</dc:creator>
  <cp:lastModifiedBy>Saiful</cp:lastModifiedBy>
  <cp:revision>191</cp:revision>
  <dcterms:created xsi:type="dcterms:W3CDTF">2006-08-16T00:00:00Z</dcterms:created>
  <dcterms:modified xsi:type="dcterms:W3CDTF">2021-05-01T10:08:36Z</dcterms:modified>
</cp:coreProperties>
</file>