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6" r:id="rId2"/>
    <p:sldId id="257" r:id="rId3"/>
    <p:sldId id="258" r:id="rId4"/>
    <p:sldId id="260" r:id="rId5"/>
    <p:sldId id="261" r:id="rId6"/>
    <p:sldId id="281" r:id="rId7"/>
    <p:sldId id="262" r:id="rId8"/>
    <p:sldId id="263" r:id="rId9"/>
    <p:sldId id="264" r:id="rId10"/>
    <p:sldId id="269" r:id="rId11"/>
    <p:sldId id="265" r:id="rId12"/>
    <p:sldId id="267" r:id="rId13"/>
    <p:sldId id="266" r:id="rId14"/>
    <p:sldId id="271" r:id="rId15"/>
    <p:sldId id="272" r:id="rId16"/>
    <p:sldId id="268" r:id="rId17"/>
    <p:sldId id="273" r:id="rId18"/>
    <p:sldId id="274" r:id="rId19"/>
    <p:sldId id="275" r:id="rId20"/>
    <p:sldId id="280"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7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028D8-A83D-4C6F-AF76-69FE49653D53}" type="datetimeFigureOut">
              <a:rPr lang="en-US" smtClean="0"/>
              <a:t>5/1/2021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7AEE8-9483-4507-AFEA-355E5FB961A9}" type="slidenum">
              <a:rPr lang="en-US" smtClean="0"/>
              <a:t>‹#›</a:t>
            </a:fld>
            <a:endParaRPr lang="en-US"/>
          </a:p>
        </p:txBody>
      </p:sp>
    </p:spTree>
    <p:extLst>
      <p:ext uri="{BB962C8B-B14F-4D97-AF65-F5344CB8AC3E}">
        <p14:creationId xmlns:p14="http://schemas.microsoft.com/office/powerpoint/2010/main" val="395376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7AEE8-9483-4507-AFEA-355E5FB961A9}" type="slidenum">
              <a:rPr lang="en-US" smtClean="0"/>
              <a:t>3</a:t>
            </a:fld>
            <a:endParaRPr lang="en-US"/>
          </a:p>
        </p:txBody>
      </p:sp>
    </p:spTree>
    <p:extLst>
      <p:ext uri="{BB962C8B-B14F-4D97-AF65-F5344CB8AC3E}">
        <p14:creationId xmlns:p14="http://schemas.microsoft.com/office/powerpoint/2010/main" val="214613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38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358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633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788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00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380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046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409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108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42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84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606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4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161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5/1/2021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92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930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649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5/1/2021</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606688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14300"/>
            <a:ext cx="8839200" cy="6629400"/>
          </a:xfrm>
          <a:prstGeom prst="rect">
            <a:avLst/>
          </a:prstGeom>
        </p:spPr>
      </p:pic>
      <p:sp>
        <p:nvSpPr>
          <p:cNvPr id="4" name="TextBox 3"/>
          <p:cNvSpPr txBox="1"/>
          <p:nvPr/>
        </p:nvSpPr>
        <p:spPr>
          <a:xfrm>
            <a:off x="2590800" y="5181600"/>
            <a:ext cx="4419600" cy="1399639"/>
          </a:xfrm>
          <a:prstGeom prst="rect">
            <a:avLst/>
          </a:prstGeom>
          <a:noFill/>
        </p:spPr>
        <p:txBody>
          <a:bodyPr wrap="square" rtlCol="0">
            <a:prstTxWarp prst="textInflate">
              <a:avLst/>
            </a:prstTxWarp>
            <a:spAutoFit/>
          </a:bodyPr>
          <a:lstStyle/>
          <a:p>
            <a:pPr algn="ctr"/>
            <a:r>
              <a:rPr lang="en-US" sz="8000" dirty="0" err="1" smtClean="0">
                <a:solidFill>
                  <a:schemeClr val="accent4">
                    <a:lumMod val="50000"/>
                  </a:schemeClr>
                </a:solidFill>
                <a:latin typeface="NikoshBAN" panose="02000000000000000000" pitchFamily="2" charset="0"/>
                <a:cs typeface="NikoshBAN" panose="02000000000000000000" pitchFamily="2" charset="0"/>
              </a:rPr>
              <a:t>স্বাগতম</a:t>
            </a:r>
            <a:r>
              <a:rPr lang="en-US" sz="8000" dirty="0" smtClean="0">
                <a:solidFill>
                  <a:schemeClr val="accent4">
                    <a:lumMod val="50000"/>
                  </a:schemeClr>
                </a:solidFill>
                <a:latin typeface="NikoshBAN" panose="02000000000000000000" pitchFamily="2" charset="0"/>
                <a:cs typeface="NikoshBAN" panose="02000000000000000000" pitchFamily="2" charset="0"/>
              </a:rPr>
              <a:t> </a:t>
            </a:r>
            <a:endParaRPr lang="en-US" sz="8000" dirty="0">
              <a:solidFill>
                <a:schemeClr val="accent4">
                  <a:lumMod val="50000"/>
                </a:schemeClr>
              </a:solidFill>
              <a:latin typeface="NikoshBAN" panose="02000000000000000000" pitchFamily="2" charset="0"/>
              <a:cs typeface="NikoshBAN" panose="02000000000000000000" pitchFamily="2" charset="0"/>
            </a:endParaRPr>
          </a:p>
        </p:txBody>
      </p:sp>
      <p:sp>
        <p:nvSpPr>
          <p:cNvPr id="5" name="Frame 4"/>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6" name="Picture 5"/>
          <p:cNvPicPr preferRelativeResize="0">
            <a:picLocks/>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8082172">
            <a:off x="344278" y="418734"/>
            <a:ext cx="863261" cy="71570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preferRelativeResize="0">
            <a:picLocks/>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002506">
            <a:off x="7545305" y="5010737"/>
            <a:ext cx="830568" cy="7919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54620389"/>
      </p:ext>
    </p:extLst>
  </p:cSld>
  <p:clrMapOvr>
    <a:masterClrMapping/>
  </p:clrMapOvr>
  <mc:AlternateContent xmlns:mc="http://schemas.openxmlformats.org/markup-compatibility/2006" xmlns:p14="http://schemas.microsoft.com/office/powerpoint/2010/main">
    <mc:Choice Requires="p14">
      <p:transition spd="slow" p14:dur="275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4" y="533400"/>
            <a:ext cx="70866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 name="Group 3"/>
          <p:cNvGrpSpPr/>
          <p:nvPr/>
        </p:nvGrpSpPr>
        <p:grpSpPr>
          <a:xfrm>
            <a:off x="1524000" y="4754880"/>
            <a:ext cx="6492240" cy="807720"/>
            <a:chOff x="5299710" y="4667324"/>
            <a:chExt cx="6492240" cy="807720"/>
          </a:xfrm>
          <a:solidFill>
            <a:srgbClr val="00B050"/>
          </a:solidFill>
        </p:grpSpPr>
        <p:sp>
          <p:nvSpPr>
            <p:cNvPr id="5" name="Rounded Rectangular Callout 4"/>
            <p:cNvSpPr/>
            <p:nvPr/>
          </p:nvSpPr>
          <p:spPr>
            <a:xfrm rot="5400000">
              <a:off x="8155305" y="1838399"/>
              <a:ext cx="807720" cy="6465570"/>
            </a:xfrm>
            <a:prstGeom prst="wedgeRoundRectCallou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8"/>
            <p:cNvSpPr txBox="1"/>
            <p:nvPr/>
          </p:nvSpPr>
          <p:spPr>
            <a:xfrm>
              <a:off x="5299710" y="4705603"/>
              <a:ext cx="6434137" cy="769441"/>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dirty="0" smtClean="0">
                  <a:solidFill>
                    <a:srgbClr val="C00000"/>
                  </a:solidFill>
                  <a:latin typeface="NikoshBAN" panose="02000000000000000000" pitchFamily="2" charset="0"/>
                  <a:cs typeface="NikoshBAN" panose="02000000000000000000" pitchFamily="2" charset="0"/>
                </a:rPr>
                <a:t>থাকি সেথা সবে মিলে নাহি কেহ পর। </a:t>
              </a:r>
              <a:endParaRPr lang="en-US" sz="4400" dirty="0">
                <a:solidFill>
                  <a:srgbClr val="C0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2174894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8" y="571500"/>
            <a:ext cx="7620001" cy="4686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426542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639846"/>
            <a:ext cx="3579124" cy="3382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 name="Group 3"/>
          <p:cNvGrpSpPr/>
          <p:nvPr/>
        </p:nvGrpSpPr>
        <p:grpSpPr>
          <a:xfrm>
            <a:off x="1524000" y="4876800"/>
            <a:ext cx="6465570" cy="807720"/>
            <a:chOff x="5299709" y="4530164"/>
            <a:chExt cx="6465570" cy="807720"/>
          </a:xfrm>
          <a:solidFill>
            <a:srgbClr val="00B050"/>
          </a:solidFill>
        </p:grpSpPr>
        <p:sp>
          <p:nvSpPr>
            <p:cNvPr id="5" name="Rounded Rectangular Callout 4"/>
            <p:cNvSpPr/>
            <p:nvPr/>
          </p:nvSpPr>
          <p:spPr>
            <a:xfrm rot="5400000">
              <a:off x="8128634" y="1701239"/>
              <a:ext cx="807720" cy="6465570"/>
            </a:xfrm>
            <a:prstGeom prst="wedgeRoundRectCallou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6"/>
            <p:cNvSpPr txBox="1"/>
            <p:nvPr/>
          </p:nvSpPr>
          <p:spPr>
            <a:xfrm>
              <a:off x="5299709" y="4568443"/>
              <a:ext cx="6270308" cy="769441"/>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dirty="0" smtClean="0">
                  <a:solidFill>
                    <a:srgbClr val="C00000"/>
                  </a:solidFill>
                  <a:latin typeface="NikoshBAN" panose="02000000000000000000" pitchFamily="2" charset="0"/>
                  <a:cs typeface="NikoshBAN" panose="02000000000000000000" pitchFamily="2" charset="0"/>
                </a:rPr>
                <a:t>একসাথে খেলি আর পাঠশাল</a:t>
              </a:r>
              <a:r>
                <a:rPr lang="en-US" sz="4400" dirty="0" smtClean="0">
                  <a:solidFill>
                    <a:srgbClr val="C00000"/>
                  </a:solidFill>
                  <a:latin typeface="NikoshBAN" panose="02000000000000000000" pitchFamily="2" charset="0"/>
                  <a:cs typeface="NikoshBAN" panose="02000000000000000000" pitchFamily="2" charset="0"/>
                </a:rPr>
                <a:t>ে</a:t>
              </a:r>
              <a:r>
                <a:rPr lang="bn-IN" sz="4400" dirty="0" smtClean="0">
                  <a:solidFill>
                    <a:srgbClr val="C00000"/>
                  </a:solidFill>
                  <a:latin typeface="NikoshBAN" panose="02000000000000000000" pitchFamily="2" charset="0"/>
                  <a:cs typeface="NikoshBAN" panose="02000000000000000000" pitchFamily="2" charset="0"/>
                </a:rPr>
                <a:t> যাই। </a:t>
              </a:r>
              <a:endParaRPr lang="en-US" sz="4400" dirty="0">
                <a:solidFill>
                  <a:srgbClr val="C00000"/>
                </a:solidFill>
                <a:latin typeface="NikoshBAN" panose="02000000000000000000" pitchFamily="2" charset="0"/>
                <a:cs typeface="NikoshBAN" panose="02000000000000000000" pitchFamily="2" charset="0"/>
              </a:endParaRPr>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601" t="28769" r="36549" b="11853"/>
          <a:stretch/>
        </p:blipFill>
        <p:spPr>
          <a:xfrm>
            <a:off x="457691" y="688217"/>
            <a:ext cx="3657109" cy="3334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476963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09600"/>
            <a:ext cx="7467599"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9663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nvGrpSpPr>
          <p:cNvPr id="3" name="Group 2"/>
          <p:cNvGrpSpPr/>
          <p:nvPr/>
        </p:nvGrpSpPr>
        <p:grpSpPr>
          <a:xfrm>
            <a:off x="1356420" y="5002901"/>
            <a:ext cx="6465570" cy="807720"/>
            <a:chOff x="5604510" y="4271084"/>
            <a:chExt cx="6465570" cy="807720"/>
          </a:xfrm>
          <a:solidFill>
            <a:srgbClr val="00B050"/>
          </a:solidFill>
        </p:grpSpPr>
        <p:sp>
          <p:nvSpPr>
            <p:cNvPr id="4" name="Rounded Rectangular Callout 3"/>
            <p:cNvSpPr/>
            <p:nvPr/>
          </p:nvSpPr>
          <p:spPr>
            <a:xfrm rot="5400000">
              <a:off x="8433435" y="1442159"/>
              <a:ext cx="807720" cy="6465570"/>
            </a:xfrm>
            <a:prstGeom prst="wedgeRoundRectCallou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6"/>
            <p:cNvSpPr txBox="1"/>
            <p:nvPr/>
          </p:nvSpPr>
          <p:spPr>
            <a:xfrm>
              <a:off x="5604510" y="4309363"/>
              <a:ext cx="6270307" cy="769441"/>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dirty="0" smtClean="0">
                  <a:solidFill>
                    <a:srgbClr val="FF0000"/>
                  </a:solidFill>
                  <a:latin typeface="NikoshBAN" panose="02000000000000000000" pitchFamily="2" charset="0"/>
                  <a:cs typeface="NikoshBAN" panose="02000000000000000000" pitchFamily="2" charset="0"/>
                </a:rPr>
                <a:t>পিতা-মাতা গুরুজনে সদা মোরা ডরি। </a:t>
              </a:r>
              <a:endParaRPr lang="en-US" sz="4400" dirty="0">
                <a:solidFill>
                  <a:srgbClr val="FF0000"/>
                </a:solidFill>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420" y="468754"/>
            <a:ext cx="6465569" cy="4030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27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5"/>
          <p:cNvSpPr txBox="1"/>
          <p:nvPr/>
        </p:nvSpPr>
        <p:spPr>
          <a:xfrm>
            <a:off x="1600200" y="304800"/>
            <a:ext cx="62331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শিক্ষকের আবৃত্তি </a:t>
            </a:r>
          </a:p>
          <a:p>
            <a:pPr algn="ctr"/>
            <a:r>
              <a:rPr lang="bn-IN" sz="4800" dirty="0" smtClean="0">
                <a:latin typeface="NikoshBAN" panose="02000000000000000000" pitchFamily="2" charset="0"/>
                <a:cs typeface="NikoshBAN" panose="02000000000000000000" pitchFamily="2" charset="0"/>
              </a:rPr>
              <a:t>ও </a:t>
            </a:r>
          </a:p>
          <a:p>
            <a:pPr algn="ctr"/>
            <a:r>
              <a:rPr lang="bn-IN" sz="4800" dirty="0" smtClean="0">
                <a:latin typeface="NikoshBAN" panose="02000000000000000000" pitchFamily="2" charset="0"/>
                <a:cs typeface="NikoshBAN" panose="02000000000000000000" pitchFamily="2" charset="0"/>
              </a:rPr>
              <a:t>পাঠ্যাংশ আলোচনা </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17924"/>
            <a:ext cx="6705600" cy="3254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932758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228601" y="464044"/>
            <a:ext cx="8657996" cy="456908"/>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4000" b="1" dirty="0" smtClean="0">
                <a:ln w="12700" cmpd="sng">
                  <a:solidFill>
                    <a:schemeClr val="accent4"/>
                  </a:solidFill>
                  <a:prstDash val="solid"/>
                </a:ln>
                <a:solidFill>
                  <a:srgbClr val="C00000"/>
                </a:solidFill>
                <a:latin typeface="NikoshBAN" pitchFamily="2" charset="0"/>
                <a:cs typeface="NikoshBAN" pitchFamily="2" charset="0"/>
              </a:rPr>
              <a:t>ছবির </a:t>
            </a:r>
            <a:r>
              <a:rPr lang="bn-BD" sz="4000" b="1" dirty="0">
                <a:ln w="12700" cmpd="sng">
                  <a:solidFill>
                    <a:schemeClr val="accent4"/>
                  </a:solidFill>
                  <a:prstDash val="solid"/>
                </a:ln>
                <a:solidFill>
                  <a:srgbClr val="C00000"/>
                </a:solidFill>
                <a:latin typeface="NikoshBAN" pitchFamily="2" charset="0"/>
                <a:cs typeface="NikoshBAN" pitchFamily="2" charset="0"/>
              </a:rPr>
              <a:t>সাহায্যে নতুন</a:t>
            </a:r>
            <a:r>
              <a:rPr lang="en-US" sz="4000" b="1" dirty="0">
                <a:ln w="12700" cmpd="sng">
                  <a:solidFill>
                    <a:schemeClr val="accent4"/>
                  </a:solidFill>
                  <a:prstDash val="solid"/>
                </a:ln>
                <a:solidFill>
                  <a:srgbClr val="C00000"/>
                </a:solidFill>
                <a:latin typeface="NikoshBAN" pitchFamily="2" charset="0"/>
                <a:cs typeface="NikoshBAN" pitchFamily="2" charset="0"/>
              </a:rPr>
              <a:t> </a:t>
            </a:r>
            <a:r>
              <a:rPr lang="bn-BD" sz="4000" b="1" dirty="0">
                <a:ln w="12700" cmpd="sng">
                  <a:solidFill>
                    <a:schemeClr val="accent4"/>
                  </a:solidFill>
                  <a:prstDash val="solid"/>
                </a:ln>
                <a:solidFill>
                  <a:srgbClr val="C00000"/>
                </a:solidFill>
                <a:latin typeface="NikoshBAN" pitchFamily="2" charset="0"/>
                <a:cs typeface="NikoshBAN" pitchFamily="2" charset="0"/>
              </a:rPr>
              <a:t>শব্দ </a:t>
            </a:r>
            <a:r>
              <a:rPr lang="bn-IN" sz="4000" b="1" dirty="0" smtClean="0">
                <a:ln w="12700" cmpd="sng">
                  <a:solidFill>
                    <a:schemeClr val="accent4"/>
                  </a:solidFill>
                  <a:prstDash val="solid"/>
                </a:ln>
                <a:solidFill>
                  <a:srgbClr val="C00000"/>
                </a:solidFill>
                <a:latin typeface="NikoshBAN" pitchFamily="2" charset="0"/>
                <a:cs typeface="NikoshBAN" pitchFamily="2" charset="0"/>
              </a:rPr>
              <a:t> শিখি এবং বাক্যে প্রয়োগ করি  </a:t>
            </a:r>
            <a:r>
              <a:rPr lang="bn-BD" sz="4000" b="1" dirty="0" smtClean="0">
                <a:ln w="12700" cmpd="sng">
                  <a:solidFill>
                    <a:schemeClr val="accent4"/>
                  </a:solidFill>
                  <a:prstDash val="solid"/>
                </a:ln>
                <a:solidFill>
                  <a:srgbClr val="C00000"/>
                </a:solidFill>
                <a:latin typeface="NikoshBAN" pitchFamily="2" charset="0"/>
                <a:cs typeface="NikoshBAN" pitchFamily="2" charset="0"/>
              </a:rPr>
              <a:t> </a:t>
            </a:r>
            <a:endParaRPr lang="en-US" sz="4000" b="1" dirty="0">
              <a:ln w="12700" cmpd="sng">
                <a:solidFill>
                  <a:schemeClr val="accent4"/>
                </a:solidFill>
                <a:prstDash val="solid"/>
              </a:ln>
              <a:solidFill>
                <a:srgbClr val="C0000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711" y="1394988"/>
            <a:ext cx="1816082" cy="1341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41847" y="1817754"/>
            <a:ext cx="1226820" cy="646331"/>
          </a:xfrm>
          <a:prstGeom prst="rect">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latin typeface="NikoshBAN" panose="02000000000000000000" pitchFamily="2" charset="0"/>
                <a:cs typeface="NikoshBAN" panose="02000000000000000000" pitchFamily="2" charset="0"/>
              </a:rPr>
              <a:t>গাঁ </a:t>
            </a:r>
            <a:endParaRPr lang="en-US" sz="3600" dirty="0">
              <a:latin typeface="NikoshBAN" panose="02000000000000000000" pitchFamily="2" charset="0"/>
              <a:cs typeface="NikoshBAN" panose="02000000000000000000" pitchFamily="2" charset="0"/>
            </a:endParaRPr>
          </a:p>
        </p:txBody>
      </p:sp>
      <p:sp>
        <p:nvSpPr>
          <p:cNvPr id="6" name="Right Arrow 5"/>
          <p:cNvSpPr/>
          <p:nvPr/>
        </p:nvSpPr>
        <p:spPr>
          <a:xfrm>
            <a:off x="2114549" y="1920246"/>
            <a:ext cx="685800" cy="4413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ight Arrow 6"/>
          <p:cNvSpPr/>
          <p:nvPr/>
        </p:nvSpPr>
        <p:spPr>
          <a:xfrm>
            <a:off x="5224822" y="1758928"/>
            <a:ext cx="685800" cy="4413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p:nvSpPr>
        <p:spPr>
          <a:xfrm>
            <a:off x="6258774" y="1676307"/>
            <a:ext cx="12377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solidFill>
                  <a:srgbClr val="FFC000"/>
                </a:solidFill>
                <a:latin typeface="NikoshBAN" panose="02000000000000000000" pitchFamily="2" charset="0"/>
                <a:cs typeface="NikoshBAN" panose="02000000000000000000" pitchFamily="2" charset="0"/>
              </a:rPr>
              <a:t>গ্রাম </a:t>
            </a:r>
            <a:endParaRPr lang="en-US" sz="3600" dirty="0">
              <a:solidFill>
                <a:srgbClr val="FFC000"/>
              </a:solidFill>
              <a:latin typeface="NikoshBAN" panose="02000000000000000000" pitchFamily="2" charset="0"/>
              <a:cs typeface="NikoshBAN" panose="02000000000000000000" pitchFamily="2" charset="0"/>
            </a:endParaRPr>
          </a:p>
        </p:txBody>
      </p:sp>
      <p:sp>
        <p:nvSpPr>
          <p:cNvPr id="9" name="TextBox 9"/>
          <p:cNvSpPr txBox="1"/>
          <p:nvPr/>
        </p:nvSpPr>
        <p:spPr>
          <a:xfrm>
            <a:off x="378542" y="3635508"/>
            <a:ext cx="1386347" cy="646331"/>
          </a:xfrm>
          <a:prstGeom prst="rect">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latin typeface="NikoshBAN" panose="02000000000000000000" pitchFamily="2" charset="0"/>
                <a:cs typeface="NikoshBAN" panose="02000000000000000000" pitchFamily="2" charset="0"/>
              </a:rPr>
              <a:t>পাঠশালা </a:t>
            </a:r>
            <a:endParaRPr lang="en-US" sz="36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920" r="7520"/>
          <a:stretch/>
        </p:blipFill>
        <p:spPr>
          <a:xfrm>
            <a:off x="3059573" y="3410109"/>
            <a:ext cx="1816083" cy="13392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ight Arrow 10"/>
          <p:cNvSpPr/>
          <p:nvPr/>
        </p:nvSpPr>
        <p:spPr>
          <a:xfrm>
            <a:off x="2078547" y="3677142"/>
            <a:ext cx="685800" cy="4413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2"/>
          <p:cNvSpPr txBox="1"/>
          <p:nvPr/>
        </p:nvSpPr>
        <p:spPr>
          <a:xfrm>
            <a:off x="6243589" y="3733294"/>
            <a:ext cx="16916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solidFill>
                  <a:srgbClr val="FFC000"/>
                </a:solidFill>
                <a:latin typeface="NikoshBAN" panose="02000000000000000000" pitchFamily="2" charset="0"/>
                <a:cs typeface="NikoshBAN" panose="02000000000000000000" pitchFamily="2" charset="0"/>
              </a:rPr>
              <a:t>বিদ্যালয়</a:t>
            </a:r>
            <a:r>
              <a:rPr lang="bn-IN" sz="3600" dirty="0" smtClean="0">
                <a:solidFill>
                  <a:schemeClr val="accent3">
                    <a:lumMod val="50000"/>
                  </a:schemeClr>
                </a:solidFill>
                <a:latin typeface="NikoshBAN" panose="02000000000000000000" pitchFamily="2" charset="0"/>
                <a:cs typeface="NikoshBAN" panose="02000000000000000000" pitchFamily="2" charset="0"/>
              </a:rPr>
              <a:t> </a:t>
            </a:r>
            <a:endParaRPr lang="en-US" sz="3600" dirty="0">
              <a:solidFill>
                <a:schemeClr val="accent3">
                  <a:lumMod val="50000"/>
                </a:schemeClr>
              </a:solidFill>
              <a:latin typeface="NikoshBAN" panose="02000000000000000000" pitchFamily="2" charset="0"/>
              <a:cs typeface="NikoshBAN" panose="02000000000000000000" pitchFamily="2" charset="0"/>
            </a:endParaRPr>
          </a:p>
        </p:txBody>
      </p:sp>
      <p:sp>
        <p:nvSpPr>
          <p:cNvPr id="13" name="Right Arrow 12"/>
          <p:cNvSpPr/>
          <p:nvPr/>
        </p:nvSpPr>
        <p:spPr>
          <a:xfrm>
            <a:off x="5138120" y="3738000"/>
            <a:ext cx="685800" cy="4413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14"/>
          <p:cNvSpPr txBox="1"/>
          <p:nvPr/>
        </p:nvSpPr>
        <p:spPr>
          <a:xfrm>
            <a:off x="5169929" y="4513217"/>
            <a:ext cx="371666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আমি রোজ পাঠশালায় যাই। </a:t>
            </a:r>
            <a:endParaRPr lang="en-US" sz="3200" dirty="0">
              <a:latin typeface="NikoshBAN" panose="02000000000000000000" pitchFamily="2" charset="0"/>
              <a:cs typeface="NikoshBAN" panose="02000000000000000000" pitchFamily="2" charset="0"/>
            </a:endParaRPr>
          </a:p>
        </p:txBody>
      </p:sp>
      <p:sp>
        <p:nvSpPr>
          <p:cNvPr id="15" name="TextBox 15"/>
          <p:cNvSpPr txBox="1"/>
          <p:nvPr/>
        </p:nvSpPr>
        <p:spPr>
          <a:xfrm>
            <a:off x="495682" y="5364502"/>
            <a:ext cx="1313434" cy="646331"/>
          </a:xfrm>
          <a:prstGeom prst="rect">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latin typeface="NikoshBAN" panose="02000000000000000000" pitchFamily="2" charset="0"/>
                <a:cs typeface="NikoshBAN" panose="02000000000000000000" pitchFamily="2" charset="0"/>
              </a:rPr>
              <a:t>ডরি </a:t>
            </a:r>
            <a:endParaRPr lang="en-US" sz="3600" dirty="0">
              <a:latin typeface="NikoshBAN" panose="02000000000000000000" pitchFamily="2" charset="0"/>
              <a:cs typeface="NikoshBAN" panose="02000000000000000000" pitchFamily="2" charset="0"/>
            </a:endParaRPr>
          </a:p>
        </p:txBody>
      </p:sp>
      <p:sp>
        <p:nvSpPr>
          <p:cNvPr id="16" name="Right Arrow 15"/>
          <p:cNvSpPr/>
          <p:nvPr/>
        </p:nvSpPr>
        <p:spPr>
          <a:xfrm>
            <a:off x="2114549" y="5433036"/>
            <a:ext cx="685800" cy="4413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ight Arrow 16"/>
          <p:cNvSpPr/>
          <p:nvPr/>
        </p:nvSpPr>
        <p:spPr>
          <a:xfrm>
            <a:off x="5206204" y="5466996"/>
            <a:ext cx="685800" cy="4413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9"/>
          <p:cNvSpPr txBox="1"/>
          <p:nvPr/>
        </p:nvSpPr>
        <p:spPr>
          <a:xfrm>
            <a:off x="6482096" y="5364502"/>
            <a:ext cx="145934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solidFill>
                  <a:srgbClr val="FFFF00"/>
                </a:solidFill>
                <a:latin typeface="NikoshBAN" panose="02000000000000000000" pitchFamily="2" charset="0"/>
                <a:cs typeface="NikoshBAN" panose="02000000000000000000" pitchFamily="2" charset="0"/>
              </a:rPr>
              <a:t>ভয় করি  </a:t>
            </a:r>
            <a:endParaRPr lang="en-US" sz="3600" dirty="0">
              <a:solidFill>
                <a:srgbClr val="FFFF00"/>
              </a:solidFill>
              <a:latin typeface="NikoshBAN" panose="02000000000000000000" pitchFamily="2" charset="0"/>
              <a:cs typeface="NikoshBAN" panose="02000000000000000000" pitchFamily="2" charset="0"/>
            </a:endParaRPr>
          </a:p>
        </p:txBody>
      </p:sp>
      <p:sp>
        <p:nvSpPr>
          <p:cNvPr id="19" name="TextBox 20"/>
          <p:cNvSpPr txBox="1"/>
          <p:nvPr/>
        </p:nvSpPr>
        <p:spPr>
          <a:xfrm>
            <a:off x="5206204" y="6069526"/>
            <a:ext cx="34620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সাহসীরা কখনও ডরে না। </a:t>
            </a:r>
            <a:endParaRPr lang="en-US" sz="3200" dirty="0">
              <a:latin typeface="NikoshBAN" panose="02000000000000000000" pitchFamily="2" charset="0"/>
              <a:cs typeface="NikoshBAN" panose="02000000000000000000" pitchFamily="2" charset="0"/>
            </a:endParaRPr>
          </a:p>
        </p:txBody>
      </p:sp>
      <p:sp>
        <p:nvSpPr>
          <p:cNvPr id="20" name="TextBox 1"/>
          <p:cNvSpPr txBox="1"/>
          <p:nvPr/>
        </p:nvSpPr>
        <p:spPr>
          <a:xfrm>
            <a:off x="5321282" y="2369299"/>
            <a:ext cx="332232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latin typeface="NikoshBAN" panose="02000000000000000000" pitchFamily="2" charset="0"/>
                <a:cs typeface="NikoshBAN" panose="02000000000000000000" pitchFamily="2" charset="0"/>
              </a:rPr>
              <a:t>আমাদের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সুন্দর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7955"/>
          <a:stretch/>
        </p:blipFill>
        <p:spPr>
          <a:xfrm>
            <a:off x="3105782" y="5067228"/>
            <a:ext cx="1839726" cy="14097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541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7" name="Rounded Rectangle 6"/>
          <p:cNvSpPr/>
          <p:nvPr/>
        </p:nvSpPr>
        <p:spPr>
          <a:xfrm>
            <a:off x="546894" y="406579"/>
            <a:ext cx="7745411" cy="838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4000" dirty="0">
                <a:latin typeface="NikoshBAN" panose="02000000000000000000" pitchFamily="2" charset="0"/>
                <a:cs typeface="NikoshBAN" panose="02000000000000000000" pitchFamily="2" charset="0"/>
              </a:rPr>
              <a:t>পাঠ্য বইয়ের সাথে সংযোগ স্থাপন- পৃষ্ঠা নং- ৫৯</a:t>
            </a:r>
            <a:endParaRPr lang="en-US" sz="4000" dirty="0"/>
          </a:p>
        </p:txBody>
      </p:sp>
      <p:grpSp>
        <p:nvGrpSpPr>
          <p:cNvPr id="4" name="Group 3"/>
          <p:cNvGrpSpPr/>
          <p:nvPr/>
        </p:nvGrpSpPr>
        <p:grpSpPr>
          <a:xfrm>
            <a:off x="457200" y="1721882"/>
            <a:ext cx="3962400" cy="4678680"/>
            <a:chOff x="807720" y="1759802"/>
            <a:chExt cx="3962400" cy="4678680"/>
          </a:xfrm>
          <a:solidFill>
            <a:srgbClr val="002060"/>
          </a:solidFill>
        </p:grpSpPr>
        <p:sp>
          <p:nvSpPr>
            <p:cNvPr id="5" name="Folded Corner 4"/>
            <p:cNvSpPr/>
            <p:nvPr/>
          </p:nvSpPr>
          <p:spPr>
            <a:xfrm>
              <a:off x="807720" y="1759802"/>
              <a:ext cx="3962400" cy="4678680"/>
            </a:xfrm>
            <a:prstGeom prst="foldedCorner">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8"/>
            <p:cNvSpPr txBox="1"/>
            <p:nvPr/>
          </p:nvSpPr>
          <p:spPr>
            <a:xfrm>
              <a:off x="807720" y="2654081"/>
              <a:ext cx="3962400" cy="2585323"/>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dirty="0" smtClean="0">
                  <a:latin typeface="NikoshBAN" panose="02000000000000000000" pitchFamily="2" charset="0"/>
                  <a:cs typeface="NikoshBAN" panose="02000000000000000000" pitchFamily="2" charset="0"/>
                </a:rPr>
                <a:t>শিক্ষার্থীর আবৃত্তি ও প্রমি</a:t>
              </a:r>
              <a:r>
                <a:rPr lang="en-US" sz="5400" dirty="0">
                  <a:latin typeface="NikoshBAN" panose="02000000000000000000" pitchFamily="2" charset="0"/>
                  <a:cs typeface="NikoshBAN" panose="02000000000000000000" pitchFamily="2" charset="0"/>
                </a:rPr>
                <a:t>ত</a:t>
              </a:r>
              <a:r>
                <a:rPr lang="bn-IN" sz="5400" dirty="0" smtClean="0">
                  <a:latin typeface="NikoshBAN" panose="02000000000000000000" pitchFamily="2" charset="0"/>
                  <a:cs typeface="NikoshBAN" panose="02000000000000000000" pitchFamily="2" charset="0"/>
                </a:rPr>
                <a:t> উচ্চারণ</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অনুশীলন</a:t>
              </a:r>
              <a:endParaRPr lang="en-US" sz="5400" dirty="0">
                <a:latin typeface="NikoshBAN" panose="02000000000000000000" pitchFamily="2" charset="0"/>
                <a:cs typeface="NikoshBAN" panose="02000000000000000000" pitchFamily="2" charset="0"/>
              </a:endParaRPr>
            </a:p>
          </p:txBody>
        </p:sp>
      </p:gr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510" y="1758752"/>
            <a:ext cx="3381847" cy="42610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7568753"/>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Rectangle 2"/>
          <p:cNvSpPr/>
          <p:nvPr/>
        </p:nvSpPr>
        <p:spPr>
          <a:xfrm>
            <a:off x="2794911" y="3244334"/>
            <a:ext cx="240772" cy="369332"/>
          </a:xfrm>
          <a:prstGeom prst="rect">
            <a:avLst/>
          </a:prstGeom>
        </p:spPr>
        <p:txBody>
          <a:bodyPr wrap="none">
            <a:spAutoFit/>
          </a:bodyPr>
          <a:lstStyle/>
          <a:p>
            <a:r>
              <a:rPr lang="en-US" dirty="0">
                <a:latin typeface="NikoshBAN" panose="02000000000000000000" pitchFamily="2" charset="0"/>
                <a:cs typeface="NikoshBAN" panose="02000000000000000000" pitchFamily="2" charset="0"/>
              </a:rPr>
              <a:t> </a:t>
            </a:r>
            <a:endParaRPr lang="en-US" dirty="0"/>
          </a:p>
        </p:txBody>
      </p:sp>
      <p:sp>
        <p:nvSpPr>
          <p:cNvPr id="4" name="TextBox 1"/>
          <p:cNvSpPr txBox="1"/>
          <p:nvPr/>
        </p:nvSpPr>
        <p:spPr>
          <a:xfrm>
            <a:off x="1074419" y="1925924"/>
            <a:ext cx="6995160" cy="646331"/>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dirty="0" smtClean="0">
                <a:latin typeface="NikoshBAN" panose="02000000000000000000" pitchFamily="2" charset="0"/>
                <a:cs typeface="NikoshBAN" panose="02000000000000000000" pitchFamily="2" charset="0"/>
              </a:rPr>
              <a:t>কবিতাংশটি সাজিয়ে খাতায় লিখে  আবৃত্তি কর</a:t>
            </a:r>
            <a:r>
              <a:rPr lang="en-US" sz="3600" dirty="0" smtClean="0">
                <a:latin typeface="NikoshBAN" panose="02000000000000000000" pitchFamily="2" charset="0"/>
                <a:cs typeface="NikoshBAN" panose="02000000000000000000" pitchFamily="2" charset="0"/>
              </a:rPr>
              <a:t>:</a:t>
            </a:r>
            <a:endParaRPr lang="bn-IN" sz="3600" dirty="0" smtClean="0">
              <a:latin typeface="NikoshBAN" panose="02000000000000000000" pitchFamily="2" charset="0"/>
              <a:cs typeface="NikoshBAN" panose="02000000000000000000" pitchFamily="2" charset="0"/>
            </a:endParaRPr>
          </a:p>
        </p:txBody>
      </p:sp>
      <p:sp>
        <p:nvSpPr>
          <p:cNvPr id="5" name="TextBox 2"/>
          <p:cNvSpPr txBox="1"/>
          <p:nvPr/>
        </p:nvSpPr>
        <p:spPr>
          <a:xfrm>
            <a:off x="1623059" y="2735629"/>
            <a:ext cx="5897880" cy="3785652"/>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এক সাথে খেলি আর পাঠশালে যাই।</a:t>
            </a:r>
          </a:p>
          <a:p>
            <a:r>
              <a:rPr lang="bn-IN" sz="4000" dirty="0" smtClean="0">
                <a:latin typeface="NikoshBAN" panose="02000000000000000000" pitchFamily="2" charset="0"/>
                <a:cs typeface="NikoshBAN" panose="02000000000000000000" pitchFamily="2" charset="0"/>
              </a:rPr>
              <a:t>থাকি সেথা সবে মিলে নাহি কেহ পর।</a:t>
            </a:r>
          </a:p>
          <a:p>
            <a:r>
              <a:rPr lang="bn-IN" sz="4000" dirty="0" smtClean="0">
                <a:latin typeface="NikoshBAN" panose="02000000000000000000" pitchFamily="2" charset="0"/>
                <a:cs typeface="NikoshBAN" panose="02000000000000000000" pitchFamily="2" charset="0"/>
              </a:rPr>
              <a:t>হিংসা ও মারামারি কভু নাহি করি,</a:t>
            </a:r>
          </a:p>
          <a:p>
            <a:r>
              <a:rPr lang="bn-IN" sz="4000" dirty="0" smtClean="0">
                <a:latin typeface="NikoshBAN" panose="02000000000000000000" pitchFamily="2" charset="0"/>
                <a:cs typeface="NikoshBAN" panose="02000000000000000000" pitchFamily="2" charset="0"/>
              </a:rPr>
              <a:t>পাড়ার সকল ছেলে মোরা ভাই ভাই</a:t>
            </a:r>
          </a:p>
          <a:p>
            <a:r>
              <a:rPr lang="bn-IN" sz="4000" dirty="0" smtClean="0">
                <a:latin typeface="NikoshBAN" panose="02000000000000000000" pitchFamily="2" charset="0"/>
                <a:cs typeface="NikoshBAN" panose="02000000000000000000" pitchFamily="2" charset="0"/>
              </a:rPr>
              <a:t>আমাদের ছোট গাঁয়ে ছোট ছোট ঘর</a:t>
            </a:r>
          </a:p>
          <a:p>
            <a:r>
              <a:rPr lang="bn-IN" sz="4000" dirty="0" smtClean="0">
                <a:latin typeface="NikoshBAN" panose="02000000000000000000" pitchFamily="2" charset="0"/>
                <a:cs typeface="NikoshBAN" panose="02000000000000000000" pitchFamily="2" charset="0"/>
              </a:rPr>
              <a:t>পিতা-মাতা গুরুজনে সদা মোরা ডরি। </a:t>
            </a:r>
            <a:endParaRPr lang="en-US" sz="4000" dirty="0">
              <a:latin typeface="NikoshBAN" panose="02000000000000000000" pitchFamily="2" charset="0"/>
              <a:cs typeface="NikoshBAN" panose="02000000000000000000" pitchFamily="2" charset="0"/>
            </a:endParaRPr>
          </a:p>
        </p:txBody>
      </p:sp>
      <p:grpSp>
        <p:nvGrpSpPr>
          <p:cNvPr id="6" name="Group 5"/>
          <p:cNvGrpSpPr/>
          <p:nvPr/>
        </p:nvGrpSpPr>
        <p:grpSpPr>
          <a:xfrm>
            <a:off x="449180" y="169607"/>
            <a:ext cx="2308860" cy="1605086"/>
            <a:chOff x="-182880" y="-45720"/>
            <a:chExt cx="2407920" cy="1875473"/>
          </a:xfrm>
          <a:solidFill>
            <a:schemeClr val="accent2">
              <a:lumMod val="75000"/>
            </a:schemeClr>
          </a:solidFill>
          <a:scene3d>
            <a:camera prst="orthographicFront">
              <a:rot lat="0" lon="0" rev="0"/>
            </a:camera>
            <a:lightRig rig="glow" dir="t">
              <a:rot lat="0" lon="0" rev="4800000"/>
            </a:lightRig>
          </a:scene3d>
        </p:grpSpPr>
        <p:sp>
          <p:nvSpPr>
            <p:cNvPr id="7" name="Oval 6"/>
            <p:cNvSpPr/>
            <p:nvPr/>
          </p:nvSpPr>
          <p:spPr>
            <a:xfrm>
              <a:off x="0" y="-45720"/>
              <a:ext cx="2042160" cy="1875473"/>
            </a:xfrm>
            <a:prstGeom prst="ellipse">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NikoshBAN" panose="02000000000000000000" pitchFamily="2" charset="0"/>
                <a:cs typeface="NikoshBAN" panose="02000000000000000000" pitchFamily="2" charset="0"/>
              </a:endParaRPr>
            </a:p>
          </p:txBody>
        </p:sp>
        <p:sp>
          <p:nvSpPr>
            <p:cNvPr id="8" name="TextBox 12"/>
            <p:cNvSpPr txBox="1"/>
            <p:nvPr/>
          </p:nvSpPr>
          <p:spPr>
            <a:xfrm>
              <a:off x="-182880" y="423297"/>
              <a:ext cx="2407920" cy="1323439"/>
            </a:xfrm>
            <a:prstGeom prst="rect">
              <a:avLst/>
            </a:prstGeom>
            <a:grpFill/>
            <a:ln>
              <a:noFill/>
            </a:ln>
            <a:effectLst>
              <a:outerShdw blurRad="190500" dist="228600" dir="2700000" algn="ctr">
                <a:srgbClr val="000000">
                  <a:alpha val="30000"/>
                </a:srgbClr>
              </a:outerShdw>
            </a:effectLst>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a:latin typeface="NikoshBAN" panose="02000000000000000000" pitchFamily="2" charset="0"/>
                  <a:cs typeface="NikoshBAN" panose="02000000000000000000" pitchFamily="2" charset="0"/>
                </a:rPr>
                <a:t>একক </a:t>
              </a:r>
              <a:r>
                <a:rPr lang="bn-IN" sz="4000" b="1" dirty="0" smtClean="0">
                  <a:latin typeface="NikoshBAN" panose="02000000000000000000" pitchFamily="2" charset="0"/>
                  <a:cs typeface="NikoshBAN" panose="02000000000000000000" pitchFamily="2" charset="0"/>
                </a:rPr>
                <a:t>কাজ</a:t>
              </a:r>
            </a:p>
            <a:p>
              <a:pPr algn="ctr"/>
              <a:r>
                <a:rPr lang="bn-IN" sz="4000" b="1" dirty="0" smtClean="0">
                  <a:latin typeface="NikoshBAN" panose="02000000000000000000" pitchFamily="2" charset="0"/>
                  <a:cs typeface="NikoshBAN" panose="02000000000000000000" pitchFamily="2" charset="0"/>
                </a:rPr>
                <a:t>১০ মিনিট</a:t>
              </a:r>
              <a:endParaRPr lang="en-US" sz="4000" b="1"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210471766"/>
      </p:ext>
    </p:extLst>
  </p:cSld>
  <p:clrMapOvr>
    <a:masterClrMapping/>
  </p:clrMapOvr>
  <mc:AlternateContent xmlns:mc="http://schemas.openxmlformats.org/markup-compatibility/2006" xmlns:p14="http://schemas.microsoft.com/office/powerpoint/2010/main">
    <mc:Choice Requires="p14">
      <p:transition spd="slow" p14:dur="2750">
        <p:wheel spokes="1"/>
      </p:transition>
    </mc:Choice>
    <mc:Fallback xmlns="">
      <p:transition spd="slow">
        <p:wheel spokes="1"/>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
          <p:cNvSpPr txBox="1"/>
          <p:nvPr/>
        </p:nvSpPr>
        <p:spPr>
          <a:xfrm>
            <a:off x="741354" y="1067254"/>
            <a:ext cx="7859763" cy="523220"/>
          </a:xfrm>
          <a:prstGeom prst="rect">
            <a:avLst/>
          </a:prstGeom>
          <a:solidFill>
            <a:srgbClr val="00206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anose="02000000000000000000" pitchFamily="2" charset="0"/>
                <a:cs typeface="NikoshBAN" panose="02000000000000000000" pitchFamily="2" charset="0"/>
              </a:rPr>
              <a:t>ডান পাশের উপযুক্ত </a:t>
            </a:r>
            <a:r>
              <a:rPr lang="bn-BD" sz="2800" dirty="0" smtClean="0">
                <a:latin typeface="NikoshBAN" panose="02000000000000000000" pitchFamily="2" charset="0"/>
                <a:cs typeface="NikoshBAN" panose="02000000000000000000" pitchFamily="2" charset="0"/>
              </a:rPr>
              <a:t>শব্দ</a:t>
            </a:r>
            <a:r>
              <a:rPr lang="bn-IN" sz="2800" dirty="0" smtClean="0">
                <a:latin typeface="NikoshBAN" panose="02000000000000000000" pitchFamily="2" charset="0"/>
                <a:cs typeface="NikoshBAN" panose="02000000000000000000" pitchFamily="2" charset="0"/>
              </a:rPr>
              <a:t>গুলো দিয়ে</a:t>
            </a:r>
            <a:r>
              <a:rPr lang="bn-BD"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বাম পাশের</a:t>
            </a:r>
            <a:r>
              <a:rPr lang="bn-BD" sz="2800" dirty="0" smtClean="0">
                <a:latin typeface="NikoshBAN" panose="02000000000000000000" pitchFamily="2" charset="0"/>
                <a:cs typeface="NikoshBAN" panose="02000000000000000000" pitchFamily="2" charset="0"/>
              </a:rPr>
              <a:t> বাক্য</a:t>
            </a:r>
            <a:r>
              <a:rPr lang="bn-IN" sz="2800" dirty="0" smtClean="0">
                <a:latin typeface="NikoshBAN" panose="02000000000000000000" pitchFamily="2" charset="0"/>
                <a:cs typeface="NikoshBAN" panose="02000000000000000000" pitchFamily="2" charset="0"/>
              </a:rPr>
              <a:t>গুলো পূরণ কর</a:t>
            </a:r>
            <a:r>
              <a:rPr lang="bn-IN" sz="2800" dirty="0">
                <a:latin typeface="NikoshBAN" panose="02000000000000000000" pitchFamily="2" charset="0"/>
                <a:cs typeface="NikoshBAN" panose="02000000000000000000" pitchFamily="2" charset="0"/>
              </a:rPr>
              <a:t>;</a:t>
            </a:r>
            <a:endParaRPr lang="en-US" sz="2800" dirty="0"/>
          </a:p>
        </p:txBody>
      </p:sp>
      <p:sp>
        <p:nvSpPr>
          <p:cNvPr id="4" name="Rounded Rectangle 3"/>
          <p:cNvSpPr/>
          <p:nvPr/>
        </p:nvSpPr>
        <p:spPr>
          <a:xfrm>
            <a:off x="759463" y="1772687"/>
            <a:ext cx="8025022" cy="470577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dirty="0" smtClean="0">
                <a:solidFill>
                  <a:schemeClr val="accent5">
                    <a:lumMod val="50000"/>
                  </a:schemeClr>
                </a:solidFill>
              </a:rPr>
              <a:t> </a:t>
            </a:r>
            <a:r>
              <a:rPr lang="en-US" dirty="0" smtClean="0">
                <a:solidFill>
                  <a:schemeClr val="accent5">
                    <a:lumMod val="50000"/>
                  </a:schemeClr>
                </a:solidFill>
              </a:rPr>
              <a:t>  </a:t>
            </a:r>
            <a:r>
              <a:rPr lang="bn-IN" dirty="0" smtClean="0">
                <a:solidFill>
                  <a:schemeClr val="accent5">
                    <a:lumMod val="50000"/>
                  </a:schemeClr>
                </a:solidFill>
              </a:rPr>
              <a:t>    </a:t>
            </a:r>
            <a:endParaRPr lang="en-US" dirty="0">
              <a:solidFill>
                <a:schemeClr val="accent5">
                  <a:lumMod val="50000"/>
                </a:schemeClr>
              </a:solidFill>
            </a:endParaRPr>
          </a:p>
        </p:txBody>
      </p:sp>
      <p:sp>
        <p:nvSpPr>
          <p:cNvPr id="5" name="TextBox 8"/>
          <p:cNvSpPr txBox="1"/>
          <p:nvPr/>
        </p:nvSpPr>
        <p:spPr>
          <a:xfrm>
            <a:off x="1141416" y="3184586"/>
            <a:ext cx="116121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smtClean="0">
                <a:solidFill>
                  <a:srgbClr val="7030A0"/>
                </a:solidFill>
                <a:latin typeface="NikoshBAN" panose="02000000000000000000" pitchFamily="2" charset="0"/>
                <a:cs typeface="NikoshBAN" panose="02000000000000000000" pitchFamily="2" charset="0"/>
              </a:rPr>
              <a:t>সেথা</a:t>
            </a:r>
            <a:endParaRPr lang="en-US" sz="3200" b="1" dirty="0">
              <a:solidFill>
                <a:srgbClr val="7030A0"/>
              </a:solidFill>
            </a:endParaRPr>
          </a:p>
        </p:txBody>
      </p:sp>
      <p:sp>
        <p:nvSpPr>
          <p:cNvPr id="6" name="TextBox 9"/>
          <p:cNvSpPr txBox="1"/>
          <p:nvPr/>
        </p:nvSpPr>
        <p:spPr>
          <a:xfrm>
            <a:off x="486209" y="3988614"/>
            <a:ext cx="208422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err="1" smtClean="0">
                <a:solidFill>
                  <a:srgbClr val="7030A0"/>
                </a:solidFill>
                <a:latin typeface="NikoshBAN" panose="02000000000000000000" pitchFamily="2" charset="0"/>
                <a:cs typeface="NikoshBAN" panose="02000000000000000000" pitchFamily="2" charset="0"/>
              </a:rPr>
              <a:t>কিরণ</a:t>
            </a:r>
            <a:r>
              <a:rPr lang="bn-IN" sz="3200" b="1" dirty="0" smtClean="0">
                <a:solidFill>
                  <a:srgbClr val="7030A0"/>
                </a:solidFill>
                <a:latin typeface="NikoshBAN" panose="02000000000000000000" pitchFamily="2" charset="0"/>
                <a:cs typeface="NikoshBAN" panose="02000000000000000000" pitchFamily="2" charset="0"/>
              </a:rPr>
              <a:t>ে</a:t>
            </a:r>
            <a:endParaRPr lang="en-US" sz="3200" b="1" dirty="0">
              <a:solidFill>
                <a:srgbClr val="7030A0"/>
              </a:solidFill>
            </a:endParaRPr>
          </a:p>
        </p:txBody>
      </p:sp>
      <p:sp>
        <p:nvSpPr>
          <p:cNvPr id="7" name="TextBox 10"/>
          <p:cNvSpPr txBox="1"/>
          <p:nvPr/>
        </p:nvSpPr>
        <p:spPr>
          <a:xfrm>
            <a:off x="741354" y="4796586"/>
            <a:ext cx="173809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b="1" dirty="0" smtClean="0">
                <a:solidFill>
                  <a:srgbClr val="7030A0"/>
                </a:solidFill>
                <a:latin typeface="NikoshBAN" panose="02000000000000000000" pitchFamily="2" charset="0"/>
                <a:cs typeface="NikoshBAN" panose="02000000000000000000" pitchFamily="2" charset="0"/>
              </a:rPr>
              <a:t>পাঠশালা </a:t>
            </a:r>
            <a:endParaRPr lang="en-US" sz="3200" b="1" dirty="0">
              <a:solidFill>
                <a:srgbClr val="7030A0"/>
              </a:solidFill>
              <a:latin typeface="NikoshBAN" panose="02000000000000000000" pitchFamily="2" charset="0"/>
              <a:cs typeface="NikoshBAN" panose="02000000000000000000" pitchFamily="2" charset="0"/>
            </a:endParaRPr>
          </a:p>
        </p:txBody>
      </p:sp>
      <p:sp>
        <p:nvSpPr>
          <p:cNvPr id="8" name="TextBox 11"/>
          <p:cNvSpPr txBox="1"/>
          <p:nvPr/>
        </p:nvSpPr>
        <p:spPr>
          <a:xfrm>
            <a:off x="759463" y="5726984"/>
            <a:ext cx="141429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err="1" smtClean="0">
                <a:solidFill>
                  <a:srgbClr val="7030A0"/>
                </a:solidFill>
                <a:latin typeface="NikoshBAN" panose="02000000000000000000" pitchFamily="2" charset="0"/>
                <a:cs typeface="NikoshBAN" panose="02000000000000000000" pitchFamily="2" charset="0"/>
              </a:rPr>
              <a:t>হেন</a:t>
            </a:r>
            <a:r>
              <a:rPr lang="bn-IN" sz="3200" b="1" dirty="0" smtClean="0">
                <a:solidFill>
                  <a:srgbClr val="7030A0"/>
                </a:solidFill>
                <a:latin typeface="NikoshBAN" panose="02000000000000000000" pitchFamily="2" charset="0"/>
                <a:cs typeface="NikoshBAN" panose="02000000000000000000" pitchFamily="2" charset="0"/>
              </a:rPr>
              <a:t> </a:t>
            </a:r>
            <a:endParaRPr lang="en-US" sz="3200" b="1" dirty="0">
              <a:solidFill>
                <a:srgbClr val="7030A0"/>
              </a:solidFill>
              <a:latin typeface="NikoshBAN" panose="02000000000000000000" pitchFamily="2" charset="0"/>
              <a:cs typeface="NikoshBAN" panose="02000000000000000000" pitchFamily="2" charset="0"/>
            </a:endParaRPr>
          </a:p>
        </p:txBody>
      </p:sp>
      <p:sp>
        <p:nvSpPr>
          <p:cNvPr id="9" name="TextBox 14"/>
          <p:cNvSpPr txBox="1"/>
          <p:nvPr/>
        </p:nvSpPr>
        <p:spPr>
          <a:xfrm>
            <a:off x="896996" y="2275345"/>
            <a:ext cx="136713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dirty="0" smtClean="0">
                <a:solidFill>
                  <a:srgbClr val="002060"/>
                </a:solidFill>
                <a:latin typeface="NikoshBAN" panose="02000000000000000000" pitchFamily="2" charset="0"/>
                <a:cs typeface="NikoshBAN" panose="02000000000000000000" pitchFamily="2" charset="0"/>
              </a:rPr>
              <a:t>শব্দ </a:t>
            </a:r>
            <a:endParaRPr lang="en-US" sz="4000" dirty="0">
              <a:solidFill>
                <a:srgbClr val="002060"/>
              </a:solidFill>
              <a:latin typeface="NikoshBAN" panose="02000000000000000000" pitchFamily="2" charset="0"/>
              <a:cs typeface="NikoshBAN" panose="02000000000000000000" pitchFamily="2" charset="0"/>
            </a:endParaRPr>
          </a:p>
        </p:txBody>
      </p:sp>
      <p:sp>
        <p:nvSpPr>
          <p:cNvPr id="10" name="TextBox 15"/>
          <p:cNvSpPr txBox="1"/>
          <p:nvPr/>
        </p:nvSpPr>
        <p:spPr>
          <a:xfrm>
            <a:off x="4052220" y="2316065"/>
            <a:ext cx="196512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dirty="0" smtClean="0">
                <a:solidFill>
                  <a:srgbClr val="002060"/>
                </a:solidFill>
                <a:latin typeface="NikoshBAN" panose="02000000000000000000" pitchFamily="2" charset="0"/>
                <a:cs typeface="NikoshBAN" panose="02000000000000000000" pitchFamily="2" charset="0"/>
              </a:rPr>
              <a:t>বাক্য </a:t>
            </a:r>
            <a:endParaRPr lang="en-US" sz="4000" dirty="0">
              <a:solidFill>
                <a:srgbClr val="002060"/>
              </a:solidFill>
              <a:latin typeface="NikoshBAN" panose="02000000000000000000" pitchFamily="2" charset="0"/>
              <a:cs typeface="NikoshBAN" panose="02000000000000000000" pitchFamily="2" charset="0"/>
            </a:endParaRPr>
          </a:p>
        </p:txBody>
      </p:sp>
      <p:sp>
        <p:nvSpPr>
          <p:cNvPr id="11" name="TextBox 16"/>
          <p:cNvSpPr txBox="1"/>
          <p:nvPr/>
        </p:nvSpPr>
        <p:spPr>
          <a:xfrm>
            <a:off x="2508946" y="3328873"/>
            <a:ext cx="451125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 </a:t>
            </a:r>
            <a:r>
              <a:rPr lang="en-US" sz="3200" dirty="0" smtClean="0">
                <a:solidFill>
                  <a:srgbClr val="C00000"/>
                </a:solidFill>
                <a:latin typeface="NikoshBAN" panose="02000000000000000000" pitchFamily="2" charset="0"/>
                <a:cs typeface="NikoshBAN" panose="02000000000000000000" pitchFamily="2" charset="0"/>
              </a:rPr>
              <a:t>এ…</a:t>
            </a:r>
            <a:r>
              <a:rPr lang="bn-IN" sz="3200" dirty="0" smtClean="0">
                <a:solidFill>
                  <a:srgbClr val="C00000"/>
                </a:solidFill>
                <a:latin typeface="NikoshBAN" panose="02000000000000000000" pitchFamily="2" charset="0"/>
                <a:cs typeface="NikoshBAN" panose="02000000000000000000" pitchFamily="2" charset="0"/>
              </a:rPr>
              <a:t>...</a:t>
            </a:r>
            <a:r>
              <a:rPr lang="en-US" sz="3200" dirty="0" smtClean="0">
                <a:solidFill>
                  <a:srgbClr val="C00000"/>
                </a:solidFill>
                <a:latin typeface="NikoshBAN" panose="02000000000000000000" pitchFamily="2" charset="0"/>
                <a:cs typeface="NikoshBAN" panose="02000000000000000000" pitchFamily="2" charset="0"/>
              </a:rPr>
              <a:t>…</a:t>
            </a:r>
            <a:r>
              <a:rPr lang="en-US" sz="3200" dirty="0" err="1" smtClean="0">
                <a:solidFill>
                  <a:srgbClr val="C00000"/>
                </a:solidFill>
                <a:latin typeface="NikoshBAN" panose="02000000000000000000" pitchFamily="2" charset="0"/>
                <a:cs typeface="NikoshBAN" panose="02000000000000000000" pitchFamily="2" charset="0"/>
              </a:rPr>
              <a:t>কাজ</a:t>
            </a:r>
            <a:r>
              <a:rPr lang="en-US" sz="3200" dirty="0" smtClean="0">
                <a:solidFill>
                  <a:srgbClr val="C00000"/>
                </a:solidFill>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করতে</a:t>
            </a:r>
            <a:r>
              <a:rPr lang="en-US" sz="3200" dirty="0" smtClean="0">
                <a:solidFill>
                  <a:srgbClr val="C00000"/>
                </a:solidFill>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নেই</a:t>
            </a:r>
            <a:r>
              <a:rPr lang="bn-IN" sz="3200" dirty="0" smtClean="0">
                <a:solidFill>
                  <a:srgbClr val="C00000"/>
                </a:solidFill>
                <a:latin typeface="NikoshBAN" panose="02000000000000000000" pitchFamily="2" charset="0"/>
                <a:cs typeface="NikoshBAN" panose="02000000000000000000" pitchFamily="2" charset="0"/>
              </a:rPr>
              <a:t>। </a:t>
            </a:r>
            <a:endParaRPr lang="en-US" sz="3200" dirty="0">
              <a:solidFill>
                <a:srgbClr val="C00000"/>
              </a:solidFill>
              <a:latin typeface="NikoshBAN" panose="02000000000000000000" pitchFamily="2" charset="0"/>
              <a:cs typeface="NikoshBAN" panose="02000000000000000000" pitchFamily="2" charset="0"/>
            </a:endParaRPr>
          </a:p>
        </p:txBody>
      </p:sp>
      <p:sp>
        <p:nvSpPr>
          <p:cNvPr id="12" name="TextBox 17"/>
          <p:cNvSpPr txBox="1"/>
          <p:nvPr/>
        </p:nvSpPr>
        <p:spPr>
          <a:xfrm>
            <a:off x="2310498" y="4009570"/>
            <a:ext cx="635804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সেকাল</a:t>
            </a:r>
            <a:r>
              <a:rPr lang="en-US" sz="3200" dirty="0" smtClean="0">
                <a:solidFill>
                  <a:srgbClr val="C00000"/>
                </a:solidFill>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শিশুদের</a:t>
            </a:r>
            <a:r>
              <a:rPr lang="en-US" sz="3200" dirty="0" smtClean="0">
                <a:solidFill>
                  <a:srgbClr val="C00000"/>
                </a:solidFill>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পড়ার</a:t>
            </a:r>
            <a:r>
              <a:rPr lang="en-US" sz="3200" dirty="0" smtClean="0">
                <a:solidFill>
                  <a:srgbClr val="C00000"/>
                </a:solidFill>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জন্য</a:t>
            </a:r>
            <a:r>
              <a:rPr lang="en-US" sz="3200" dirty="0" smtClean="0">
                <a:solidFill>
                  <a:srgbClr val="C00000"/>
                </a:solidFill>
                <a:latin typeface="NikoshBAN" panose="02000000000000000000" pitchFamily="2" charset="0"/>
                <a:cs typeface="NikoshBAN" panose="02000000000000000000" pitchFamily="2" charset="0"/>
              </a:rPr>
              <a:t> …</a:t>
            </a:r>
            <a:r>
              <a:rPr lang="bn-IN" sz="3200" dirty="0" smtClean="0">
                <a:solidFill>
                  <a:srgbClr val="C00000"/>
                </a:solidFill>
                <a:latin typeface="NikoshBAN" panose="02000000000000000000" pitchFamily="2" charset="0"/>
                <a:cs typeface="NikoshBAN" panose="02000000000000000000" pitchFamily="2" charset="0"/>
              </a:rPr>
              <a:t>...</a:t>
            </a:r>
            <a:r>
              <a:rPr lang="en-US" sz="3200" dirty="0" smtClean="0">
                <a:solidFill>
                  <a:srgbClr val="C00000"/>
                </a:solidFill>
                <a:latin typeface="NikoshBAN" panose="02000000000000000000" pitchFamily="2" charset="0"/>
                <a:cs typeface="NikoshBAN" panose="02000000000000000000" pitchFamily="2" charset="0"/>
              </a:rPr>
              <a:t>… </a:t>
            </a:r>
            <a:r>
              <a:rPr lang="en-US" sz="3200" dirty="0" err="1" smtClean="0">
                <a:solidFill>
                  <a:srgbClr val="C00000"/>
                </a:solidFill>
                <a:latin typeface="NikoshBAN" panose="02000000000000000000" pitchFamily="2" charset="0"/>
                <a:cs typeface="NikoshBAN" panose="02000000000000000000" pitchFamily="2" charset="0"/>
              </a:rPr>
              <a:t>ছিল</a:t>
            </a:r>
            <a:r>
              <a:rPr lang="bn-IN" sz="3200" dirty="0" smtClean="0">
                <a:solidFill>
                  <a:srgbClr val="C00000"/>
                </a:solidFill>
                <a:latin typeface="NikoshBAN" panose="02000000000000000000" pitchFamily="2" charset="0"/>
                <a:cs typeface="NikoshBAN" panose="02000000000000000000" pitchFamily="2" charset="0"/>
              </a:rPr>
              <a:t>। </a:t>
            </a:r>
            <a:endParaRPr lang="en-US" sz="3200" dirty="0">
              <a:solidFill>
                <a:srgbClr val="C00000"/>
              </a:solidFill>
              <a:latin typeface="NikoshBAN" panose="02000000000000000000" pitchFamily="2" charset="0"/>
              <a:cs typeface="NikoshBAN" panose="02000000000000000000" pitchFamily="2" charset="0"/>
            </a:endParaRPr>
          </a:p>
        </p:txBody>
      </p:sp>
      <p:sp>
        <p:nvSpPr>
          <p:cNvPr id="13" name="TextBox 18"/>
          <p:cNvSpPr txBox="1"/>
          <p:nvPr/>
        </p:nvSpPr>
        <p:spPr>
          <a:xfrm>
            <a:off x="2173759" y="4796585"/>
            <a:ext cx="59953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solidFill>
                  <a:srgbClr val="C00000"/>
                </a:solidFill>
                <a:latin typeface="NikoshBAN" panose="02000000000000000000" pitchFamily="2" charset="0"/>
                <a:cs typeface="NikoshBAN" panose="02000000000000000000" pitchFamily="2" charset="0"/>
              </a:rPr>
              <a:t> চাঁদের...............চারদিক আলোকিত। </a:t>
            </a:r>
            <a:endParaRPr lang="en-US" sz="3200" dirty="0">
              <a:solidFill>
                <a:srgbClr val="C00000"/>
              </a:solidFill>
              <a:latin typeface="NikoshBAN" panose="02000000000000000000" pitchFamily="2" charset="0"/>
              <a:cs typeface="NikoshBAN" panose="02000000000000000000" pitchFamily="2" charset="0"/>
            </a:endParaRPr>
          </a:p>
        </p:txBody>
      </p:sp>
      <p:sp>
        <p:nvSpPr>
          <p:cNvPr id="14" name="TextBox 19"/>
          <p:cNvSpPr txBox="1"/>
          <p:nvPr/>
        </p:nvSpPr>
        <p:spPr>
          <a:xfrm>
            <a:off x="2433618" y="5687349"/>
            <a:ext cx="541237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 </a:t>
            </a:r>
            <a:r>
              <a:rPr lang="bn-IN" sz="3200" dirty="0" smtClean="0">
                <a:solidFill>
                  <a:srgbClr val="C00000"/>
                </a:solidFill>
                <a:latin typeface="NikoshBAN" panose="02000000000000000000" pitchFamily="2" charset="0"/>
                <a:cs typeface="NikoshBAN" panose="02000000000000000000" pitchFamily="2" charset="0"/>
              </a:rPr>
              <a:t>থাকি.........সবে মিলে নাহি কেহ পর</a:t>
            </a:r>
            <a:r>
              <a:rPr lang="en-US" sz="3200" dirty="0" smtClean="0">
                <a:solidFill>
                  <a:srgbClr val="C00000"/>
                </a:solidFill>
                <a:latin typeface="NikoshBAN" panose="02000000000000000000" pitchFamily="2" charset="0"/>
                <a:cs typeface="NikoshBAN" panose="02000000000000000000" pitchFamily="2" charset="0"/>
              </a:rPr>
              <a:t> </a:t>
            </a:r>
            <a:r>
              <a:rPr lang="bn-IN" sz="3200" dirty="0" smtClean="0">
                <a:solidFill>
                  <a:srgbClr val="C00000"/>
                </a:solidFill>
                <a:latin typeface="NikoshBAN" panose="02000000000000000000" pitchFamily="2" charset="0"/>
                <a:cs typeface="NikoshBAN" panose="02000000000000000000" pitchFamily="2" charset="0"/>
              </a:rPr>
              <a:t>। </a:t>
            </a:r>
            <a:endParaRPr lang="en-US" sz="3200" dirty="0">
              <a:solidFill>
                <a:srgbClr val="C00000"/>
              </a:solidFill>
              <a:latin typeface="NikoshBAN" panose="02000000000000000000" pitchFamily="2" charset="0"/>
              <a:cs typeface="NikoshBAN" panose="02000000000000000000" pitchFamily="2" charset="0"/>
            </a:endParaRPr>
          </a:p>
        </p:txBody>
      </p:sp>
      <p:sp>
        <p:nvSpPr>
          <p:cNvPr id="17" name="TextBox 24"/>
          <p:cNvSpPr txBox="1"/>
          <p:nvPr/>
        </p:nvSpPr>
        <p:spPr>
          <a:xfrm>
            <a:off x="5686829" y="380451"/>
            <a:ext cx="2914288" cy="52322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err="1" smtClean="0">
                <a:latin typeface="NikoshBAN" panose="02000000000000000000" pitchFamily="2" charset="0"/>
                <a:cs typeface="NikoshBAN" panose="02000000000000000000" pitchFamily="2" charset="0"/>
              </a:rPr>
              <a:t>জোড়ায়</a:t>
            </a:r>
            <a:r>
              <a:rPr lang="en-US" sz="2800" b="1" u="sng" dirty="0" smtClean="0">
                <a:latin typeface="NikoshBAN" panose="02000000000000000000" pitchFamily="2" charset="0"/>
                <a:cs typeface="NikoshBAN" panose="02000000000000000000" pitchFamily="2" charset="0"/>
              </a:rPr>
              <a:t> </a:t>
            </a:r>
            <a:r>
              <a:rPr lang="en-US" sz="2800" b="1" u="sng" dirty="0" err="1" smtClean="0">
                <a:latin typeface="NikoshBAN" panose="02000000000000000000" pitchFamily="2" charset="0"/>
                <a:cs typeface="NikoshBAN" panose="02000000000000000000" pitchFamily="2" charset="0"/>
              </a:rPr>
              <a:t>কাজ</a:t>
            </a:r>
            <a:r>
              <a:rPr lang="en-US" sz="2800" b="1" u="sng" dirty="0">
                <a:latin typeface="NikoshBAN" panose="02000000000000000000" pitchFamily="2" charset="0"/>
                <a:cs typeface="NikoshBAN" panose="02000000000000000000" pitchFamily="2" charset="0"/>
              </a:rPr>
              <a:t> </a:t>
            </a:r>
            <a:r>
              <a:rPr lang="bn-IN" sz="2800" b="1" u="sng" dirty="0" smtClean="0">
                <a:latin typeface="NikoshBAN" panose="02000000000000000000" pitchFamily="2" charset="0"/>
                <a:cs typeface="NikoshBAN" panose="02000000000000000000" pitchFamily="2" charset="0"/>
              </a:rPr>
              <a:t>৫ মিনিট</a:t>
            </a:r>
            <a:endParaRPr lang="en-US" sz="2800" b="1"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3556872"/>
      </p:ext>
    </p:extLst>
  </p:cSld>
  <p:clrMapOvr>
    <a:masterClrMapping/>
  </p:clrMapOvr>
  <mc:AlternateContent xmlns:mc="http://schemas.openxmlformats.org/markup-compatibility/2006" xmlns:p14="http://schemas.microsoft.com/office/powerpoint/2010/main">
    <mc:Choice Requires="p14">
      <p:transition spd="slow" p14:dur="2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05556E-6 2.22222E-6 L 0.25226 -0.37454 " pathEditMode="relative" rAng="0" ptsTypes="AA">
                                      <p:cBhvr>
                                        <p:cTn id="6" dur="2000" fill="hold"/>
                                        <p:tgtEl>
                                          <p:spTgt spid="8"/>
                                        </p:tgtEl>
                                        <p:attrNameLst>
                                          <p:attrName>ppt_x</p:attrName>
                                          <p:attrName>ppt_y</p:attrName>
                                        </p:attrNameLst>
                                      </p:cBhvr>
                                      <p:rCtr x="12604" y="-1872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1.66667E-6 1.85185E-6 L 0.56563 -0.14792 " pathEditMode="relative" rAng="0" ptsTypes="AA">
                                      <p:cBhvr>
                                        <p:cTn id="10" dur="2000" fill="hold"/>
                                        <p:tgtEl>
                                          <p:spTgt spid="7"/>
                                        </p:tgtEl>
                                        <p:attrNameLst>
                                          <p:attrName>ppt_x</p:attrName>
                                          <p:attrName>ppt_y</p:attrName>
                                        </p:attrNameLst>
                                      </p:cBhvr>
                                      <p:rCtr x="28281" y="-7407"/>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88889E-6 4.44444E-6 L 0.28577 0.07824 " pathEditMode="relative" rAng="0" ptsTypes="AA">
                                      <p:cBhvr>
                                        <p:cTn id="14" dur="2000" fill="hold"/>
                                        <p:tgtEl>
                                          <p:spTgt spid="6"/>
                                        </p:tgtEl>
                                        <p:attrNameLst>
                                          <p:attrName>ppt_x</p:attrName>
                                          <p:attrName>ppt_y</p:attrName>
                                        </p:attrNameLst>
                                      </p:cBhvr>
                                      <p:rCtr x="14288" y="3912"/>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0157 0.02616 L 0.25504 0.32825 " pathEditMode="relative" rAng="0" ptsTypes="AA">
                                      <p:cBhvr>
                                        <p:cTn id="18" dur="2000" fill="hold"/>
                                        <p:tgtEl>
                                          <p:spTgt spid="5"/>
                                        </p:tgtEl>
                                        <p:attrNameLst>
                                          <p:attrName>ppt_x</p:attrName>
                                          <p:attrName>ppt_y</p:attrName>
                                        </p:attrNameLst>
                                      </p:cBhvr>
                                      <p:rCtr x="12674" y="1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693314" y="3517728"/>
            <a:ext cx="7757370" cy="2554545"/>
          </a:xfrm>
          <a:prstGeom prst="rect">
            <a:avLst/>
          </a:prstGeom>
          <a:solidFill>
            <a:schemeClr val="accent6">
              <a:lumMod val="50000"/>
            </a:schemeClr>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err="1">
                <a:solidFill>
                  <a:srgbClr val="00B0F0"/>
                </a:solidFill>
                <a:latin typeface="NikoshBAN" panose="02000000000000000000" pitchFamily="2" charset="0"/>
                <a:cs typeface="NikoshBAN" panose="02000000000000000000" pitchFamily="2" charset="0"/>
              </a:rPr>
              <a:t>সম্পা</a:t>
            </a:r>
            <a:r>
              <a:rPr lang="en-US" sz="4000" b="1" dirty="0">
                <a:solidFill>
                  <a:srgbClr val="00B0F0"/>
                </a:solidFill>
                <a:latin typeface="NikoshBAN" panose="02000000000000000000" pitchFamily="2" charset="0"/>
                <a:cs typeface="NikoshBAN" panose="02000000000000000000" pitchFamily="2" charset="0"/>
              </a:rPr>
              <a:t> </a:t>
            </a:r>
            <a:r>
              <a:rPr lang="en-US" sz="4000" b="1" dirty="0" err="1">
                <a:solidFill>
                  <a:srgbClr val="00B0F0"/>
                </a:solidFill>
                <a:latin typeface="NikoshBAN" panose="02000000000000000000" pitchFamily="2" charset="0"/>
                <a:cs typeface="NikoshBAN" panose="02000000000000000000" pitchFamily="2" charset="0"/>
              </a:rPr>
              <a:t>রানী</a:t>
            </a:r>
            <a:r>
              <a:rPr lang="en-US" sz="4000" b="1" dirty="0">
                <a:solidFill>
                  <a:srgbClr val="00B0F0"/>
                </a:solidFill>
                <a:latin typeface="NikoshBAN" panose="02000000000000000000" pitchFamily="2" charset="0"/>
                <a:cs typeface="NikoshBAN" panose="02000000000000000000" pitchFamily="2" charset="0"/>
              </a:rPr>
              <a:t> </a:t>
            </a:r>
            <a:r>
              <a:rPr lang="en-US" sz="4000" b="1" dirty="0" err="1">
                <a:solidFill>
                  <a:srgbClr val="00B0F0"/>
                </a:solidFill>
                <a:latin typeface="NikoshBAN" panose="02000000000000000000" pitchFamily="2" charset="0"/>
                <a:cs typeface="NikoshBAN" panose="02000000000000000000" pitchFamily="2" charset="0"/>
              </a:rPr>
              <a:t>দাশ</a:t>
            </a:r>
            <a:endParaRPr lang="en-US" sz="4000" b="1" dirty="0">
              <a:solidFill>
                <a:srgbClr val="00B0F0"/>
              </a:solidFill>
              <a:latin typeface="NikoshBAN" panose="02000000000000000000" pitchFamily="2" charset="0"/>
              <a:cs typeface="NikoshBAN" panose="02000000000000000000" pitchFamily="2" charset="0"/>
            </a:endParaRPr>
          </a:p>
          <a:p>
            <a:pPr algn="ctr"/>
            <a:r>
              <a:rPr lang="en-US" sz="4000" b="1" dirty="0" err="1" smtClean="0">
                <a:solidFill>
                  <a:srgbClr val="00B0F0"/>
                </a:solidFill>
                <a:latin typeface="NikoshBAN" panose="02000000000000000000" pitchFamily="2" charset="0"/>
                <a:cs typeface="NikoshBAN" panose="02000000000000000000" pitchFamily="2" charset="0"/>
              </a:rPr>
              <a:t>সহকারী</a:t>
            </a:r>
            <a:r>
              <a:rPr lang="en-US" sz="4000" b="1" dirty="0" smtClean="0">
                <a:solidFill>
                  <a:srgbClr val="00B0F0"/>
                </a:solidFill>
                <a:latin typeface="NikoshBAN" panose="02000000000000000000" pitchFamily="2" charset="0"/>
                <a:cs typeface="NikoshBAN" panose="02000000000000000000" pitchFamily="2" charset="0"/>
              </a:rPr>
              <a:t> </a:t>
            </a:r>
            <a:r>
              <a:rPr lang="en-US" sz="4000" b="1" dirty="0" err="1">
                <a:solidFill>
                  <a:srgbClr val="00B0F0"/>
                </a:solidFill>
                <a:latin typeface="NikoshBAN" panose="02000000000000000000" pitchFamily="2" charset="0"/>
                <a:cs typeface="NikoshBAN" panose="02000000000000000000" pitchFamily="2" charset="0"/>
              </a:rPr>
              <a:t>শিক্ষক</a:t>
            </a:r>
            <a:endParaRPr lang="en-US" sz="4000" b="1" dirty="0">
              <a:solidFill>
                <a:srgbClr val="00B0F0"/>
              </a:solidFill>
              <a:latin typeface="NikoshBAN" panose="02000000000000000000" pitchFamily="2" charset="0"/>
              <a:cs typeface="NikoshBAN" panose="02000000000000000000" pitchFamily="2" charset="0"/>
            </a:endParaRPr>
          </a:p>
          <a:p>
            <a:pPr algn="ctr"/>
            <a:r>
              <a:rPr lang="en-US" sz="4000" b="1" dirty="0" err="1">
                <a:solidFill>
                  <a:srgbClr val="00B0F0"/>
                </a:solidFill>
                <a:latin typeface="NikoshBAN" panose="02000000000000000000" pitchFamily="2" charset="0"/>
                <a:cs typeface="NikoshBAN" panose="02000000000000000000" pitchFamily="2" charset="0"/>
              </a:rPr>
              <a:t>সাতকরাকান্দি</a:t>
            </a:r>
            <a:r>
              <a:rPr lang="en-US" sz="4000" b="1" dirty="0">
                <a:solidFill>
                  <a:srgbClr val="00B0F0"/>
                </a:solidFill>
                <a:latin typeface="NikoshBAN" panose="02000000000000000000" pitchFamily="2" charset="0"/>
                <a:cs typeface="NikoshBAN" panose="02000000000000000000" pitchFamily="2" charset="0"/>
              </a:rPr>
              <a:t> </a:t>
            </a:r>
            <a:r>
              <a:rPr lang="en-US" sz="4000" b="1" dirty="0" err="1">
                <a:solidFill>
                  <a:srgbClr val="00B0F0"/>
                </a:solidFill>
                <a:latin typeface="NikoshBAN" panose="02000000000000000000" pitchFamily="2" charset="0"/>
                <a:cs typeface="NikoshBAN" panose="02000000000000000000" pitchFamily="2" charset="0"/>
              </a:rPr>
              <a:t>সরকারি</a:t>
            </a:r>
            <a:r>
              <a:rPr lang="en-US" sz="4000" b="1" dirty="0">
                <a:solidFill>
                  <a:srgbClr val="00B0F0"/>
                </a:solidFill>
                <a:latin typeface="NikoshBAN" panose="02000000000000000000" pitchFamily="2" charset="0"/>
                <a:cs typeface="NikoshBAN" panose="02000000000000000000" pitchFamily="2" charset="0"/>
              </a:rPr>
              <a:t> </a:t>
            </a:r>
            <a:r>
              <a:rPr lang="en-US" sz="4000" b="1" dirty="0" err="1">
                <a:solidFill>
                  <a:srgbClr val="00B0F0"/>
                </a:solidFill>
                <a:latin typeface="NikoshBAN" panose="02000000000000000000" pitchFamily="2" charset="0"/>
                <a:cs typeface="NikoshBAN" panose="02000000000000000000" pitchFamily="2" charset="0"/>
              </a:rPr>
              <a:t>প্রাথমিক</a:t>
            </a:r>
            <a:r>
              <a:rPr lang="en-US" sz="4000" b="1" dirty="0">
                <a:solidFill>
                  <a:srgbClr val="00B0F0"/>
                </a:solidFill>
                <a:latin typeface="NikoshBAN" panose="02000000000000000000" pitchFamily="2" charset="0"/>
                <a:cs typeface="NikoshBAN" panose="02000000000000000000" pitchFamily="2" charset="0"/>
              </a:rPr>
              <a:t> </a:t>
            </a:r>
            <a:r>
              <a:rPr lang="en-US" sz="4000" b="1" dirty="0" err="1">
                <a:solidFill>
                  <a:srgbClr val="00B0F0"/>
                </a:solidFill>
                <a:latin typeface="NikoshBAN" panose="02000000000000000000" pitchFamily="2" charset="0"/>
                <a:cs typeface="NikoshBAN" panose="02000000000000000000" pitchFamily="2" charset="0"/>
              </a:rPr>
              <a:t>বিদ্যালয়</a:t>
            </a:r>
            <a:endParaRPr lang="en-US" sz="4000" b="1" dirty="0">
              <a:solidFill>
                <a:srgbClr val="00B0F0"/>
              </a:solidFill>
              <a:latin typeface="NikoshBAN" panose="02000000000000000000" pitchFamily="2" charset="0"/>
              <a:cs typeface="NikoshBAN" panose="02000000000000000000" pitchFamily="2" charset="0"/>
            </a:endParaRPr>
          </a:p>
          <a:p>
            <a:pPr algn="ctr"/>
            <a:r>
              <a:rPr lang="en-US" sz="4000" b="1" dirty="0" err="1">
                <a:solidFill>
                  <a:srgbClr val="00B0F0"/>
                </a:solidFill>
                <a:latin typeface="NikoshBAN" panose="02000000000000000000" pitchFamily="2" charset="0"/>
                <a:cs typeface="NikoshBAN" panose="02000000000000000000" pitchFamily="2" charset="0"/>
              </a:rPr>
              <a:t>বড়লেখা,মৌলভীবাজার</a:t>
            </a:r>
            <a:r>
              <a:rPr lang="en-US" sz="4000" b="1" dirty="0">
                <a:solidFill>
                  <a:srgbClr val="00B0F0"/>
                </a:solidFill>
                <a:latin typeface="NikoshBAN" panose="02000000000000000000" pitchFamily="2" charset="0"/>
                <a:cs typeface="NikoshBAN" panose="02000000000000000000" pitchFamily="2" charset="0"/>
              </a:rPr>
              <a:t>। </a:t>
            </a:r>
          </a:p>
        </p:txBody>
      </p:sp>
      <p:sp>
        <p:nvSpPr>
          <p:cNvPr id="3" name="Horizontal Scroll 2"/>
          <p:cNvSpPr/>
          <p:nvPr/>
        </p:nvSpPr>
        <p:spPr>
          <a:xfrm>
            <a:off x="2571397" y="683340"/>
            <a:ext cx="3188887" cy="1055165"/>
          </a:xfrm>
          <a:prstGeom prst="horizontalScroll">
            <a:avLst/>
          </a:prstGeom>
          <a:solidFill>
            <a:schemeClr val="accent1">
              <a:lumMod val="5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400" dirty="0">
                <a:solidFill>
                  <a:srgbClr val="FFFF00"/>
                </a:solidFill>
                <a:latin typeface="NikoshBAN" panose="02000000000000000000" pitchFamily="2" charset="0"/>
                <a:cs typeface="NikoshBAN" panose="02000000000000000000" pitchFamily="2" charset="0"/>
              </a:rPr>
              <a:t>শিক্ষক পরিচিতি</a:t>
            </a:r>
            <a:endParaRPr lang="en-US" sz="4400" dirty="0">
              <a:solidFill>
                <a:srgbClr val="FFFF00"/>
              </a:solidFill>
              <a:latin typeface="NikoshBAN" panose="02000000000000000000" pitchFamily="2" charset="0"/>
              <a:cs typeface="NikoshBAN" panose="02000000000000000000" pitchFamily="2" charset="0"/>
            </a:endParaRPr>
          </a:p>
        </p:txBody>
      </p:sp>
      <p:sp>
        <p:nvSpPr>
          <p:cNvPr id="4" name="Oval 3"/>
          <p:cNvSpPr/>
          <p:nvPr/>
        </p:nvSpPr>
        <p:spPr>
          <a:xfrm rot="5187964">
            <a:off x="6204835" y="718530"/>
            <a:ext cx="2208591" cy="2294490"/>
          </a:xfrm>
          <a:prstGeom prst="ellipse">
            <a:avLst/>
          </a:prstGeom>
          <a:blipFill>
            <a:blip r:embed="rId2"/>
            <a:stretch>
              <a:fillRect/>
            </a:stretch>
          </a:blipFill>
          <a:ln w="76200">
            <a:solidFill>
              <a:schemeClr val="bg2"/>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ame 4"/>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54881" y="2070634"/>
            <a:ext cx="1421917" cy="1114965"/>
          </a:xfrm>
          <a:prstGeom prst="rect">
            <a:avLst/>
          </a:prstGeom>
        </p:spPr>
      </p:pic>
      <p:pic>
        <p:nvPicPr>
          <p:cNvPr id="7" name="Picture 6"/>
          <p:cNvPicPr preferRelativeResize="0">
            <a:picLocks/>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8272095">
            <a:off x="487037" y="486875"/>
            <a:ext cx="1160080" cy="99015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18932673"/>
      </p:ext>
    </p:extLst>
  </p:cSld>
  <p:clrMapOvr>
    <a:masterClrMapping/>
  </p:clrMapOvr>
  <mc:AlternateContent xmlns:mc="http://schemas.openxmlformats.org/markup-compatibility/2006" xmlns:p14="http://schemas.microsoft.com/office/powerpoint/2010/main">
    <mc:Choice Requires="p14">
      <p:transition spd="slow" p14:dur="37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4" name="TextBox 9"/>
          <p:cNvSpPr txBox="1"/>
          <p:nvPr/>
        </p:nvSpPr>
        <p:spPr>
          <a:xfrm>
            <a:off x="485592" y="3459447"/>
            <a:ext cx="473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solidFill>
                  <a:srgbClr val="FFFF00"/>
                </a:solidFill>
                <a:latin typeface="NikoshBAN" panose="02000000000000000000" pitchFamily="2" charset="0"/>
                <a:cs typeface="NikoshBAN" panose="02000000000000000000" pitchFamily="2" charset="0"/>
              </a:rPr>
              <a:t>২. ‘ হিংসা’ শব্দের সমার্থক শব্দ কী ?</a:t>
            </a:r>
            <a:endParaRPr lang="en-US" sz="2800" dirty="0">
              <a:solidFill>
                <a:srgbClr val="FFFF00"/>
              </a:solidFill>
              <a:latin typeface="NikoshBAN" panose="02000000000000000000" pitchFamily="2" charset="0"/>
              <a:cs typeface="NikoshBAN" panose="02000000000000000000" pitchFamily="2" charset="0"/>
            </a:endParaRPr>
          </a:p>
        </p:txBody>
      </p:sp>
      <p:sp>
        <p:nvSpPr>
          <p:cNvPr id="5" name="TextBox 10"/>
          <p:cNvSpPr txBox="1"/>
          <p:nvPr/>
        </p:nvSpPr>
        <p:spPr>
          <a:xfrm>
            <a:off x="839144" y="3969724"/>
            <a:ext cx="153525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(ক) হিংসুক  </a:t>
            </a:r>
            <a:endParaRPr lang="en-US" sz="2800" dirty="0">
              <a:latin typeface="NikoshBAN" panose="02000000000000000000" pitchFamily="2" charset="0"/>
              <a:cs typeface="NikoshBAN" panose="02000000000000000000" pitchFamily="2" charset="0"/>
            </a:endParaRPr>
          </a:p>
        </p:txBody>
      </p:sp>
      <p:sp>
        <p:nvSpPr>
          <p:cNvPr id="6" name="TextBox 11"/>
          <p:cNvSpPr txBox="1"/>
          <p:nvPr/>
        </p:nvSpPr>
        <p:spPr>
          <a:xfrm>
            <a:off x="3220465" y="3921322"/>
            <a:ext cx="178636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(খ) অপকার </a:t>
            </a:r>
            <a:endParaRPr lang="en-US" sz="2800" dirty="0">
              <a:latin typeface="NikoshBAN" panose="02000000000000000000" pitchFamily="2" charset="0"/>
              <a:cs typeface="NikoshBAN" panose="02000000000000000000" pitchFamily="2" charset="0"/>
            </a:endParaRPr>
          </a:p>
        </p:txBody>
      </p:sp>
      <p:sp>
        <p:nvSpPr>
          <p:cNvPr id="7" name="TextBox 12"/>
          <p:cNvSpPr txBox="1"/>
          <p:nvPr/>
        </p:nvSpPr>
        <p:spPr>
          <a:xfrm>
            <a:off x="5061469" y="3951927"/>
            <a:ext cx="1562062" cy="4569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(গ) হিংসিত  </a:t>
            </a:r>
            <a:endParaRPr lang="en-US" sz="2800" dirty="0">
              <a:latin typeface="NikoshBAN" panose="02000000000000000000" pitchFamily="2" charset="0"/>
              <a:cs typeface="NikoshBAN" panose="02000000000000000000" pitchFamily="2" charset="0"/>
            </a:endParaRPr>
          </a:p>
        </p:txBody>
      </p:sp>
      <p:sp>
        <p:nvSpPr>
          <p:cNvPr id="8" name="TextBox 13"/>
          <p:cNvSpPr txBox="1"/>
          <p:nvPr/>
        </p:nvSpPr>
        <p:spPr>
          <a:xfrm>
            <a:off x="6969417" y="3969724"/>
            <a:ext cx="1792313" cy="4569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(ঘ) হিংসালো </a:t>
            </a:r>
            <a:endParaRPr lang="en-US" sz="2800" dirty="0">
              <a:latin typeface="NikoshBAN" panose="02000000000000000000" pitchFamily="2" charset="0"/>
              <a:cs typeface="NikoshBAN" panose="02000000000000000000" pitchFamily="2" charset="0"/>
            </a:endParaRPr>
          </a:p>
        </p:txBody>
      </p:sp>
      <p:sp>
        <p:nvSpPr>
          <p:cNvPr id="9" name="TextBox 14"/>
          <p:cNvSpPr txBox="1"/>
          <p:nvPr/>
        </p:nvSpPr>
        <p:spPr>
          <a:xfrm>
            <a:off x="530431" y="4727731"/>
            <a:ext cx="473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a:solidFill>
                  <a:srgbClr val="FFFF00"/>
                </a:solidFill>
                <a:latin typeface="NikoshBAN" panose="02000000000000000000" pitchFamily="2" charset="0"/>
                <a:cs typeface="NikoshBAN" panose="02000000000000000000" pitchFamily="2" charset="0"/>
              </a:rPr>
              <a:t>৩</a:t>
            </a:r>
            <a:r>
              <a:rPr lang="bn-IN" sz="2800" dirty="0" smtClean="0">
                <a:solidFill>
                  <a:srgbClr val="FFFF00"/>
                </a:solidFill>
                <a:latin typeface="NikoshBAN" panose="02000000000000000000" pitchFamily="2" charset="0"/>
                <a:cs typeface="NikoshBAN" panose="02000000000000000000" pitchFamily="2" charset="0"/>
              </a:rPr>
              <a:t>. গাঁয়ের সব লোক কীভাবে বাস করে ?</a:t>
            </a:r>
            <a:endParaRPr lang="en-US" sz="2800" dirty="0">
              <a:solidFill>
                <a:srgbClr val="FFFF00"/>
              </a:solidFill>
              <a:latin typeface="NikoshBAN" panose="02000000000000000000" pitchFamily="2" charset="0"/>
              <a:cs typeface="NikoshBAN" panose="02000000000000000000" pitchFamily="2" charset="0"/>
            </a:endParaRPr>
          </a:p>
        </p:txBody>
      </p:sp>
      <p:sp>
        <p:nvSpPr>
          <p:cNvPr id="10" name="TextBox 15"/>
          <p:cNvSpPr txBox="1"/>
          <p:nvPr/>
        </p:nvSpPr>
        <p:spPr>
          <a:xfrm>
            <a:off x="686503" y="5363759"/>
            <a:ext cx="234091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(ক) মারামারি করে   </a:t>
            </a:r>
            <a:endParaRPr lang="en-US" sz="2800" dirty="0">
              <a:latin typeface="NikoshBAN" panose="02000000000000000000" pitchFamily="2" charset="0"/>
              <a:cs typeface="NikoshBAN" panose="02000000000000000000" pitchFamily="2" charset="0"/>
            </a:endParaRPr>
          </a:p>
        </p:txBody>
      </p:sp>
      <p:sp>
        <p:nvSpPr>
          <p:cNvPr id="11" name="TextBox 16"/>
          <p:cNvSpPr txBox="1"/>
          <p:nvPr/>
        </p:nvSpPr>
        <p:spPr>
          <a:xfrm>
            <a:off x="3278734" y="5370131"/>
            <a:ext cx="1990050" cy="4569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(খ) হিংসা করে  </a:t>
            </a:r>
            <a:endParaRPr lang="en-US" sz="2800" dirty="0">
              <a:latin typeface="NikoshBAN" panose="02000000000000000000" pitchFamily="2" charset="0"/>
              <a:cs typeface="NikoshBAN" panose="02000000000000000000" pitchFamily="2" charset="0"/>
            </a:endParaRPr>
          </a:p>
        </p:txBody>
      </p:sp>
      <p:sp>
        <p:nvSpPr>
          <p:cNvPr id="12" name="TextBox 17"/>
          <p:cNvSpPr txBox="1"/>
          <p:nvPr/>
        </p:nvSpPr>
        <p:spPr>
          <a:xfrm>
            <a:off x="5061470" y="5370131"/>
            <a:ext cx="193020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(গ) মিলে মিশে   </a:t>
            </a:r>
            <a:endParaRPr lang="en-US" sz="2800" dirty="0">
              <a:latin typeface="NikoshBAN" panose="02000000000000000000" pitchFamily="2" charset="0"/>
              <a:cs typeface="NikoshBAN" panose="02000000000000000000" pitchFamily="2" charset="0"/>
            </a:endParaRPr>
          </a:p>
        </p:txBody>
      </p:sp>
      <p:sp>
        <p:nvSpPr>
          <p:cNvPr id="13" name="TextBox 18"/>
          <p:cNvSpPr txBox="1"/>
          <p:nvPr/>
        </p:nvSpPr>
        <p:spPr>
          <a:xfrm>
            <a:off x="6991672" y="5363759"/>
            <a:ext cx="1573104" cy="4569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(ঘ) একাকী   </a:t>
            </a:r>
            <a:endParaRPr lang="en-US" sz="2800" dirty="0">
              <a:latin typeface="NikoshBAN" panose="02000000000000000000" pitchFamily="2" charset="0"/>
              <a:cs typeface="NikoshBAN" panose="02000000000000000000" pitchFamily="2" charset="0"/>
            </a:endParaRPr>
          </a:p>
        </p:txBody>
      </p:sp>
      <p:sp>
        <p:nvSpPr>
          <p:cNvPr id="14" name="Rectangle 13"/>
          <p:cNvSpPr/>
          <p:nvPr/>
        </p:nvSpPr>
        <p:spPr>
          <a:xfrm>
            <a:off x="3038777" y="3691593"/>
            <a:ext cx="614945"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dirty="0">
                <a:solidFill>
                  <a:srgbClr val="C00000"/>
                </a:solidFill>
                <a:latin typeface="NikoshBAN" pitchFamily="2" charset="0"/>
                <a:cs typeface="NikoshBAN" pitchFamily="2" charset="0"/>
              </a:rPr>
              <a:t>∙</a:t>
            </a:r>
            <a:endParaRPr lang="en-US" sz="5400" dirty="0">
              <a:solidFill>
                <a:srgbClr val="C00000"/>
              </a:solidFill>
            </a:endParaRPr>
          </a:p>
        </p:txBody>
      </p:sp>
      <p:sp>
        <p:nvSpPr>
          <p:cNvPr id="15" name="Rectangle 14"/>
          <p:cNvSpPr/>
          <p:nvPr/>
        </p:nvSpPr>
        <p:spPr>
          <a:xfrm>
            <a:off x="5006826" y="5279374"/>
            <a:ext cx="631904" cy="92333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dirty="0">
                <a:solidFill>
                  <a:srgbClr val="C00000"/>
                </a:solidFill>
                <a:latin typeface="NikoshBAN" pitchFamily="2" charset="0"/>
                <a:cs typeface="NikoshBAN" pitchFamily="2" charset="0"/>
              </a:rPr>
              <a:t>∙</a:t>
            </a:r>
            <a:endParaRPr lang="en-US" sz="5400" dirty="0">
              <a:solidFill>
                <a:srgbClr val="C00000"/>
              </a:solidFill>
            </a:endParaRPr>
          </a:p>
        </p:txBody>
      </p:sp>
      <p:sp>
        <p:nvSpPr>
          <p:cNvPr id="16" name="TextBox 23"/>
          <p:cNvSpPr txBox="1"/>
          <p:nvPr/>
        </p:nvSpPr>
        <p:spPr>
          <a:xfrm>
            <a:off x="3464421" y="731550"/>
            <a:ext cx="4701509" cy="954107"/>
          </a:xfrm>
          <a:prstGeom prst="rect">
            <a:avLst/>
          </a:prstGeom>
          <a:solidFill>
            <a:srgbClr val="002060"/>
          </a:solidFill>
          <a:ln>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2800" dirty="0" smtClean="0">
                <a:latin typeface="NikoshBAN" pitchFamily="2" charset="0"/>
                <a:cs typeface="NikoshBAN" pitchFamily="2" charset="0"/>
              </a:rPr>
              <a:t>সঠিক উত্তরটিতে (</a:t>
            </a:r>
            <a:r>
              <a:rPr lang="en-GB" sz="2800" dirty="0" smtClean="0">
                <a:latin typeface="NikoshBAN" pitchFamily="2" charset="0"/>
                <a:cs typeface="NikoshBAN" pitchFamily="2" charset="0"/>
              </a:rPr>
              <a:t>∙</a:t>
            </a:r>
            <a:r>
              <a:rPr lang="bn-BD" sz="2800" dirty="0" smtClean="0">
                <a:latin typeface="NikoshBAN" pitchFamily="2" charset="0"/>
                <a:cs typeface="NikoshBAN" pitchFamily="2" charset="0"/>
              </a:rPr>
              <a:t>) টিক চিহ্ন দাও ও </a:t>
            </a:r>
            <a:r>
              <a:rPr lang="bn-IN" sz="2800" dirty="0" smtClean="0">
                <a:latin typeface="NikoshBAN" pitchFamily="2" charset="0"/>
                <a:cs typeface="NikoshBAN" pitchFamily="2" charset="0"/>
              </a:rPr>
              <a:t> সঠিক </a:t>
            </a:r>
            <a:r>
              <a:rPr lang="bn-BD" sz="2800" dirty="0" smtClean="0">
                <a:latin typeface="NikoshBAN" pitchFamily="2" charset="0"/>
                <a:cs typeface="NikoshBAN" pitchFamily="2" charset="0"/>
              </a:rPr>
              <a:t>শব্দটি  বোর্ডে এসে লেখঃ </a:t>
            </a:r>
            <a:endParaRPr lang="en-US" sz="2800" dirty="0">
              <a:latin typeface="NikoshBAN" pitchFamily="2" charset="0"/>
              <a:cs typeface="NikoshBAN" pitchFamily="2" charset="0"/>
            </a:endParaRPr>
          </a:p>
        </p:txBody>
      </p:sp>
      <p:grpSp>
        <p:nvGrpSpPr>
          <p:cNvPr id="17" name="Group 16"/>
          <p:cNvGrpSpPr/>
          <p:nvPr/>
        </p:nvGrpSpPr>
        <p:grpSpPr>
          <a:xfrm>
            <a:off x="242313" y="381000"/>
            <a:ext cx="2132087" cy="1637790"/>
            <a:chOff x="0" y="-15240"/>
            <a:chExt cx="2571543" cy="1875473"/>
          </a:xfrm>
        </p:grpSpPr>
        <p:sp>
          <p:nvSpPr>
            <p:cNvPr id="24" name="Oval 23"/>
            <p:cNvSpPr/>
            <p:nvPr/>
          </p:nvSpPr>
          <p:spPr>
            <a:xfrm>
              <a:off x="0" y="-15240"/>
              <a:ext cx="2571543" cy="1875473"/>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NikoshBAN" panose="02000000000000000000" pitchFamily="2" charset="0"/>
                <a:cs typeface="NikoshBAN" panose="02000000000000000000" pitchFamily="2" charset="0"/>
              </a:endParaRPr>
            </a:p>
          </p:txBody>
        </p:sp>
        <p:sp>
          <p:nvSpPr>
            <p:cNvPr id="25" name="TextBox 26"/>
            <p:cNvSpPr txBox="1"/>
            <p:nvPr/>
          </p:nvSpPr>
          <p:spPr>
            <a:xfrm>
              <a:off x="91440" y="321290"/>
              <a:ext cx="2377386" cy="8106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smtClean="0">
                  <a:latin typeface="NikoshBAN" panose="02000000000000000000" pitchFamily="2" charset="0"/>
                  <a:cs typeface="NikoshBAN" panose="02000000000000000000" pitchFamily="2" charset="0"/>
                </a:rPr>
                <a:t>মূল্যা</a:t>
              </a:r>
              <a:r>
                <a:rPr lang="en-US" sz="4000" b="1" dirty="0" smtClean="0">
                  <a:latin typeface="NikoshBAN" panose="02000000000000000000" pitchFamily="2" charset="0"/>
                  <a:cs typeface="NikoshBAN" panose="02000000000000000000" pitchFamily="2" charset="0"/>
                </a:rPr>
                <a:t>য়</a:t>
              </a:r>
              <a:r>
                <a:rPr lang="bn-IN" sz="4000" b="1" dirty="0" smtClean="0">
                  <a:latin typeface="NikoshBAN" panose="02000000000000000000" pitchFamily="2" charset="0"/>
                  <a:cs typeface="NikoshBAN" panose="02000000000000000000" pitchFamily="2" charset="0"/>
                </a:rPr>
                <a:t>ন </a:t>
              </a:r>
              <a:r>
                <a:rPr lang="en-US" sz="4000" b="1"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grpSp>
      <p:sp>
        <p:nvSpPr>
          <p:cNvPr id="18" name="TextBox 27"/>
          <p:cNvSpPr txBox="1"/>
          <p:nvPr/>
        </p:nvSpPr>
        <p:spPr>
          <a:xfrm>
            <a:off x="552686" y="2269099"/>
            <a:ext cx="47383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solidFill>
                  <a:srgbClr val="FFFF00"/>
                </a:solidFill>
                <a:latin typeface="NikoshBAN" panose="02000000000000000000" pitchFamily="2" charset="0"/>
                <a:cs typeface="NikoshBAN" panose="02000000000000000000" pitchFamily="2" charset="0"/>
              </a:rPr>
              <a:t>১ . গাঁয়ের ঘরগুলো দেখতে কেমন?</a:t>
            </a:r>
            <a:endParaRPr lang="en-US" sz="2800" dirty="0">
              <a:solidFill>
                <a:srgbClr val="FFFF00"/>
              </a:solidFill>
              <a:latin typeface="NikoshBAN" panose="02000000000000000000" pitchFamily="2" charset="0"/>
              <a:cs typeface="NikoshBAN" panose="02000000000000000000" pitchFamily="2" charset="0"/>
            </a:endParaRPr>
          </a:p>
        </p:txBody>
      </p:sp>
      <p:sp>
        <p:nvSpPr>
          <p:cNvPr id="19" name="TextBox 28"/>
          <p:cNvSpPr txBox="1"/>
          <p:nvPr/>
        </p:nvSpPr>
        <p:spPr>
          <a:xfrm>
            <a:off x="986033" y="2794343"/>
            <a:ext cx="186873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(ক) ভাঙ্গাচোরা </a:t>
            </a:r>
            <a:endParaRPr lang="en-US" sz="2800" dirty="0">
              <a:latin typeface="NikoshBAN" panose="02000000000000000000" pitchFamily="2" charset="0"/>
              <a:cs typeface="NikoshBAN" panose="02000000000000000000" pitchFamily="2" charset="0"/>
            </a:endParaRPr>
          </a:p>
        </p:txBody>
      </p:sp>
      <p:sp>
        <p:nvSpPr>
          <p:cNvPr id="20" name="TextBox 29"/>
          <p:cNvSpPr txBox="1"/>
          <p:nvPr/>
        </p:nvSpPr>
        <p:spPr>
          <a:xfrm>
            <a:off x="3152460" y="2781449"/>
            <a:ext cx="1992597" cy="4569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(খ) ছোট ছোট </a:t>
            </a:r>
            <a:endParaRPr lang="en-US" sz="2800" dirty="0">
              <a:latin typeface="NikoshBAN" panose="02000000000000000000" pitchFamily="2" charset="0"/>
              <a:cs typeface="NikoshBAN" panose="02000000000000000000" pitchFamily="2" charset="0"/>
            </a:endParaRPr>
          </a:p>
        </p:txBody>
      </p:sp>
      <p:sp>
        <p:nvSpPr>
          <p:cNvPr id="21" name="TextBox 30"/>
          <p:cNvSpPr txBox="1"/>
          <p:nvPr/>
        </p:nvSpPr>
        <p:spPr>
          <a:xfrm>
            <a:off x="5083724" y="2753729"/>
            <a:ext cx="1907948" cy="4569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(গ) লম্বা-চওড়া </a:t>
            </a:r>
            <a:endParaRPr lang="en-US" sz="2800" dirty="0">
              <a:latin typeface="NikoshBAN" panose="02000000000000000000" pitchFamily="2" charset="0"/>
              <a:cs typeface="NikoshBAN" panose="02000000000000000000" pitchFamily="2" charset="0"/>
            </a:endParaRPr>
          </a:p>
        </p:txBody>
      </p:sp>
      <p:sp>
        <p:nvSpPr>
          <p:cNvPr id="22" name="TextBox 31"/>
          <p:cNvSpPr txBox="1"/>
          <p:nvPr/>
        </p:nvSpPr>
        <p:spPr>
          <a:xfrm>
            <a:off x="6991672" y="2698290"/>
            <a:ext cx="1923728" cy="4569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(ঘ) আধা পাকা </a:t>
            </a:r>
            <a:endParaRPr lang="en-US" sz="2800" dirty="0">
              <a:latin typeface="NikoshBAN" panose="02000000000000000000" pitchFamily="2" charset="0"/>
              <a:cs typeface="NikoshBAN" panose="02000000000000000000" pitchFamily="2" charset="0"/>
            </a:endParaRPr>
          </a:p>
        </p:txBody>
      </p:sp>
      <p:sp>
        <p:nvSpPr>
          <p:cNvPr id="23" name="Rectangle 22"/>
          <p:cNvSpPr/>
          <p:nvPr/>
        </p:nvSpPr>
        <p:spPr>
          <a:xfrm>
            <a:off x="3304957" y="2565713"/>
            <a:ext cx="631904" cy="92333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dirty="0">
                <a:solidFill>
                  <a:srgbClr val="C00000"/>
                </a:solidFill>
                <a:latin typeface="NikoshBAN" pitchFamily="2" charset="0"/>
                <a:cs typeface="NikoshBAN" pitchFamily="2" charset="0"/>
              </a:rPr>
              <a:t>∙</a:t>
            </a:r>
            <a:endParaRPr lang="en-US" sz="5400" dirty="0">
              <a:solidFill>
                <a:srgbClr val="C00000"/>
              </a:solidFill>
            </a:endParaRPr>
          </a:p>
        </p:txBody>
      </p:sp>
    </p:spTree>
    <p:extLst>
      <p:ext uri="{BB962C8B-B14F-4D97-AF65-F5344CB8AC3E}">
        <p14:creationId xmlns:p14="http://schemas.microsoft.com/office/powerpoint/2010/main" val="415084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4748"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2"/>
          <p:cNvSpPr txBox="1"/>
          <p:nvPr/>
        </p:nvSpPr>
        <p:spPr>
          <a:xfrm>
            <a:off x="2897812" y="1203279"/>
            <a:ext cx="39928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b="1" u="sng" dirty="0" smtClean="0">
                <a:solidFill>
                  <a:srgbClr val="C00000"/>
                </a:solidFill>
                <a:latin typeface="NikoshBAN" panose="02000000000000000000" pitchFamily="2" charset="0"/>
                <a:cs typeface="NikoshBAN" panose="02000000000000000000" pitchFamily="2" charset="0"/>
              </a:rPr>
              <a:t>এক কথায় উত্তর দাওঃ</a:t>
            </a:r>
            <a:endParaRPr lang="en-US" sz="4400" b="1" u="sng" dirty="0">
              <a:solidFill>
                <a:srgbClr val="C00000"/>
              </a:solidFill>
              <a:latin typeface="NikoshBAN" panose="02000000000000000000" pitchFamily="2" charset="0"/>
              <a:cs typeface="NikoshBAN" panose="02000000000000000000" pitchFamily="2" charset="0"/>
            </a:endParaRPr>
          </a:p>
        </p:txBody>
      </p:sp>
      <p:sp>
        <p:nvSpPr>
          <p:cNvPr id="4" name="TextBox 1"/>
          <p:cNvSpPr txBox="1"/>
          <p:nvPr/>
        </p:nvSpPr>
        <p:spPr>
          <a:xfrm>
            <a:off x="2068951" y="2081777"/>
            <a:ext cx="720852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dirty="0"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গ্রামের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ছেলেরা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5" name="TextBox 3"/>
          <p:cNvSpPr txBox="1"/>
          <p:nvPr/>
        </p:nvSpPr>
        <p:spPr>
          <a:xfrm>
            <a:off x="2083699" y="3085131"/>
            <a:ext cx="675550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খ</a:t>
            </a:r>
            <a:r>
              <a:rPr lang="bn-IN"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আমাদের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গ্রাম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সমান</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6" name="TextBox 4"/>
          <p:cNvSpPr txBox="1"/>
          <p:nvPr/>
        </p:nvSpPr>
        <p:spPr>
          <a:xfrm>
            <a:off x="2065020" y="4063064"/>
            <a:ext cx="69646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dirty="0" smtClean="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গ</a:t>
            </a:r>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গ্রামের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লোকজন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কীভাবে</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7" name="TextBox 5"/>
          <p:cNvSpPr txBox="1"/>
          <p:nvPr/>
        </p:nvSpPr>
        <p:spPr>
          <a:xfrm>
            <a:off x="2087143" y="5075811"/>
            <a:ext cx="6324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ঘ</a:t>
            </a:r>
            <a:r>
              <a:rPr lang="bn-IN"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কবিতাটি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লেখা</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cxnSp>
        <p:nvCxnSpPr>
          <p:cNvPr id="8" name="Straight Connector 7"/>
          <p:cNvCxnSpPr/>
          <p:nvPr/>
        </p:nvCxnSpPr>
        <p:spPr>
          <a:xfrm>
            <a:off x="1950720" y="2435826"/>
            <a:ext cx="30480" cy="3202974"/>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37360" y="2451258"/>
            <a:ext cx="15240" cy="3187542"/>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24000" y="2466498"/>
            <a:ext cx="15240" cy="3172302"/>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04800" y="159662"/>
            <a:ext cx="2042160" cy="1875473"/>
            <a:chOff x="0" y="-15240"/>
            <a:chExt cx="2042160" cy="1875473"/>
          </a:xfrm>
        </p:grpSpPr>
        <p:sp>
          <p:nvSpPr>
            <p:cNvPr id="12" name="Oval 11"/>
            <p:cNvSpPr/>
            <p:nvPr/>
          </p:nvSpPr>
          <p:spPr>
            <a:xfrm>
              <a:off x="0" y="-15240"/>
              <a:ext cx="2042160" cy="187547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C00000"/>
                </a:solidFill>
                <a:latin typeface="NikoshBAN" panose="02000000000000000000" pitchFamily="2" charset="0"/>
                <a:cs typeface="NikoshBAN" panose="02000000000000000000" pitchFamily="2" charset="0"/>
              </a:endParaRPr>
            </a:p>
          </p:txBody>
        </p:sp>
        <p:sp>
          <p:nvSpPr>
            <p:cNvPr id="13" name="TextBox 6"/>
            <p:cNvSpPr txBox="1"/>
            <p:nvPr/>
          </p:nvSpPr>
          <p:spPr>
            <a:xfrm>
              <a:off x="152401" y="568553"/>
              <a:ext cx="16764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smtClean="0">
                  <a:solidFill>
                    <a:srgbClr val="C00000"/>
                  </a:solidFill>
                  <a:latin typeface="NikoshBAN" panose="02000000000000000000" pitchFamily="2" charset="0"/>
                  <a:cs typeface="NikoshBAN" panose="02000000000000000000" pitchFamily="2" charset="0"/>
                </a:rPr>
                <a:t>মূল্যায়ন </a:t>
              </a:r>
              <a:endParaRPr lang="en-US" sz="4000" b="1" dirty="0">
                <a:solidFill>
                  <a:srgbClr val="C0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9176459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
          <p:cNvSpPr txBox="1"/>
          <p:nvPr/>
        </p:nvSpPr>
        <p:spPr>
          <a:xfrm>
            <a:off x="533400" y="3429000"/>
            <a:ext cx="4869180"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dirty="0" smtClean="0">
                <a:solidFill>
                  <a:srgbClr val="FFC000"/>
                </a:solidFill>
                <a:latin typeface="NikoshBAN" panose="02000000000000000000" pitchFamily="2" charset="0"/>
                <a:cs typeface="NikoshBAN" panose="02000000000000000000" pitchFamily="2" charset="0"/>
              </a:rPr>
              <a:t>নানা আকৃতির ঘুড়ি।ছোট, বড়, মাঝারি বিভিন্ন আকৃতির ঘুড়িতে পুরো আকাশ যেন ছেয়ে আছে। সেগুলোর উপর রোদ পড়ে ঝিকমিক করছে। পাড়ার সকল ছেলেরা আজ একসাথে ঘুড়ি উৎসবে মেতেছে। আকাশটা যেন ঘুড়ির রাজ্যে পরিণত হয়েছে। </a:t>
            </a:r>
            <a:endParaRPr lang="en-US" sz="2800" dirty="0">
              <a:solidFill>
                <a:srgbClr val="FFC000"/>
              </a:solidFill>
              <a:latin typeface="NikoshBAN" panose="02000000000000000000" pitchFamily="2" charset="0"/>
              <a:cs typeface="NikoshBAN" panose="02000000000000000000" pitchFamily="2" charset="0"/>
            </a:endParaRPr>
          </a:p>
        </p:txBody>
      </p:sp>
      <p:sp>
        <p:nvSpPr>
          <p:cNvPr id="4" name="TextBox 3"/>
          <p:cNvSpPr txBox="1"/>
          <p:nvPr/>
        </p:nvSpPr>
        <p:spPr>
          <a:xfrm>
            <a:off x="350519" y="1958385"/>
            <a:ext cx="8442960" cy="954107"/>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bn-IN" sz="2800" dirty="0" smtClean="0">
                <a:solidFill>
                  <a:srgbClr val="002060"/>
                </a:solidFill>
                <a:latin typeface="NikoshBAN" panose="02000000000000000000" pitchFamily="2" charset="0"/>
                <a:cs typeface="NikoshBAN" panose="02000000000000000000" pitchFamily="2" charset="0"/>
              </a:rPr>
              <a:t>নিচের অনুচ্ছেদটি মনোযোগ দিয়ে পড়। কবিতাংশে ব্যবহার হয়েছে এমন কয়েকটি শব্দ অনুচ্ছেদটিতে রয়েছে, সেগুলো খুঁজে বের করে নোট বুকে লেখ</a:t>
            </a:r>
            <a:endParaRPr lang="en-US" sz="2800" dirty="0">
              <a:solidFill>
                <a:srgbClr val="002060"/>
              </a:solidFill>
              <a:latin typeface="NikoshBAN" panose="02000000000000000000" pitchFamily="2" charset="0"/>
              <a:cs typeface="NikoshBAN" panose="02000000000000000000" pitchFamily="2" charset="0"/>
            </a:endParaRPr>
          </a:p>
        </p:txBody>
      </p:sp>
      <p:sp>
        <p:nvSpPr>
          <p:cNvPr id="5" name="TextBox 12"/>
          <p:cNvSpPr txBox="1"/>
          <p:nvPr/>
        </p:nvSpPr>
        <p:spPr>
          <a:xfrm>
            <a:off x="6172200" y="3429284"/>
            <a:ext cx="1752600"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b="1" dirty="0" smtClean="0">
                <a:solidFill>
                  <a:srgbClr val="C00000"/>
                </a:solidFill>
                <a:latin typeface="NikoshBAN" panose="02000000000000000000" pitchFamily="2" charset="0"/>
                <a:cs typeface="NikoshBAN" panose="02000000000000000000" pitchFamily="2" charset="0"/>
              </a:rPr>
              <a:t>ছোট</a:t>
            </a:r>
          </a:p>
          <a:p>
            <a:r>
              <a:rPr lang="bn-IN" sz="2800" b="1" dirty="0" smtClean="0">
                <a:solidFill>
                  <a:srgbClr val="C00000"/>
                </a:solidFill>
                <a:latin typeface="NikoshBAN" panose="02000000000000000000" pitchFamily="2" charset="0"/>
                <a:cs typeface="NikoshBAN" panose="02000000000000000000" pitchFamily="2" charset="0"/>
              </a:rPr>
              <a:t>পাড়ার</a:t>
            </a:r>
          </a:p>
          <a:p>
            <a:r>
              <a:rPr lang="bn-IN" sz="2800" b="1" dirty="0" smtClean="0">
                <a:solidFill>
                  <a:srgbClr val="C00000"/>
                </a:solidFill>
                <a:latin typeface="NikoshBAN" panose="02000000000000000000" pitchFamily="2" charset="0"/>
                <a:cs typeface="NikoshBAN" panose="02000000000000000000" pitchFamily="2" charset="0"/>
              </a:rPr>
              <a:t> সকল</a:t>
            </a:r>
          </a:p>
          <a:p>
            <a:r>
              <a:rPr lang="bn-IN" sz="2800" b="1" dirty="0" smtClean="0">
                <a:solidFill>
                  <a:srgbClr val="C00000"/>
                </a:solidFill>
                <a:latin typeface="NikoshBAN" panose="02000000000000000000" pitchFamily="2" charset="0"/>
                <a:cs typeface="NikoshBAN" panose="02000000000000000000" pitchFamily="2" charset="0"/>
              </a:rPr>
              <a:t> ছেলেরা</a:t>
            </a:r>
          </a:p>
          <a:p>
            <a:r>
              <a:rPr lang="bn-IN" sz="2800" b="1" dirty="0" smtClean="0">
                <a:solidFill>
                  <a:srgbClr val="C00000"/>
                </a:solidFill>
                <a:latin typeface="NikoshBAN" panose="02000000000000000000" pitchFamily="2" charset="0"/>
                <a:cs typeface="NikoshBAN" panose="02000000000000000000" pitchFamily="2" charset="0"/>
              </a:rPr>
              <a:t>একসাথে </a:t>
            </a:r>
          </a:p>
        </p:txBody>
      </p:sp>
      <p:sp>
        <p:nvSpPr>
          <p:cNvPr id="8" name="TextBox 15"/>
          <p:cNvSpPr txBox="1"/>
          <p:nvPr/>
        </p:nvSpPr>
        <p:spPr>
          <a:xfrm>
            <a:off x="3200400" y="317473"/>
            <a:ext cx="2453640" cy="1323439"/>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dirty="0" smtClean="0">
                <a:latin typeface="NikoshBAN" panose="02000000000000000000" pitchFamily="2" charset="0"/>
                <a:cs typeface="NikoshBAN" panose="02000000000000000000" pitchFamily="2" charset="0"/>
              </a:rPr>
              <a:t>দলগত অনুশীলন</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4970259"/>
      </p:ext>
    </p:extLst>
  </p:cSld>
  <p:clrMapOvr>
    <a:masterClrMapping/>
  </p:clrMapOvr>
  <mc:AlternateContent xmlns:mc="http://schemas.openxmlformats.org/markup-compatibility/2006" xmlns:p14="http://schemas.microsoft.com/office/powerpoint/2010/main">
    <mc:Choice Requires="p14">
      <p:transition spd="slow" p14:dur="3250">
        <p:pull/>
      </p:transition>
    </mc:Choice>
    <mc:Fallback xmlns="">
      <p:transition spd="slow">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2"/>
          <p:cNvSpPr txBox="1"/>
          <p:nvPr/>
        </p:nvSpPr>
        <p:spPr>
          <a:xfrm>
            <a:off x="2971800" y="269007"/>
            <a:ext cx="3474720" cy="1015663"/>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u="sng" dirty="0" smtClean="0">
                <a:solidFill>
                  <a:srgbClr val="C00000"/>
                </a:solidFill>
                <a:latin typeface="NikoshBAN" panose="02000000000000000000" pitchFamily="2" charset="0"/>
                <a:cs typeface="NikoshBAN" panose="02000000000000000000" pitchFamily="2" charset="0"/>
              </a:rPr>
              <a:t>বাড়ির কাজ </a:t>
            </a:r>
            <a:endParaRPr lang="en-US" sz="6000" u="sng" dirty="0">
              <a:solidFill>
                <a:srgbClr val="C00000"/>
              </a:solidFill>
              <a:latin typeface="NikoshBAN" panose="02000000000000000000" pitchFamily="2" charset="0"/>
              <a:cs typeface="NikoshBAN" panose="02000000000000000000" pitchFamily="2" charset="0"/>
            </a:endParaRPr>
          </a:p>
        </p:txBody>
      </p:sp>
      <p:sp>
        <p:nvSpPr>
          <p:cNvPr id="4" name="TextBox 3"/>
          <p:cNvSpPr txBox="1"/>
          <p:nvPr/>
        </p:nvSpPr>
        <p:spPr>
          <a:xfrm>
            <a:off x="342899" y="5105400"/>
            <a:ext cx="8458199" cy="830997"/>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b="1" dirty="0">
                <a:solidFill>
                  <a:srgbClr val="C00000"/>
                </a:solidFill>
                <a:latin typeface="NikoshBAN" panose="02000000000000000000" pitchFamily="2" charset="0"/>
                <a:cs typeface="NikoshBAN" panose="02000000000000000000" pitchFamily="2" charset="0"/>
              </a:rPr>
              <a:t>তোমার নিজের গ্রাম সম্পর্কে ৫টি বাক্য লেখ। </a:t>
            </a:r>
            <a:endParaRPr lang="en-US" sz="4800" b="1" dirty="0">
              <a:solidFill>
                <a:srgbClr val="C0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298" y="1480237"/>
            <a:ext cx="5867400" cy="3444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3075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4" name="TextBox 11"/>
          <p:cNvSpPr txBox="1"/>
          <p:nvPr/>
        </p:nvSpPr>
        <p:spPr>
          <a:xfrm>
            <a:off x="1211579" y="291496"/>
            <a:ext cx="6720840" cy="3154710"/>
          </a:xfrm>
          <a:prstGeom prst="rect">
            <a:avLst/>
          </a:prstGeom>
          <a:noFill/>
        </p:spPr>
        <p:txBody>
          <a:bodyPr wrap="square" rtlCol="0">
            <a:prstTxWarp prst="textInflat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19900" b="1" dirty="0" smtClean="0">
                <a:ln w="10160">
                  <a:solidFill>
                    <a:schemeClr val="tx1"/>
                  </a:solidFill>
                  <a:prstDash val="solid"/>
                </a:ln>
                <a:solidFill>
                  <a:srgbClr val="C0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endParaRPr lang="en-US" sz="19900" b="1" dirty="0">
              <a:ln w="10160">
                <a:solidFill>
                  <a:schemeClr val="tx1"/>
                </a:solidFill>
                <a:prstDash val="solid"/>
              </a:ln>
              <a:solidFill>
                <a:srgbClr val="C0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899" y="3446206"/>
            <a:ext cx="3886200" cy="28319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18879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338929">
            <a:off x="3000687" y="961933"/>
            <a:ext cx="3124200" cy="830997"/>
          </a:xfrm>
          <a:prstGeom prst="rect">
            <a:avLst/>
          </a:prstGeom>
          <a:noFill/>
        </p:spPr>
        <p:txBody>
          <a:bodyPr wrap="square" rtlCol="0">
            <a:prstTxWarp prst="textArchUp">
              <a:avLst/>
            </a:prstTxWarp>
            <a:spAutoFit/>
          </a:bodyPr>
          <a:lstStyle/>
          <a:p>
            <a:r>
              <a:rPr lang="en-US" sz="5400" b="1" dirty="0" err="1" smtClean="0">
                <a:solidFill>
                  <a:srgbClr val="FFC000"/>
                </a:solidFill>
                <a:latin typeface="NikoshBAN" panose="02000000000000000000" pitchFamily="2" charset="0"/>
                <a:cs typeface="NikoshBAN" panose="02000000000000000000" pitchFamily="2" charset="0"/>
              </a:rPr>
              <a:t>পাঠ</a:t>
            </a:r>
            <a:r>
              <a:rPr lang="en-US" sz="5400" b="1" dirty="0" smtClean="0">
                <a:solidFill>
                  <a:srgbClr val="FFC000"/>
                </a:solidFill>
                <a:latin typeface="NikoshBAN" panose="02000000000000000000" pitchFamily="2" charset="0"/>
                <a:cs typeface="NikoshBAN" panose="02000000000000000000" pitchFamily="2" charset="0"/>
              </a:rPr>
              <a:t> </a:t>
            </a:r>
            <a:r>
              <a:rPr lang="en-US" sz="5400" b="1" dirty="0" err="1" smtClean="0">
                <a:solidFill>
                  <a:srgbClr val="FFC000"/>
                </a:solidFill>
                <a:latin typeface="NikoshBAN" panose="02000000000000000000" pitchFamily="2" charset="0"/>
                <a:cs typeface="NikoshBAN" panose="02000000000000000000" pitchFamily="2" charset="0"/>
              </a:rPr>
              <a:t>পরিচিতি</a:t>
            </a:r>
            <a:endParaRPr lang="en-US" sz="5400" b="1" dirty="0">
              <a:solidFill>
                <a:srgbClr val="FFC000"/>
              </a:solidFill>
              <a:latin typeface="NikoshBAN" panose="02000000000000000000" pitchFamily="2" charset="0"/>
              <a:cs typeface="NikoshBAN" panose="02000000000000000000" pitchFamily="2" charset="0"/>
            </a:endParaRPr>
          </a:p>
        </p:txBody>
      </p:sp>
      <p:sp>
        <p:nvSpPr>
          <p:cNvPr id="4" name="Frame 3"/>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5" name="TextBox 2"/>
          <p:cNvSpPr txBox="1"/>
          <p:nvPr/>
        </p:nvSpPr>
        <p:spPr>
          <a:xfrm>
            <a:off x="280866" y="2063549"/>
            <a:ext cx="5678922" cy="2616101"/>
          </a:xfrm>
          <a:prstGeom prst="rect">
            <a:avLst/>
          </a:prstGeom>
          <a:solidFill>
            <a:schemeClr val="accent3">
              <a:lumMod val="75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err="1" smtClean="0">
                <a:solidFill>
                  <a:srgbClr val="92D050"/>
                </a:solidFill>
                <a:latin typeface="NikoshBAN" panose="02000000000000000000" pitchFamily="2" charset="0"/>
                <a:cs typeface="NikoshBAN" panose="02000000000000000000" pitchFamily="2" charset="0"/>
              </a:rPr>
              <a:t>শ্রেণি</a:t>
            </a:r>
            <a:r>
              <a:rPr lang="en-US" sz="3600" b="1" dirty="0" smtClean="0">
                <a:solidFill>
                  <a:srgbClr val="92D050"/>
                </a:solidFill>
                <a:latin typeface="NikoshBAN" panose="02000000000000000000" pitchFamily="2" charset="0"/>
                <a:cs typeface="NikoshBAN" panose="02000000000000000000" pitchFamily="2" charset="0"/>
              </a:rPr>
              <a:t> : </a:t>
            </a:r>
            <a:r>
              <a:rPr lang="en-US" sz="3600" b="1" dirty="0" err="1" smtClean="0">
                <a:solidFill>
                  <a:srgbClr val="92D050"/>
                </a:solidFill>
                <a:latin typeface="NikoshBAN" panose="02000000000000000000" pitchFamily="2" charset="0"/>
                <a:cs typeface="NikoshBAN" panose="02000000000000000000" pitchFamily="2" charset="0"/>
              </a:rPr>
              <a:t>তৃতীয়</a:t>
            </a:r>
            <a:endParaRPr lang="en-US" sz="3600" b="1" dirty="0" smtClean="0">
              <a:solidFill>
                <a:srgbClr val="92D050"/>
              </a:solidFill>
              <a:latin typeface="NikoshBAN" panose="02000000000000000000" pitchFamily="2" charset="0"/>
              <a:cs typeface="NikoshBAN" panose="02000000000000000000" pitchFamily="2" charset="0"/>
            </a:endParaRPr>
          </a:p>
          <a:p>
            <a:pPr algn="ctr"/>
            <a:r>
              <a:rPr lang="bn-IN" sz="3600" b="1" dirty="0" smtClean="0">
                <a:solidFill>
                  <a:srgbClr val="92D050"/>
                </a:solidFill>
                <a:latin typeface="NikoshBAN" panose="02000000000000000000" pitchFamily="2" charset="0"/>
                <a:cs typeface="NikoshBAN" panose="02000000000000000000" pitchFamily="2" charset="0"/>
              </a:rPr>
              <a:t>বিষয়</a:t>
            </a:r>
            <a:r>
              <a:rPr lang="en-US" sz="3600" b="1" dirty="0" smtClean="0">
                <a:solidFill>
                  <a:srgbClr val="92D050"/>
                </a:solidFill>
                <a:latin typeface="NikoshBAN" panose="02000000000000000000" pitchFamily="2" charset="0"/>
                <a:cs typeface="NikoshBAN" panose="02000000000000000000" pitchFamily="2" charset="0"/>
              </a:rPr>
              <a:t> :</a:t>
            </a:r>
            <a:r>
              <a:rPr lang="bn-IN" sz="3600" b="1" dirty="0" smtClean="0">
                <a:solidFill>
                  <a:srgbClr val="92D050"/>
                </a:solidFill>
                <a:latin typeface="NikoshBAN" panose="02000000000000000000" pitchFamily="2" charset="0"/>
                <a:cs typeface="NikoshBAN" panose="02000000000000000000" pitchFamily="2" charset="0"/>
              </a:rPr>
              <a:t> বাংলা</a:t>
            </a:r>
            <a:endParaRPr lang="en-US" sz="3600" b="1" dirty="0" smtClean="0">
              <a:solidFill>
                <a:srgbClr val="92D050"/>
              </a:solidFill>
              <a:latin typeface="NikoshBAN" panose="02000000000000000000" pitchFamily="2" charset="0"/>
              <a:cs typeface="NikoshBAN" panose="02000000000000000000" pitchFamily="2" charset="0"/>
            </a:endParaRPr>
          </a:p>
          <a:p>
            <a:pPr algn="ctr"/>
            <a:r>
              <a:rPr lang="en-US" sz="3600" b="1" dirty="0" err="1" smtClean="0">
                <a:solidFill>
                  <a:srgbClr val="92D050"/>
                </a:solidFill>
                <a:latin typeface="NikoshBAN" panose="02000000000000000000" pitchFamily="2" charset="0"/>
                <a:cs typeface="NikoshBAN" panose="02000000000000000000" pitchFamily="2" charset="0"/>
              </a:rPr>
              <a:t>পাঠের</a:t>
            </a:r>
            <a:r>
              <a:rPr lang="en-US" sz="3600" b="1" dirty="0" smtClean="0">
                <a:solidFill>
                  <a:srgbClr val="92D050"/>
                </a:solidFill>
                <a:latin typeface="NikoshBAN" panose="02000000000000000000" pitchFamily="2" charset="0"/>
                <a:cs typeface="NikoshBAN" panose="02000000000000000000" pitchFamily="2" charset="0"/>
              </a:rPr>
              <a:t> </a:t>
            </a:r>
            <a:r>
              <a:rPr lang="en-US" sz="3600" b="1" dirty="0" err="1" smtClean="0">
                <a:solidFill>
                  <a:srgbClr val="92D050"/>
                </a:solidFill>
                <a:latin typeface="NikoshBAN" panose="02000000000000000000" pitchFamily="2" charset="0"/>
                <a:cs typeface="NikoshBAN" panose="02000000000000000000" pitchFamily="2" charset="0"/>
              </a:rPr>
              <a:t>শিরোনাম</a:t>
            </a:r>
            <a:r>
              <a:rPr lang="en-US" sz="3600" b="1" dirty="0" smtClean="0">
                <a:solidFill>
                  <a:srgbClr val="92D050"/>
                </a:solidFill>
                <a:latin typeface="NikoshBAN" panose="02000000000000000000" pitchFamily="2" charset="0"/>
                <a:cs typeface="NikoshBAN" panose="02000000000000000000" pitchFamily="2" charset="0"/>
              </a:rPr>
              <a:t> : </a:t>
            </a:r>
            <a:r>
              <a:rPr lang="en-US" sz="3600" b="1" dirty="0" err="1" smtClean="0">
                <a:solidFill>
                  <a:srgbClr val="92D050"/>
                </a:solidFill>
                <a:latin typeface="NikoshBAN" panose="02000000000000000000" pitchFamily="2" charset="0"/>
                <a:cs typeface="NikoshBAN" panose="02000000000000000000" pitchFamily="2" charset="0"/>
              </a:rPr>
              <a:t>আমাদের</a:t>
            </a:r>
            <a:r>
              <a:rPr lang="en-US" sz="3600" b="1" dirty="0" smtClean="0">
                <a:solidFill>
                  <a:srgbClr val="92D050"/>
                </a:solidFill>
                <a:latin typeface="NikoshBAN" panose="02000000000000000000" pitchFamily="2" charset="0"/>
                <a:cs typeface="NikoshBAN" panose="02000000000000000000" pitchFamily="2" charset="0"/>
              </a:rPr>
              <a:t> </a:t>
            </a:r>
            <a:r>
              <a:rPr lang="en-US" sz="3600" b="1" dirty="0" err="1" smtClean="0">
                <a:solidFill>
                  <a:srgbClr val="92D050"/>
                </a:solidFill>
                <a:latin typeface="NikoshBAN" panose="02000000000000000000" pitchFamily="2" charset="0"/>
                <a:cs typeface="NikoshBAN" panose="02000000000000000000" pitchFamily="2" charset="0"/>
              </a:rPr>
              <a:t>গ্রাম</a:t>
            </a:r>
            <a:endParaRPr lang="en-US" sz="3600" b="1" dirty="0" smtClean="0">
              <a:solidFill>
                <a:srgbClr val="92D050"/>
              </a:solidFill>
              <a:latin typeface="NikoshBAN" panose="02000000000000000000" pitchFamily="2" charset="0"/>
              <a:cs typeface="NikoshBAN" panose="02000000000000000000" pitchFamily="2" charset="0"/>
            </a:endParaRPr>
          </a:p>
          <a:p>
            <a:pPr algn="ctr"/>
            <a:r>
              <a:rPr lang="en-US" sz="2800" b="1" dirty="0" err="1" smtClean="0">
                <a:solidFill>
                  <a:srgbClr val="92D050"/>
                </a:solidFill>
                <a:latin typeface="NikoshBAN" panose="02000000000000000000" pitchFamily="2" charset="0"/>
                <a:cs typeface="NikoshBAN" panose="02000000000000000000" pitchFamily="2" charset="0"/>
              </a:rPr>
              <a:t>পাঠ্যাংশ</a:t>
            </a:r>
            <a:r>
              <a:rPr lang="en-US" sz="2800" b="1" dirty="0" smtClean="0">
                <a:solidFill>
                  <a:srgbClr val="92D050"/>
                </a:solidFill>
                <a:latin typeface="NikoshBAN" panose="02000000000000000000" pitchFamily="2" charset="0"/>
                <a:cs typeface="NikoshBAN" panose="02000000000000000000" pitchFamily="2" charset="0"/>
              </a:rPr>
              <a:t> : </a:t>
            </a:r>
            <a:r>
              <a:rPr lang="en-US" sz="2800" b="1" dirty="0" err="1" smtClean="0">
                <a:solidFill>
                  <a:srgbClr val="92D050"/>
                </a:solidFill>
                <a:latin typeface="NikoshBAN" panose="02000000000000000000" pitchFamily="2" charset="0"/>
                <a:cs typeface="NikoshBAN" panose="02000000000000000000" pitchFamily="2" charset="0"/>
              </a:rPr>
              <a:t>আমাদের</a:t>
            </a:r>
            <a:r>
              <a:rPr lang="en-US" sz="2800" b="1" dirty="0" smtClean="0">
                <a:solidFill>
                  <a:srgbClr val="92D050"/>
                </a:solidFill>
                <a:latin typeface="NikoshBAN" panose="02000000000000000000" pitchFamily="2" charset="0"/>
                <a:cs typeface="NikoshBAN" panose="02000000000000000000" pitchFamily="2" charset="0"/>
              </a:rPr>
              <a:t> </a:t>
            </a:r>
            <a:r>
              <a:rPr lang="en-US" sz="2800" b="1" dirty="0" err="1" smtClean="0">
                <a:solidFill>
                  <a:srgbClr val="92D050"/>
                </a:solidFill>
                <a:latin typeface="NikoshBAN" panose="02000000000000000000" pitchFamily="2" charset="0"/>
                <a:cs typeface="NikoshBAN" panose="02000000000000000000" pitchFamily="2" charset="0"/>
              </a:rPr>
              <a:t>ছোট</a:t>
            </a:r>
            <a:r>
              <a:rPr lang="en-US" sz="2800" b="1" dirty="0" smtClean="0">
                <a:solidFill>
                  <a:srgbClr val="92D050"/>
                </a:solidFill>
                <a:latin typeface="NikoshBAN" panose="02000000000000000000" pitchFamily="2" charset="0"/>
                <a:cs typeface="NikoshBAN" panose="02000000000000000000" pitchFamily="2" charset="0"/>
              </a:rPr>
              <a:t> ……</a:t>
            </a:r>
            <a:r>
              <a:rPr lang="en-US" sz="2800" b="1" dirty="0" err="1" smtClean="0">
                <a:solidFill>
                  <a:srgbClr val="92D050"/>
                </a:solidFill>
                <a:latin typeface="NikoshBAN" panose="02000000000000000000" pitchFamily="2" charset="0"/>
                <a:cs typeface="NikoshBAN" panose="02000000000000000000" pitchFamily="2" charset="0"/>
              </a:rPr>
              <a:t>সদা</a:t>
            </a:r>
            <a:r>
              <a:rPr lang="en-US" sz="2800" b="1" dirty="0" smtClean="0">
                <a:solidFill>
                  <a:srgbClr val="92D050"/>
                </a:solidFill>
                <a:latin typeface="NikoshBAN" panose="02000000000000000000" pitchFamily="2" charset="0"/>
                <a:cs typeface="NikoshBAN" panose="02000000000000000000" pitchFamily="2" charset="0"/>
              </a:rPr>
              <a:t> </a:t>
            </a:r>
            <a:r>
              <a:rPr lang="en-US" sz="2800" b="1" dirty="0" err="1" smtClean="0">
                <a:solidFill>
                  <a:srgbClr val="92D050"/>
                </a:solidFill>
                <a:latin typeface="NikoshBAN" panose="02000000000000000000" pitchFamily="2" charset="0"/>
                <a:cs typeface="NikoshBAN" panose="02000000000000000000" pitchFamily="2" charset="0"/>
              </a:rPr>
              <a:t>মোরা</a:t>
            </a:r>
            <a:r>
              <a:rPr lang="en-US" sz="2800" b="1" dirty="0" smtClean="0">
                <a:solidFill>
                  <a:srgbClr val="92D050"/>
                </a:solidFill>
                <a:latin typeface="NikoshBAN" panose="02000000000000000000" pitchFamily="2" charset="0"/>
                <a:cs typeface="NikoshBAN" panose="02000000000000000000" pitchFamily="2" charset="0"/>
              </a:rPr>
              <a:t> </a:t>
            </a:r>
            <a:r>
              <a:rPr lang="en-US" sz="2800" b="1" dirty="0" err="1" smtClean="0">
                <a:solidFill>
                  <a:srgbClr val="92D050"/>
                </a:solidFill>
                <a:latin typeface="NikoshBAN" panose="02000000000000000000" pitchFamily="2" charset="0"/>
                <a:cs typeface="NikoshBAN" panose="02000000000000000000" pitchFamily="2" charset="0"/>
              </a:rPr>
              <a:t>ডরি</a:t>
            </a:r>
            <a:r>
              <a:rPr lang="en-US" sz="2800" b="1" dirty="0" smtClean="0">
                <a:solidFill>
                  <a:srgbClr val="92D050"/>
                </a:solidFill>
                <a:latin typeface="NikoshBAN" panose="02000000000000000000" pitchFamily="2" charset="0"/>
                <a:cs typeface="NikoshBAN" panose="02000000000000000000" pitchFamily="2" charset="0"/>
              </a:rPr>
              <a:t>। </a:t>
            </a:r>
            <a:endParaRPr lang="bn-IN" sz="2800" b="1" dirty="0" smtClean="0">
              <a:solidFill>
                <a:srgbClr val="92D050"/>
              </a:solidFill>
              <a:latin typeface="NikoshBAN" panose="02000000000000000000" pitchFamily="2" charset="0"/>
              <a:cs typeface="NikoshBAN" panose="02000000000000000000" pitchFamily="2" charset="0"/>
            </a:endParaRPr>
          </a:p>
          <a:p>
            <a:pPr algn="ctr"/>
            <a:r>
              <a:rPr lang="bn-IN" sz="2800" b="1" dirty="0" smtClean="0">
                <a:solidFill>
                  <a:srgbClr val="92D050"/>
                </a:solidFill>
                <a:latin typeface="NikoshBAN" panose="02000000000000000000" pitchFamily="2" charset="0"/>
                <a:cs typeface="NikoshBAN" panose="02000000000000000000" pitchFamily="2" charset="0"/>
              </a:rPr>
              <a:t>সময়</a:t>
            </a:r>
            <a:r>
              <a:rPr lang="en-US" sz="2800" b="1" dirty="0" smtClean="0">
                <a:solidFill>
                  <a:srgbClr val="92D050"/>
                </a:solidFill>
                <a:latin typeface="NikoshBAN" panose="02000000000000000000" pitchFamily="2" charset="0"/>
                <a:cs typeface="NikoshBAN" panose="02000000000000000000" pitchFamily="2" charset="0"/>
              </a:rPr>
              <a:t> :</a:t>
            </a:r>
            <a:r>
              <a:rPr lang="bn-IN" sz="2800" b="1" dirty="0" smtClean="0">
                <a:solidFill>
                  <a:srgbClr val="92D050"/>
                </a:solidFill>
                <a:latin typeface="NikoshBAN" panose="02000000000000000000" pitchFamily="2" charset="0"/>
                <a:cs typeface="NikoshBAN" panose="02000000000000000000" pitchFamily="2" charset="0"/>
              </a:rPr>
              <a:t> </a:t>
            </a:r>
            <a:r>
              <a:rPr lang="en-US" sz="2800" b="1" dirty="0" smtClean="0">
                <a:solidFill>
                  <a:srgbClr val="92D050"/>
                </a:solidFill>
                <a:latin typeface="NikoshBAN" panose="02000000000000000000" pitchFamily="2" charset="0"/>
                <a:cs typeface="NikoshBAN" panose="02000000000000000000" pitchFamily="2" charset="0"/>
              </a:rPr>
              <a:t>৪০</a:t>
            </a:r>
            <a:r>
              <a:rPr lang="bn-IN" sz="2800" b="1" dirty="0" smtClean="0">
                <a:solidFill>
                  <a:srgbClr val="92D050"/>
                </a:solidFill>
                <a:latin typeface="NikoshBAN" panose="02000000000000000000" pitchFamily="2" charset="0"/>
                <a:cs typeface="NikoshBAN" panose="02000000000000000000" pitchFamily="2" charset="0"/>
              </a:rPr>
              <a:t> মিনিট</a:t>
            </a:r>
            <a:endParaRPr lang="en-US" sz="3600" b="1" dirty="0">
              <a:solidFill>
                <a:srgbClr val="92D05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730" y="2063549"/>
            <a:ext cx="2078517" cy="273153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6124887" y="1585741"/>
            <a:ext cx="363644" cy="4526637"/>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620000" y="5410200"/>
            <a:ext cx="1073560" cy="1114965"/>
          </a:xfrm>
          <a:prstGeom prst="rect">
            <a:avLst/>
          </a:prstGeom>
        </p:spPr>
      </p:pic>
    </p:spTree>
    <p:extLst>
      <p:ext uri="{BB962C8B-B14F-4D97-AF65-F5344CB8AC3E}">
        <p14:creationId xmlns:p14="http://schemas.microsoft.com/office/powerpoint/2010/main" val="233432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7" fill="hold">
                                          <p:stCondLst>
                                            <p:cond delay="0"/>
                                          </p:stCondLst>
                                        </p:cTn>
                                        <p:tgtEl>
                                          <p:spTgt spid="3">
                                            <p:txEl>
                                              <p:pRg st="0" end="0"/>
                                            </p:txEl>
                                          </p:spTgt>
                                        </p:tgtEl>
                                        <p:attrNameLst>
                                          <p:attrName>style.rotation</p:attrName>
                                        </p:attrNameLst>
                                      </p:cBhvr>
                                      <p:to>
                                        <p:strVal val="-45.0"/>
                                      </p:to>
                                    </p:set>
                                    <p:anim calcmode="lin" valueType="num">
                                      <p:cBhvr>
                                        <p:cTn id="8"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250" fill="hold"/>
                                        <p:tgtEl>
                                          <p:spTgt spid="6"/>
                                        </p:tgtEl>
                                        <p:attrNameLst>
                                          <p:attrName>ppt_x</p:attrName>
                                        </p:attrNameLst>
                                      </p:cBhvr>
                                      <p:tavLst>
                                        <p:tav tm="0">
                                          <p:val>
                                            <p:strVal val="#ppt_x"/>
                                          </p:val>
                                        </p:tav>
                                        <p:tav tm="100000">
                                          <p:val>
                                            <p:strVal val="#ppt_x"/>
                                          </p:val>
                                        </p:tav>
                                      </p:tavLst>
                                    </p:anim>
                                    <p:anim calcmode="lin" valueType="num">
                                      <p:cBhvr additive="base">
                                        <p:cTn id="17" dur="225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250" fill="hold"/>
                                        <p:tgtEl>
                                          <p:spTgt spid="5"/>
                                        </p:tgtEl>
                                        <p:attrNameLst>
                                          <p:attrName>ppt_x</p:attrName>
                                        </p:attrNameLst>
                                      </p:cBhvr>
                                      <p:tavLst>
                                        <p:tav tm="0">
                                          <p:val>
                                            <p:strVal val="#ppt_x"/>
                                          </p:val>
                                        </p:tav>
                                        <p:tav tm="100000">
                                          <p:val>
                                            <p:strVal val="#ppt_x"/>
                                          </p:val>
                                        </p:tav>
                                      </p:tavLst>
                                    </p:anim>
                                    <p:anim calcmode="lin" valueType="num">
                                      <p:cBhvr additive="base">
                                        <p:cTn id="21" dur="225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250" fill="hold"/>
                                        <p:tgtEl>
                                          <p:spTgt spid="7"/>
                                        </p:tgtEl>
                                        <p:attrNameLst>
                                          <p:attrName>ppt_x</p:attrName>
                                        </p:attrNameLst>
                                      </p:cBhvr>
                                      <p:tavLst>
                                        <p:tav tm="0">
                                          <p:val>
                                            <p:strVal val="#ppt_x"/>
                                          </p:val>
                                        </p:tav>
                                        <p:tav tm="100000">
                                          <p:val>
                                            <p:strVal val="#ppt_x"/>
                                          </p:val>
                                        </p:tav>
                                      </p:tavLst>
                                    </p:anim>
                                    <p:anim calcmode="lin" valueType="num">
                                      <p:cBhvr additive="base">
                                        <p:cTn id="25" dur="2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
          <p:cNvSpPr txBox="1"/>
          <p:nvPr/>
        </p:nvSpPr>
        <p:spPr>
          <a:xfrm>
            <a:off x="2019298" y="570295"/>
            <a:ext cx="575310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3600" dirty="0" smtClean="0">
                <a:solidFill>
                  <a:srgbClr val="FFFF00"/>
                </a:solidFill>
                <a:latin typeface="NikoshBAN" panose="02000000000000000000" pitchFamily="2" charset="0"/>
                <a:cs typeface="NikoshBAN" panose="02000000000000000000" pitchFamily="2" charset="0"/>
              </a:rPr>
              <a:t>এই ছবিটিতে তোমরা ক</a:t>
            </a:r>
            <a:r>
              <a:rPr lang="bn-BD" sz="3600" dirty="0">
                <a:solidFill>
                  <a:srgbClr val="FFFF00"/>
                </a:solidFill>
                <a:latin typeface="NikoshBAN" panose="02000000000000000000" pitchFamily="2" charset="0"/>
                <a:cs typeface="NikoshBAN" panose="02000000000000000000" pitchFamily="2" charset="0"/>
              </a:rPr>
              <a:t>ী</a:t>
            </a:r>
            <a:r>
              <a:rPr lang="bn-BD" sz="3600" dirty="0" smtClean="0">
                <a:solidFill>
                  <a:srgbClr val="FFFF00"/>
                </a:solidFill>
                <a:latin typeface="NikoshBAN" panose="02000000000000000000" pitchFamily="2" charset="0"/>
                <a:cs typeface="NikoshBAN" panose="02000000000000000000" pitchFamily="2" charset="0"/>
              </a:rPr>
              <a:t> দেখতে পাচ্ছ ?  </a:t>
            </a:r>
            <a:endParaRPr lang="en-US" sz="3600" dirty="0">
              <a:solidFill>
                <a:srgbClr val="FFFF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342" y="1648525"/>
            <a:ext cx="3938716" cy="2608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48525"/>
            <a:ext cx="3731469" cy="2662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4"/>
          <p:cNvSpPr txBox="1"/>
          <p:nvPr/>
        </p:nvSpPr>
        <p:spPr>
          <a:xfrm>
            <a:off x="1219200" y="4750042"/>
            <a:ext cx="655319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b="1" dirty="0" smtClean="0">
                <a:solidFill>
                  <a:srgbClr val="FFC000"/>
                </a:solidFill>
                <a:latin typeface="NikoshBAN" panose="02000000000000000000" pitchFamily="2" charset="0"/>
                <a:cs typeface="NikoshBAN" panose="02000000000000000000" pitchFamily="2" charset="0"/>
              </a:rPr>
              <a:t>১ম ও ২য় ছবি মধ্যে কোন তফাৎ আছে কী</a:t>
            </a:r>
            <a:r>
              <a:rPr lang="bn-BD" sz="3600" b="1" dirty="0" smtClean="0">
                <a:solidFill>
                  <a:srgbClr val="FFC000"/>
                </a:solidFill>
                <a:latin typeface="NikoshBAN" panose="02000000000000000000" pitchFamily="2" charset="0"/>
                <a:cs typeface="NikoshBAN" panose="02000000000000000000" pitchFamily="2" charset="0"/>
              </a:rPr>
              <a:t> </a:t>
            </a:r>
            <a:r>
              <a:rPr lang="bn-BD" sz="3200" b="1" dirty="0" smtClean="0">
                <a:solidFill>
                  <a:srgbClr val="FFC000"/>
                </a:solidFill>
                <a:latin typeface="NikoshBAN" panose="02000000000000000000" pitchFamily="2" charset="0"/>
                <a:cs typeface="NikoshBAN" panose="02000000000000000000" pitchFamily="2" charset="0"/>
              </a:rPr>
              <a:t>?  </a:t>
            </a:r>
            <a:endParaRPr lang="en-US" sz="3200" b="1"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683658"/>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250" fill="hold"/>
                                        <p:tgtEl>
                                          <p:spTgt spid="3"/>
                                        </p:tgtEl>
                                        <p:attrNameLst>
                                          <p:attrName>ppt_x</p:attrName>
                                        </p:attrNameLst>
                                      </p:cBhvr>
                                      <p:tavLst>
                                        <p:tav tm="0">
                                          <p:val>
                                            <p:strVal val="#ppt_x"/>
                                          </p:val>
                                        </p:tav>
                                        <p:tav tm="100000">
                                          <p:val>
                                            <p:strVal val="#ppt_x"/>
                                          </p:val>
                                        </p:tav>
                                      </p:tavLst>
                                    </p:anim>
                                    <p:anim calcmode="lin" valueType="num">
                                      <p:cBhvr additive="base">
                                        <p:cTn id="8" dur="2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ppt_x"/>
                                          </p:val>
                                        </p:tav>
                                        <p:tav tm="100000">
                                          <p:val>
                                            <p:strVal val="#ppt_x"/>
                                          </p:val>
                                        </p:tav>
                                      </p:tavLst>
                                    </p:anim>
                                    <p:anim calcmode="lin" valueType="num">
                                      <p:cBhvr additive="base">
                                        <p:cTn id="14"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
          <p:cNvSpPr txBox="1"/>
          <p:nvPr/>
        </p:nvSpPr>
        <p:spPr>
          <a:xfrm>
            <a:off x="1625394" y="549829"/>
            <a:ext cx="5638800" cy="923330"/>
          </a:xfrm>
          <a:prstGeom prst="rect">
            <a:avLst/>
          </a:prstGeom>
          <a:noFill/>
        </p:spPr>
        <p:txBody>
          <a:bodyPr wrap="square" rtlCol="0">
            <a:prstTxWarp prst="textInflat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b="1" u="sng" dirty="0" smtClean="0">
                <a:solidFill>
                  <a:srgbClr val="FFC000"/>
                </a:solidFill>
                <a:latin typeface="NikoshBAN" panose="02000000000000000000" pitchFamily="2" charset="0"/>
                <a:cs typeface="NikoshBAN" panose="02000000000000000000" pitchFamily="2" charset="0"/>
              </a:rPr>
              <a:t>আমাদের আজকের পাঠ </a:t>
            </a:r>
            <a:endParaRPr lang="en-US" sz="5400" b="1" u="sng" dirty="0">
              <a:solidFill>
                <a:srgbClr val="FFC000"/>
              </a:solidFill>
              <a:latin typeface="NikoshBAN" panose="02000000000000000000" pitchFamily="2" charset="0"/>
              <a:cs typeface="NikoshBAN" panose="02000000000000000000" pitchFamily="2" charset="0"/>
            </a:endParaRPr>
          </a:p>
        </p:txBody>
      </p:sp>
      <p:sp>
        <p:nvSpPr>
          <p:cNvPr id="4" name="TextBox 2"/>
          <p:cNvSpPr txBox="1"/>
          <p:nvPr/>
        </p:nvSpPr>
        <p:spPr>
          <a:xfrm>
            <a:off x="1047688" y="2537990"/>
            <a:ext cx="600456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600" dirty="0" smtClean="0">
                <a:solidFill>
                  <a:srgbClr val="FFC000"/>
                </a:solidFill>
                <a:latin typeface="NikoshBAN" panose="02000000000000000000" pitchFamily="2" charset="0"/>
                <a:cs typeface="NikoshBAN" panose="02000000000000000000" pitchFamily="2" charset="0"/>
              </a:rPr>
              <a:t>আমাদের গ্রাম</a:t>
            </a:r>
          </a:p>
          <a:p>
            <a:pPr algn="ctr"/>
            <a:r>
              <a:rPr lang="bn-IN" sz="3600" dirty="0" smtClean="0">
                <a:solidFill>
                  <a:srgbClr val="FFC000"/>
                </a:solidFill>
                <a:latin typeface="NikoshBAN" panose="02000000000000000000" pitchFamily="2" charset="0"/>
                <a:cs typeface="NikoshBAN" panose="02000000000000000000" pitchFamily="2" charset="0"/>
              </a:rPr>
              <a:t>                     </a:t>
            </a:r>
            <a:r>
              <a:rPr lang="bn-IN" sz="3600" b="1" dirty="0" smtClean="0">
                <a:solidFill>
                  <a:srgbClr val="FFC000"/>
                </a:solidFill>
                <a:latin typeface="NikoshBAN" panose="02000000000000000000" pitchFamily="2" charset="0"/>
                <a:cs typeface="NikoshBAN" panose="02000000000000000000" pitchFamily="2" charset="0"/>
              </a:rPr>
              <a:t>বন্দে আলী মিঞা  </a:t>
            </a:r>
            <a:endParaRPr lang="en-US" sz="3600" b="1" dirty="0">
              <a:solidFill>
                <a:srgbClr val="FFC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119" y="1648115"/>
            <a:ext cx="6229349" cy="40076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74162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250" fill="hold"/>
                                        <p:tgtEl>
                                          <p:spTgt spid="3"/>
                                        </p:tgtEl>
                                        <p:attrNameLst>
                                          <p:attrName>ppt_x</p:attrName>
                                        </p:attrNameLst>
                                      </p:cBhvr>
                                      <p:tavLst>
                                        <p:tav tm="0">
                                          <p:val>
                                            <p:strVal val="#ppt_x"/>
                                          </p:val>
                                        </p:tav>
                                        <p:tav tm="100000">
                                          <p:val>
                                            <p:strVal val="#ppt_x"/>
                                          </p:val>
                                        </p:tav>
                                      </p:tavLst>
                                    </p:anim>
                                    <p:anim calcmode="lin" valueType="num">
                                      <p:cBhvr additive="base">
                                        <p:cTn id="8" dur="2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2250"/>
                                        <p:tgtEl>
                                          <p:spTgt spid="5"/>
                                        </p:tgtEl>
                                        <p:attrNameLst>
                                          <p:attrName>ppt_x</p:attrName>
                                        </p:attrNameLst>
                                      </p:cBhvr>
                                      <p:tavLst>
                                        <p:tav tm="0">
                                          <p:val>
                                            <p:strVal val="ppt_x"/>
                                          </p:val>
                                        </p:tav>
                                        <p:tav tm="100000">
                                          <p:val>
                                            <p:strVal val="ppt_x"/>
                                          </p:val>
                                        </p:tav>
                                      </p:tavLst>
                                    </p:anim>
                                    <p:anim calcmode="lin" valueType="num">
                                      <p:cBhvr additive="base">
                                        <p:cTn id="13" dur="2250"/>
                                        <p:tgtEl>
                                          <p:spTgt spid="5"/>
                                        </p:tgtEl>
                                        <p:attrNameLst>
                                          <p:attrName>ppt_y</p:attrName>
                                        </p:attrNameLst>
                                      </p:cBhvr>
                                      <p:tavLst>
                                        <p:tav tm="0">
                                          <p:val>
                                            <p:strVal val="ppt_y"/>
                                          </p:val>
                                        </p:tav>
                                        <p:tav tm="100000">
                                          <p:val>
                                            <p:strVal val="1+ppt_h/2"/>
                                          </p:val>
                                        </p:tav>
                                      </p:tavLst>
                                    </p:anim>
                                    <p:set>
                                      <p:cBhvr>
                                        <p:cTn id="14" dur="1" fill="hold">
                                          <p:stCondLst>
                                            <p:cond delay="2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08658"/>
            <a:ext cx="7010400" cy="3046988"/>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dirty="0">
                <a:latin typeface="NikoshBAN" panose="02000000000000000000" pitchFamily="2" charset="0"/>
                <a:cs typeface="NikoshBAN" panose="02000000000000000000" pitchFamily="2" charset="0"/>
              </a:rPr>
              <a:t> </a:t>
            </a:r>
            <a:r>
              <a:rPr lang="en-US" sz="3200" dirty="0">
                <a:solidFill>
                  <a:schemeClr val="bg2">
                    <a:lumMod val="50000"/>
                  </a:schemeClr>
                </a:solidFill>
                <a:latin typeface="NikoshBAN" panose="02000000000000000000" pitchFamily="2" charset="0"/>
                <a:cs typeface="NikoshBAN" panose="02000000000000000000" pitchFamily="2" charset="0"/>
              </a:rPr>
              <a:t>2.1.2 </a:t>
            </a:r>
            <a:r>
              <a:rPr lang="en-US" sz="3200" dirty="0" err="1">
                <a:solidFill>
                  <a:schemeClr val="bg2">
                    <a:lumMod val="50000"/>
                  </a:schemeClr>
                </a:solidFill>
                <a:latin typeface="NikoshBAN" panose="02000000000000000000" pitchFamily="2" charset="0"/>
                <a:cs typeface="NikoshBAN" panose="02000000000000000000" pitchFamily="2" charset="0"/>
              </a:rPr>
              <a:t>কবিতা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শুনে</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বুঝতে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পারবে</a:t>
            </a:r>
            <a:r>
              <a:rPr lang="en-US" sz="3200" dirty="0">
                <a:solidFill>
                  <a:schemeClr val="bg2">
                    <a:lumMod val="50000"/>
                  </a:schemeClr>
                </a:solidFill>
                <a:latin typeface="NikoshBAN" panose="02000000000000000000" pitchFamily="2" charset="0"/>
                <a:cs typeface="NikoshBAN" panose="02000000000000000000" pitchFamily="2" charset="0"/>
              </a:rPr>
              <a:t> । </a:t>
            </a:r>
          </a:p>
          <a:p>
            <a:r>
              <a:rPr lang="en-US" sz="3200" dirty="0">
                <a:solidFill>
                  <a:schemeClr val="bg2">
                    <a:lumMod val="50000"/>
                  </a:schemeClr>
                </a:solidFill>
                <a:latin typeface="NikoshBAN" panose="02000000000000000000" pitchFamily="2" charset="0"/>
                <a:cs typeface="NikoshBAN" panose="02000000000000000000" pitchFamily="2" charset="0"/>
              </a:rPr>
              <a:t> ১.৩.২ </a:t>
            </a:r>
            <a:r>
              <a:rPr lang="en-US" sz="3200" dirty="0" err="1">
                <a:solidFill>
                  <a:schemeClr val="bg2">
                    <a:lumMod val="50000"/>
                  </a:schemeClr>
                </a:solidFill>
                <a:latin typeface="NikoshBAN" panose="02000000000000000000" pitchFamily="2" charset="0"/>
                <a:cs typeface="NikoshBAN" panose="02000000000000000000" pitchFamily="2" charset="0"/>
              </a:rPr>
              <a:t>প্রশ্ন</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করতে</a:t>
            </a:r>
            <a:r>
              <a:rPr lang="en-US" sz="3200" dirty="0">
                <a:solidFill>
                  <a:schemeClr val="bg2">
                    <a:lumMod val="50000"/>
                  </a:schemeClr>
                </a:solidFill>
                <a:latin typeface="NikoshBAN" panose="02000000000000000000" pitchFamily="2" charset="0"/>
                <a:cs typeface="NikoshBAN" panose="02000000000000000000" pitchFamily="2" charset="0"/>
              </a:rPr>
              <a:t> ও </a:t>
            </a:r>
            <a:r>
              <a:rPr lang="en-US" sz="3200" dirty="0" err="1">
                <a:solidFill>
                  <a:schemeClr val="bg2">
                    <a:lumMod val="50000"/>
                  </a:schemeClr>
                </a:solidFill>
                <a:latin typeface="NikoshBAN" panose="02000000000000000000" pitchFamily="2" charset="0"/>
                <a:cs typeface="NikoshBAN" panose="02000000000000000000" pitchFamily="2" charset="0"/>
              </a:rPr>
              <a:t>উত্তর</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দিতে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পারবে</a:t>
            </a:r>
            <a:r>
              <a:rPr lang="en-US" sz="3200" dirty="0">
                <a:solidFill>
                  <a:schemeClr val="bg2">
                    <a:lumMod val="50000"/>
                  </a:schemeClr>
                </a:solidFill>
                <a:latin typeface="NikoshBAN" panose="02000000000000000000" pitchFamily="2" charset="0"/>
                <a:cs typeface="NikoshBAN" panose="02000000000000000000" pitchFamily="2" charset="0"/>
              </a:rPr>
              <a:t>।</a:t>
            </a:r>
          </a:p>
          <a:p>
            <a:r>
              <a:rPr lang="en-US" sz="3200" dirty="0">
                <a:solidFill>
                  <a:schemeClr val="bg2">
                    <a:lumMod val="50000"/>
                  </a:schemeClr>
                </a:solidFill>
                <a:latin typeface="NikoshBAN" panose="02000000000000000000" pitchFamily="2" charset="0"/>
                <a:cs typeface="NikoshBAN" panose="02000000000000000000" pitchFamily="2" charset="0"/>
              </a:rPr>
              <a:t> ২.1.3 </a:t>
            </a:r>
            <a:r>
              <a:rPr lang="en-US" sz="3200" dirty="0" err="1">
                <a:solidFill>
                  <a:schemeClr val="bg2">
                    <a:lumMod val="50000"/>
                  </a:schemeClr>
                </a:solidFill>
                <a:latin typeface="NikoshBAN" panose="02000000000000000000" pitchFamily="2" charset="0"/>
                <a:cs typeface="NikoshBAN" panose="02000000000000000000" pitchFamily="2" charset="0"/>
              </a:rPr>
              <a:t>পাঠ্যবইয়ের</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কবিতা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শ্রবণযোগ্য</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স্বরে</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আবৃত্তি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করতে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পারবে</a:t>
            </a:r>
            <a:endParaRPr lang="en-US" sz="3200" dirty="0">
              <a:solidFill>
                <a:schemeClr val="bg2">
                  <a:lumMod val="50000"/>
                </a:schemeClr>
              </a:solidFill>
              <a:latin typeface="NikoshBAN" panose="02000000000000000000" pitchFamily="2" charset="0"/>
              <a:cs typeface="NikoshBAN" panose="02000000000000000000" pitchFamily="2" charset="0"/>
            </a:endParaRPr>
          </a:p>
          <a:p>
            <a:r>
              <a:rPr lang="en-US" sz="3200" dirty="0">
                <a:solidFill>
                  <a:schemeClr val="bg2">
                    <a:lumMod val="50000"/>
                  </a:schemeClr>
                </a:solidFill>
                <a:latin typeface="NikoshBAN" panose="02000000000000000000" pitchFamily="2" charset="0"/>
                <a:cs typeface="NikoshBAN" panose="02000000000000000000" pitchFamily="2" charset="0"/>
              </a:rPr>
              <a:t> 2.2.2 </a:t>
            </a:r>
            <a:r>
              <a:rPr lang="en-US" sz="3200" dirty="0" err="1">
                <a:solidFill>
                  <a:schemeClr val="bg2">
                    <a:lumMod val="50000"/>
                  </a:schemeClr>
                </a:solidFill>
                <a:latin typeface="NikoshBAN" panose="02000000000000000000" pitchFamily="2" charset="0"/>
                <a:cs typeface="NikoshBAN" panose="02000000000000000000" pitchFamily="2" charset="0"/>
              </a:rPr>
              <a:t>প্রমিত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উচ্চারণে</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কবিতা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আবৃত্তি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করতে</a:t>
            </a:r>
            <a:r>
              <a:rPr lang="en-US" sz="3200" dirty="0">
                <a:solidFill>
                  <a:schemeClr val="bg2">
                    <a:lumMod val="50000"/>
                  </a:schemeClr>
                </a:solidFill>
                <a:latin typeface="NikoshBAN" panose="02000000000000000000" pitchFamily="2" charset="0"/>
                <a:cs typeface="NikoshBAN" panose="02000000000000000000" pitchFamily="2" charset="0"/>
              </a:rPr>
              <a:t> </a:t>
            </a:r>
            <a:r>
              <a:rPr lang="en-US" sz="3200" dirty="0" err="1">
                <a:solidFill>
                  <a:schemeClr val="bg2">
                    <a:lumMod val="50000"/>
                  </a:schemeClr>
                </a:solidFill>
                <a:latin typeface="NikoshBAN" panose="02000000000000000000" pitchFamily="2" charset="0"/>
                <a:cs typeface="NikoshBAN" panose="02000000000000000000" pitchFamily="2" charset="0"/>
              </a:rPr>
              <a:t>পারবে</a:t>
            </a:r>
            <a:r>
              <a:rPr lang="en-US" sz="3200" dirty="0">
                <a:solidFill>
                  <a:schemeClr val="bg2">
                    <a:lumMod val="50000"/>
                  </a:schemeClr>
                </a:solidFill>
                <a:latin typeface="NikoshBAN" panose="02000000000000000000" pitchFamily="2" charset="0"/>
                <a:cs typeface="NikoshBAN" panose="02000000000000000000" pitchFamily="2" charset="0"/>
              </a:rPr>
              <a:t>। </a:t>
            </a:r>
          </a:p>
          <a:p>
            <a:r>
              <a:rPr lang="en-US" sz="3200" dirty="0">
                <a:solidFill>
                  <a:srgbClr val="FFFF00"/>
                </a:solidFill>
                <a:latin typeface="NikoshBAN" panose="02000000000000000000" pitchFamily="2" charset="0"/>
                <a:cs typeface="NikoshBAN" panose="02000000000000000000" pitchFamily="2" charset="0"/>
              </a:rPr>
              <a:t> </a:t>
            </a:r>
          </a:p>
        </p:txBody>
      </p:sp>
      <p:sp>
        <p:nvSpPr>
          <p:cNvPr id="4" name="TextBox 1"/>
          <p:cNvSpPr txBox="1"/>
          <p:nvPr/>
        </p:nvSpPr>
        <p:spPr>
          <a:xfrm>
            <a:off x="2542990" y="435744"/>
            <a:ext cx="3901440" cy="1015663"/>
          </a:xfrm>
          <a:prstGeom prst="rect">
            <a:avLst/>
          </a:prstGeom>
          <a:noFill/>
        </p:spPr>
        <p:txBody>
          <a:bodyPr wrap="square" rtlCol="0">
            <a:prstTxWarp prst="textInflat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smtClean="0">
                <a:solidFill>
                  <a:srgbClr val="C00000"/>
                </a:solidFill>
                <a:latin typeface="NikoshBAN" panose="02000000000000000000" pitchFamily="2" charset="0"/>
                <a:cs typeface="NikoshBAN" panose="02000000000000000000" pitchFamily="2" charset="0"/>
              </a:rPr>
              <a:t>শিখনফল</a:t>
            </a:r>
            <a:endParaRPr lang="en-US" sz="6000" b="1" dirty="0">
              <a:solidFill>
                <a:srgbClr val="C00000"/>
              </a:solidFill>
              <a:latin typeface="NikoshBAN" panose="02000000000000000000" pitchFamily="2" charset="0"/>
              <a:cs typeface="NikoshBAN" panose="02000000000000000000" pitchFamily="2" charset="0"/>
            </a:endParaRPr>
          </a:p>
        </p:txBody>
      </p:sp>
      <p:sp>
        <p:nvSpPr>
          <p:cNvPr id="5" name="Frame 4"/>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6" name="Rectangle 5"/>
          <p:cNvSpPr/>
          <p:nvPr/>
        </p:nvSpPr>
        <p:spPr>
          <a:xfrm>
            <a:off x="2133600" y="1862570"/>
            <a:ext cx="4132863" cy="707886"/>
          </a:xfrm>
          <a:prstGeom prst="rect">
            <a:avLst/>
          </a:prstGeom>
        </p:spPr>
        <p:txBody>
          <a:bodyPr wrap="none">
            <a:spAutoFit/>
          </a:bodyPr>
          <a:lstStyle/>
          <a:p>
            <a:pPr algn="ctr"/>
            <a:r>
              <a:rPr lang="bn-IN" sz="4000" u="sng" dirty="0">
                <a:solidFill>
                  <a:srgbClr val="002060"/>
                </a:solidFill>
                <a:latin typeface="NikoshBAN" panose="02000000000000000000" pitchFamily="2" charset="0"/>
                <a:cs typeface="NikoshBAN" panose="02000000000000000000" pitchFamily="2" charset="0"/>
              </a:rPr>
              <a:t>এই পাঠ শেষে শিক্ষার্থীরা-</a:t>
            </a:r>
            <a:endParaRPr lang="en-US" sz="4000" u="sng"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49372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170507974"/>
              </p:ext>
            </p:extLst>
          </p:nvPr>
        </p:nvGraphicFramePr>
        <p:xfrm>
          <a:off x="3870325" y="3184525"/>
          <a:ext cx="1404938" cy="488950"/>
        </p:xfrm>
        <a:graphic>
          <a:graphicData uri="http://schemas.openxmlformats.org/presentationml/2006/ole">
            <mc:AlternateContent xmlns:mc="http://schemas.openxmlformats.org/markup-compatibility/2006">
              <mc:Choice xmlns:v="urn:schemas-microsoft-com:vml" Requires="v">
                <p:oleObj spid="_x0000_s1059" name="Packager Shell Object" showAsIcon="1" r:id="rId3" imgW="1405080" imgH="488520" progId="Package">
                  <p:embed/>
                </p:oleObj>
              </mc:Choice>
              <mc:Fallback>
                <p:oleObj name="Packager Shell Object" showAsIcon="1" r:id="rId3" imgW="1405080" imgH="488520" progId="Package">
                  <p:embed/>
                  <p:pic>
                    <p:nvPicPr>
                      <p:cNvPr id="0" name=""/>
                      <p:cNvPicPr/>
                      <p:nvPr/>
                    </p:nvPicPr>
                    <p:blipFill>
                      <a:blip r:embed="rId4"/>
                      <a:stretch>
                        <a:fillRect/>
                      </a:stretch>
                    </p:blipFill>
                    <p:spPr>
                      <a:xfrm>
                        <a:off x="3870325" y="3184525"/>
                        <a:ext cx="1404938" cy="488950"/>
                      </a:xfrm>
                      <a:prstGeom prst="rect">
                        <a:avLst/>
                      </a:prstGeom>
                    </p:spPr>
                  </p:pic>
                </p:oleObj>
              </mc:Fallback>
            </mc:AlternateContent>
          </a:graphicData>
        </a:graphic>
      </p:graphicFrame>
      <p:sp>
        <p:nvSpPr>
          <p:cNvPr id="4" name="TextBox 3"/>
          <p:cNvSpPr txBox="1"/>
          <p:nvPr/>
        </p:nvSpPr>
        <p:spPr>
          <a:xfrm>
            <a:off x="1676400" y="945931"/>
            <a:ext cx="5486400" cy="646331"/>
          </a:xfrm>
          <a:prstGeom prst="rect">
            <a:avLst/>
          </a:prstGeom>
          <a:noFill/>
        </p:spPr>
        <p:txBody>
          <a:bodyPr wrap="square" rtlCol="0">
            <a:prstTxWarp prst="textInflate">
              <a:avLst/>
            </a:prstTxWarp>
            <a:spAutoFit/>
          </a:bodyPr>
          <a:lstStyle/>
          <a:p>
            <a:pPr algn="ctr"/>
            <a:r>
              <a:rPr lang="en-US" sz="3600" b="1" dirty="0" err="1" smtClean="0">
                <a:solidFill>
                  <a:srgbClr val="FFC000"/>
                </a:solidFill>
                <a:latin typeface="NikoshBAN" panose="02000000000000000000" pitchFamily="2" charset="0"/>
                <a:cs typeface="NikoshBAN" panose="02000000000000000000" pitchFamily="2" charset="0"/>
              </a:rPr>
              <a:t>চলো</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আমরা</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একটি</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ভিডিও</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দেখি</a:t>
            </a:r>
            <a:endParaRPr lang="en-US" sz="3600" b="1"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480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Oval 2"/>
          <p:cNvSpPr/>
          <p:nvPr/>
        </p:nvSpPr>
        <p:spPr>
          <a:xfrm>
            <a:off x="6471351" y="1143000"/>
            <a:ext cx="2334214" cy="2070398"/>
          </a:xfrm>
          <a:prstGeom prst="ellipse">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2400" dirty="0" smtClean="0">
                <a:solidFill>
                  <a:schemeClr val="tx1"/>
                </a:solidFill>
                <a:latin typeface="NikoshBAN" panose="02000000000000000000" pitchFamily="2" charset="0"/>
                <a:cs typeface="NikoshBAN" panose="02000000000000000000" pitchFamily="2" charset="0"/>
              </a:rPr>
              <a:t>জন্মঃ</a:t>
            </a:r>
          </a:p>
          <a:p>
            <a:pPr algn="ctr"/>
            <a:r>
              <a:rPr lang="bn-IN" sz="2400" dirty="0" smtClean="0">
                <a:solidFill>
                  <a:schemeClr val="tx1"/>
                </a:solidFill>
                <a:latin typeface="NikoshBAN" panose="02000000000000000000" pitchFamily="2" charset="0"/>
                <a:cs typeface="NikoshBAN" panose="02000000000000000000" pitchFamily="2" charset="0"/>
              </a:rPr>
              <a:t> ১৯০৬ সালে পাবনা জেলার রাঁধানগর গ্রামে  </a:t>
            </a:r>
            <a:endParaRPr lang="en-US" sz="2400" dirty="0">
              <a:solidFill>
                <a:schemeClr val="tx1"/>
              </a:solidFill>
              <a:latin typeface="NikoshBAN" panose="02000000000000000000" pitchFamily="2" charset="0"/>
              <a:cs typeface="NikoshBAN" panose="02000000000000000000" pitchFamily="2" charset="0"/>
            </a:endParaRPr>
          </a:p>
        </p:txBody>
      </p:sp>
      <p:sp>
        <p:nvSpPr>
          <p:cNvPr id="4" name="Right Arrow 3"/>
          <p:cNvSpPr/>
          <p:nvPr/>
        </p:nvSpPr>
        <p:spPr>
          <a:xfrm rot="20186972">
            <a:off x="5647340" y="2635238"/>
            <a:ext cx="570162" cy="474869"/>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 4"/>
          <p:cNvSpPr/>
          <p:nvPr/>
        </p:nvSpPr>
        <p:spPr>
          <a:xfrm>
            <a:off x="6242326" y="4356398"/>
            <a:ext cx="2749274" cy="2196801"/>
          </a:xfrm>
          <a:prstGeom prst="ellipse">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r>
              <a:rPr lang="bn-IN" sz="2400" dirty="0" smtClean="0">
                <a:solidFill>
                  <a:schemeClr val="tx1"/>
                </a:solidFill>
                <a:latin typeface="NikoshBAN" panose="02000000000000000000" pitchFamily="2" charset="0"/>
                <a:cs typeface="NikoshBAN" panose="02000000000000000000" pitchFamily="2" charset="0"/>
              </a:rPr>
              <a:t>গ্রন্থসমূহঃ</a:t>
            </a:r>
          </a:p>
          <a:p>
            <a:pPr lvl="0" algn="ctr"/>
            <a:r>
              <a:rPr lang="bn-IN" sz="2400" dirty="0" smtClean="0">
                <a:solidFill>
                  <a:schemeClr val="tx1"/>
                </a:solidFill>
                <a:latin typeface="NikoshBAN" panose="02000000000000000000" pitchFamily="2" charset="0"/>
                <a:cs typeface="NikoshBAN" panose="02000000000000000000" pitchFamily="2" charset="0"/>
              </a:rPr>
              <a:t> </a:t>
            </a:r>
            <a:r>
              <a:rPr lang="as-IN" sz="2400" dirty="0" smtClean="0">
                <a:solidFill>
                  <a:schemeClr val="tx1"/>
                </a:solidFill>
                <a:latin typeface="NikoshBAN" panose="02000000000000000000" pitchFamily="2" charset="0"/>
                <a:cs typeface="NikoshBAN" panose="02000000000000000000" pitchFamily="2" charset="0"/>
              </a:rPr>
              <a:t>ম</a:t>
            </a:r>
            <a:r>
              <a:rPr lang="en-US" sz="2400" dirty="0" smtClean="0">
                <a:solidFill>
                  <a:schemeClr val="tx1"/>
                </a:solidFill>
                <a:latin typeface="NikoshBAN" panose="02000000000000000000" pitchFamily="2" charset="0"/>
                <a:cs typeface="NikoshBAN" panose="02000000000000000000" pitchFamily="2" charset="0"/>
              </a:rPr>
              <a:t>য়</a:t>
            </a:r>
            <a:r>
              <a:rPr lang="as-IN" sz="2400" dirty="0" smtClean="0">
                <a:solidFill>
                  <a:schemeClr val="tx1"/>
                </a:solidFill>
                <a:latin typeface="NikoshBAN" panose="02000000000000000000" pitchFamily="2" charset="0"/>
                <a:cs typeface="NikoshBAN" panose="02000000000000000000" pitchFamily="2" charset="0"/>
              </a:rPr>
              <a:t>নামতির </a:t>
            </a:r>
            <a:r>
              <a:rPr lang="as-IN" sz="2400" dirty="0">
                <a:solidFill>
                  <a:schemeClr val="tx1"/>
                </a:solidFill>
                <a:latin typeface="NikoshBAN" panose="02000000000000000000" pitchFamily="2" charset="0"/>
                <a:cs typeface="NikoshBAN" panose="02000000000000000000" pitchFamily="2" charset="0"/>
              </a:rPr>
              <a:t>চর</a:t>
            </a:r>
            <a:r>
              <a:rPr lang="bn-IN" sz="2400" dirty="0">
                <a:solidFill>
                  <a:schemeClr val="tx1"/>
                </a:solidFill>
                <a:latin typeface="NikoshBAN" panose="02000000000000000000" pitchFamily="2" charset="0"/>
                <a:cs typeface="NikoshBAN" panose="02000000000000000000" pitchFamily="2" charset="0"/>
              </a:rPr>
              <a:t>,</a:t>
            </a:r>
            <a:r>
              <a:rPr lang="as-IN" sz="2400" dirty="0">
                <a:solidFill>
                  <a:schemeClr val="tx1"/>
                </a:solidFill>
                <a:latin typeface="NikoshBAN" panose="02000000000000000000" pitchFamily="2" charset="0"/>
                <a:cs typeface="NikoshBAN" panose="02000000000000000000" pitchFamily="2" charset="0"/>
              </a:rPr>
              <a:t> অনুরাগ</a:t>
            </a:r>
            <a:r>
              <a:rPr lang="bn-IN" sz="2400" dirty="0">
                <a:solidFill>
                  <a:schemeClr val="tx1"/>
                </a:solidFill>
                <a:latin typeface="NikoshBAN" panose="02000000000000000000" pitchFamily="2" charset="0"/>
                <a:cs typeface="NikoshBAN" panose="02000000000000000000" pitchFamily="2" charset="0"/>
              </a:rPr>
              <a:t>, কামাল আতার্তুক</a:t>
            </a:r>
            <a:r>
              <a:rPr lang="en-US" sz="2400" dirty="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,ছোটদের </a:t>
            </a:r>
            <a:r>
              <a:rPr lang="bn-IN" sz="2400" dirty="0">
                <a:solidFill>
                  <a:schemeClr val="tx1"/>
                </a:solidFill>
                <a:latin typeface="NikoshBAN" panose="02000000000000000000" pitchFamily="2" charset="0"/>
                <a:cs typeface="NikoshBAN" panose="02000000000000000000" pitchFamily="2" charset="0"/>
              </a:rPr>
              <a:t>নজরুল</a:t>
            </a:r>
            <a:r>
              <a:rPr lang="en-US" sz="2400" dirty="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 </a:t>
            </a:r>
            <a:r>
              <a:rPr lang="bn-IN" sz="2400" dirty="0">
                <a:solidFill>
                  <a:schemeClr val="tx1"/>
                </a:solidFill>
                <a:latin typeface="NikoshBAN" panose="02000000000000000000" pitchFamily="2" charset="0"/>
                <a:cs typeface="NikoshBAN" panose="02000000000000000000" pitchFamily="2" charset="0"/>
              </a:rPr>
              <a:t>ইত্যাদি।</a:t>
            </a:r>
          </a:p>
          <a:p>
            <a:pPr algn="ct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
        <p:nvSpPr>
          <p:cNvPr id="6" name="Right Arrow 5"/>
          <p:cNvSpPr/>
          <p:nvPr/>
        </p:nvSpPr>
        <p:spPr>
          <a:xfrm rot="2230853">
            <a:off x="5543214" y="4340783"/>
            <a:ext cx="548690" cy="421718"/>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7929"/>
          <a:stretch/>
        </p:blipFill>
        <p:spPr>
          <a:xfrm>
            <a:off x="3678064" y="2580636"/>
            <a:ext cx="1761539" cy="1775763"/>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14"/>
          <p:cNvSpPr txBox="1"/>
          <p:nvPr/>
        </p:nvSpPr>
        <p:spPr>
          <a:xfrm>
            <a:off x="2846761" y="477624"/>
            <a:ext cx="3535680" cy="923330"/>
          </a:xfrm>
          <a:prstGeom prst="rect">
            <a:avLst/>
          </a:prstGeom>
          <a:noFill/>
        </p:spPr>
        <p:txBody>
          <a:bodyPr wrap="square" rtlCol="0">
            <a:prstTxWarp prst="textInflat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u="sng" dirty="0" err="1" smtClean="0">
                <a:solidFill>
                  <a:srgbClr val="C00000"/>
                </a:solidFill>
                <a:latin typeface="NikoshBAN" panose="02000000000000000000" pitchFamily="2" charset="0"/>
                <a:cs typeface="NikoshBAN" panose="02000000000000000000" pitchFamily="2" charset="0"/>
              </a:rPr>
              <a:t>কবি</a:t>
            </a:r>
            <a:r>
              <a:rPr lang="en-US" sz="5400" b="1" u="sng" dirty="0" smtClean="0">
                <a:solidFill>
                  <a:srgbClr val="C00000"/>
                </a:solidFill>
                <a:latin typeface="NikoshBAN" panose="02000000000000000000" pitchFamily="2" charset="0"/>
                <a:cs typeface="NikoshBAN" panose="02000000000000000000" pitchFamily="2" charset="0"/>
              </a:rPr>
              <a:t> </a:t>
            </a:r>
            <a:r>
              <a:rPr lang="en-US" sz="5400" b="1" u="sng" dirty="0" err="1" smtClean="0">
                <a:solidFill>
                  <a:srgbClr val="C00000"/>
                </a:solidFill>
                <a:latin typeface="NikoshBAN" panose="02000000000000000000" pitchFamily="2" charset="0"/>
                <a:cs typeface="NikoshBAN" panose="02000000000000000000" pitchFamily="2" charset="0"/>
              </a:rPr>
              <a:t>পরিচিতি</a:t>
            </a:r>
            <a:r>
              <a:rPr lang="en-US" sz="5400" b="1" u="sng" dirty="0" smtClean="0">
                <a:solidFill>
                  <a:srgbClr val="C00000"/>
                </a:solidFill>
                <a:latin typeface="NikoshBAN" panose="02000000000000000000" pitchFamily="2" charset="0"/>
                <a:cs typeface="NikoshBAN" panose="02000000000000000000" pitchFamily="2" charset="0"/>
              </a:rPr>
              <a:t> </a:t>
            </a:r>
            <a:endParaRPr lang="en-US" sz="5400" b="1" u="sng" dirty="0">
              <a:solidFill>
                <a:srgbClr val="C00000"/>
              </a:solidFill>
              <a:latin typeface="NikoshBAN" panose="02000000000000000000" pitchFamily="2" charset="0"/>
              <a:cs typeface="NikoshBAN" panose="02000000000000000000" pitchFamily="2" charset="0"/>
            </a:endParaRPr>
          </a:p>
        </p:txBody>
      </p:sp>
      <p:sp>
        <p:nvSpPr>
          <p:cNvPr id="9" name="TextBox 15"/>
          <p:cNvSpPr txBox="1"/>
          <p:nvPr/>
        </p:nvSpPr>
        <p:spPr>
          <a:xfrm>
            <a:off x="3019904" y="5800742"/>
            <a:ext cx="310419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বন্দে আলী মিঞা </a:t>
            </a:r>
            <a:endParaRPr lang="en-US" sz="3200" dirty="0">
              <a:latin typeface="NikoshBAN" panose="02000000000000000000" pitchFamily="2" charset="0"/>
              <a:cs typeface="NikoshBAN" panose="02000000000000000000" pitchFamily="2" charset="0"/>
            </a:endParaRPr>
          </a:p>
        </p:txBody>
      </p:sp>
      <p:sp>
        <p:nvSpPr>
          <p:cNvPr id="10" name="Oval 9"/>
          <p:cNvSpPr/>
          <p:nvPr/>
        </p:nvSpPr>
        <p:spPr>
          <a:xfrm>
            <a:off x="248217" y="1185017"/>
            <a:ext cx="2445724" cy="1862983"/>
          </a:xfrm>
          <a:prstGeom prst="ellipse">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r>
              <a:rPr lang="bn-IN" sz="2400" dirty="0" smtClean="0">
                <a:solidFill>
                  <a:schemeClr val="tx1"/>
                </a:solidFill>
                <a:latin typeface="NikoshBAN" panose="02000000000000000000" pitchFamily="2" charset="0"/>
                <a:cs typeface="NikoshBAN" panose="02000000000000000000" pitchFamily="2" charset="0"/>
              </a:rPr>
              <a:t>পুরস্কারঃ</a:t>
            </a:r>
          </a:p>
          <a:p>
            <a:pPr lvl="0" algn="ctr"/>
            <a:r>
              <a:rPr lang="as-IN" sz="2400" dirty="0" smtClean="0">
                <a:solidFill>
                  <a:schemeClr val="tx1"/>
                </a:solidFill>
                <a:latin typeface="NikoshBAN" panose="02000000000000000000" pitchFamily="2" charset="0"/>
                <a:cs typeface="NikoshBAN" panose="02000000000000000000" pitchFamily="2" charset="0"/>
              </a:rPr>
              <a:t>১৯৬২ </a:t>
            </a:r>
            <a:r>
              <a:rPr lang="as-IN" sz="2400" dirty="0">
                <a:solidFill>
                  <a:schemeClr val="tx1"/>
                </a:solidFill>
                <a:latin typeface="NikoshBAN" panose="02000000000000000000" pitchFamily="2" charset="0"/>
                <a:cs typeface="NikoshBAN" panose="02000000000000000000" pitchFamily="2" charset="0"/>
              </a:rPr>
              <a:t>সালে বাংলা একাডেমী পুরস্কা</a:t>
            </a:r>
            <a:r>
              <a:rPr lang="bn-IN" sz="2400" dirty="0">
                <a:solidFill>
                  <a:schemeClr val="tx1"/>
                </a:solidFill>
                <a:latin typeface="NikoshBAN" panose="02000000000000000000" pitchFamily="2" charset="0"/>
                <a:cs typeface="NikoshBAN" panose="02000000000000000000" pitchFamily="2" charset="0"/>
              </a:rPr>
              <a:t>র লাভ করেন।</a:t>
            </a:r>
            <a:endParaRPr lang="en-US" sz="2400" dirty="0">
              <a:solidFill>
                <a:schemeClr val="tx1"/>
              </a:solidFill>
              <a:latin typeface="NikoshBAN" panose="02000000000000000000" pitchFamily="2" charset="0"/>
              <a:cs typeface="NikoshBAN" panose="02000000000000000000" pitchFamily="2" charset="0"/>
            </a:endParaRPr>
          </a:p>
          <a:p>
            <a:pPr algn="ct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223015" y="4593522"/>
            <a:ext cx="2470926" cy="1839234"/>
          </a:xfrm>
          <a:prstGeom prst="ellipse">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endParaRPr lang="bn-IN" sz="2400" dirty="0" smtClean="0">
              <a:solidFill>
                <a:schemeClr val="tx1"/>
              </a:solidFill>
              <a:latin typeface="NikoshBAN" panose="02000000000000000000" pitchFamily="2" charset="0"/>
              <a:cs typeface="NikoshBAN" panose="02000000000000000000" pitchFamily="2" charset="0"/>
            </a:endParaRPr>
          </a:p>
          <a:p>
            <a:pPr lvl="0" algn="ctr"/>
            <a:r>
              <a:rPr lang="bn-IN" sz="2400" dirty="0" smtClean="0">
                <a:solidFill>
                  <a:schemeClr val="tx1"/>
                </a:solidFill>
                <a:latin typeface="NikoshBAN" panose="02000000000000000000" pitchFamily="2" charset="0"/>
                <a:cs typeface="NikoshBAN" panose="02000000000000000000" pitchFamily="2" charset="0"/>
              </a:rPr>
              <a:t>মৃত্যুঃ</a:t>
            </a:r>
          </a:p>
          <a:p>
            <a:pPr algn="ctr"/>
            <a:r>
              <a:rPr lang="bn-IN" sz="2400" dirty="0" smtClean="0">
                <a:solidFill>
                  <a:schemeClr val="tx1"/>
                </a:solidFill>
                <a:latin typeface="NikoshBAN" panose="02000000000000000000" pitchFamily="2" charset="0"/>
                <a:cs typeface="NikoshBAN" panose="02000000000000000000" pitchFamily="2" charset="0"/>
              </a:rPr>
              <a:t>১৯৭৯ সালে রাজশাহীতে </a:t>
            </a:r>
            <a:r>
              <a:rPr lang="bn-IN" sz="2400" dirty="0">
                <a:solidFill>
                  <a:schemeClr val="tx1"/>
                </a:solidFill>
                <a:latin typeface="NikoshBAN" panose="02000000000000000000" pitchFamily="2" charset="0"/>
                <a:cs typeface="NikoshBAN" panose="02000000000000000000" pitchFamily="2" charset="0"/>
              </a:rPr>
              <a:t>মৃত্যু বরণ করেন। </a:t>
            </a:r>
          </a:p>
          <a:p>
            <a:pPr lvl="0" algn="ctr"/>
            <a:endParaRPr lang="en-US" sz="2400" dirty="0">
              <a:solidFill>
                <a:schemeClr val="tx1"/>
              </a:solidFill>
              <a:latin typeface="NikoshBAN" panose="02000000000000000000" pitchFamily="2" charset="0"/>
              <a:cs typeface="NikoshBAN" panose="02000000000000000000" pitchFamily="2" charset="0"/>
            </a:endParaRPr>
          </a:p>
          <a:p>
            <a:pPr algn="ctr"/>
            <a:r>
              <a:rPr lang="bn-IN" sz="240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ight Arrow 11"/>
          <p:cNvSpPr/>
          <p:nvPr/>
        </p:nvSpPr>
        <p:spPr>
          <a:xfrm rot="12590390">
            <a:off x="3003240" y="2602142"/>
            <a:ext cx="576600" cy="501014"/>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ight Arrow 12"/>
          <p:cNvSpPr/>
          <p:nvPr/>
        </p:nvSpPr>
        <p:spPr>
          <a:xfrm rot="8416841">
            <a:off x="2903748" y="4377853"/>
            <a:ext cx="650545" cy="414650"/>
          </a:xfrm>
          <a:prstGeom prst="rightArrow">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26096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3999" cy="6858000"/>
          </a:xfrm>
          <a:prstGeom prst="frame">
            <a:avLst>
              <a:gd name="adj1" fmla="val 1918"/>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 name="TextBox 10"/>
          <p:cNvSpPr txBox="1"/>
          <p:nvPr/>
        </p:nvSpPr>
        <p:spPr>
          <a:xfrm>
            <a:off x="1534476" y="4608449"/>
            <a:ext cx="6075045"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dirty="0" smtClean="0">
                <a:latin typeface="NikoshBAN" panose="02000000000000000000" pitchFamily="2" charset="0"/>
                <a:cs typeface="NikoshBAN" panose="02000000000000000000" pitchFamily="2" charset="0"/>
              </a:rPr>
              <a:t>আমাদের ছোট গাঁয়ে ছোট ছোট ঘর </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179" y="788266"/>
            <a:ext cx="6019800" cy="3541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67606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161</TotalTime>
  <Words>575</Words>
  <Application>Microsoft Office PowerPoint</Application>
  <PresentationFormat>On-screen Show (4:3)</PresentationFormat>
  <Paragraphs>123</Paragraphs>
  <Slides>24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NikoshBAN</vt:lpstr>
      <vt:lpstr>Vrinda</vt:lpstr>
      <vt:lpstr>Celestial</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92</cp:revision>
  <dcterms:created xsi:type="dcterms:W3CDTF">2006-08-16T00:00:00Z</dcterms:created>
  <dcterms:modified xsi:type="dcterms:W3CDTF">2021-05-01T16:11:55Z</dcterms:modified>
</cp:coreProperties>
</file>