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79" r:id="rId3"/>
    <p:sldId id="280" r:id="rId4"/>
    <p:sldId id="271" r:id="rId5"/>
    <p:sldId id="281" r:id="rId6"/>
    <p:sldId id="272" r:id="rId7"/>
    <p:sldId id="257" r:id="rId8"/>
    <p:sldId id="282" r:id="rId9"/>
    <p:sldId id="273" r:id="rId10"/>
    <p:sldId id="274" r:id="rId11"/>
    <p:sldId id="275" r:id="rId12"/>
    <p:sldId id="264" r:id="rId13"/>
    <p:sldId id="283" r:id="rId14"/>
    <p:sldId id="27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738B-1D1E-43E3-B8C9-92E01543939E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C087E-823E-4F93-8768-DB8450B2B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B19C2-2EA0-48EA-AE44-B03C2A4E25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C087E-823E-4F93-8768-DB8450B2B1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4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0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0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1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5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048B-B33E-4494-A22E-F71096A84E17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203C-4219-426C-BA91-AE079D21B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0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0.png"/><Relationship Id="rId10" Type="http://schemas.openxmlformats.org/officeDocument/2006/relationships/image" Target="../media/image31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5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5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758880"/>
            <a:ext cx="6210695" cy="1180755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l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255" y="2057400"/>
            <a:ext cx="6196839" cy="4287982"/>
          </a:xfrm>
          <a:blipFill>
            <a:blip r:embed="rId3"/>
            <a:tile tx="0" ty="0" sx="100000" sy="100000" flip="none" algn="tl"/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l"/>
            <a:r>
              <a:rPr lang="en-US" sz="3600" dirty="0" err="1">
                <a:solidFill>
                  <a:srgbClr val="FFFF00"/>
                </a:solidFill>
              </a:rPr>
              <a:t>মোঃ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কোরবান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আলী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খান</a:t>
            </a:r>
            <a:endParaRPr lang="en-US" sz="3600" dirty="0">
              <a:solidFill>
                <a:srgbClr val="FFFF00"/>
              </a:solidFill>
            </a:endParaRPr>
          </a:p>
          <a:p>
            <a:pPr algn="l"/>
            <a:r>
              <a:rPr lang="en-US" sz="3600" dirty="0" err="1">
                <a:solidFill>
                  <a:srgbClr val="FFFF00"/>
                </a:solidFill>
              </a:rPr>
              <a:t>প্রভাষক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en-US" sz="3600" dirty="0" err="1">
                <a:solidFill>
                  <a:srgbClr val="FFFF00"/>
                </a:solidFill>
              </a:rPr>
              <a:t>পরিসংখ্যান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</a:p>
          <a:p>
            <a:pPr algn="l"/>
            <a:r>
              <a:rPr lang="en-US" sz="3600" dirty="0" err="1">
                <a:solidFill>
                  <a:srgbClr val="FFFF00"/>
                </a:solidFill>
              </a:rPr>
              <a:t>বিবিয়ানা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মডেল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ডিগ্রি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কলেজ</a:t>
            </a:r>
            <a:endParaRPr lang="en-US" sz="3600" dirty="0">
              <a:solidFill>
                <a:srgbClr val="FFFF00"/>
              </a:solidFill>
            </a:endParaRPr>
          </a:p>
          <a:p>
            <a:pPr algn="l"/>
            <a:r>
              <a:rPr lang="en-US" sz="3600" dirty="0" err="1">
                <a:solidFill>
                  <a:srgbClr val="FFFF00"/>
                </a:solidFill>
              </a:rPr>
              <a:t>বোয়ালিয়া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বাজার</a:t>
            </a:r>
            <a:r>
              <a:rPr lang="en-US" sz="3600" dirty="0">
                <a:solidFill>
                  <a:srgbClr val="FFFF00"/>
                </a:solidFill>
              </a:rPr>
              <a:t>, </a:t>
            </a:r>
            <a:r>
              <a:rPr lang="en-US" sz="3600" dirty="0" err="1">
                <a:solidFill>
                  <a:srgbClr val="FFFF00"/>
                </a:solidFill>
              </a:rPr>
              <a:t>দিরাই</a:t>
            </a:r>
            <a:endParaRPr lang="en-US" sz="3600" dirty="0">
              <a:solidFill>
                <a:srgbClr val="FFFF00"/>
              </a:solidFill>
            </a:endParaRPr>
          </a:p>
          <a:p>
            <a:pPr algn="l"/>
            <a:r>
              <a:rPr lang="en-US" sz="3600" dirty="0" err="1">
                <a:solidFill>
                  <a:srgbClr val="FFFF00"/>
                </a:solidFill>
              </a:rPr>
              <a:t>সুনামগঞ্জ</a:t>
            </a:r>
            <a:r>
              <a:rPr lang="en-US" sz="3600" dirty="0">
                <a:solidFill>
                  <a:srgbClr val="FFFF00"/>
                </a:solidFill>
              </a:rPr>
              <a:t> ।</a:t>
            </a: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" b="1875"/>
          <a:stretch>
            <a:fillRect/>
          </a:stretch>
        </p:blipFill>
        <p:spPr>
          <a:xfrm>
            <a:off x="6806440" y="637310"/>
            <a:ext cx="4498869" cy="586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3232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1332" y="334878"/>
            <a:ext cx="9863598" cy="70788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বহুভুজ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375722"/>
                  </p:ext>
                </p:extLst>
              </p:nvPr>
            </p:nvGraphicFramePr>
            <p:xfrm>
              <a:off x="3429000" y="1160607"/>
              <a:ext cx="5216470" cy="502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08235">
                      <a:extLst>
                        <a:ext uri="{9D8B030D-6E8A-4147-A177-3AD203B41FA5}">
                          <a16:colId xmlns:a16="http://schemas.microsoft.com/office/drawing/2014/main" val="754651344"/>
                        </a:ext>
                      </a:extLst>
                    </a:gridCol>
                    <a:gridCol w="2608235">
                      <a:extLst>
                        <a:ext uri="{9D8B030D-6E8A-4147-A177-3AD203B41FA5}">
                          <a16:colId xmlns:a16="http://schemas.microsoft.com/office/drawing/2014/main" val="866710440"/>
                        </a:ext>
                      </a:extLst>
                    </a:gridCol>
                  </a:tblGrid>
                  <a:tr h="553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039093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4665343"/>
                      </a:ext>
                    </a:extLst>
                  </a:tr>
                  <a:tr h="5059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054991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8430915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3916660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851588"/>
                      </a:ext>
                    </a:extLst>
                  </a:tr>
                  <a:tr h="5727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80190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24375722"/>
                  </p:ext>
                </p:extLst>
              </p:nvPr>
            </p:nvGraphicFramePr>
            <p:xfrm>
              <a:off x="3429000" y="1160607"/>
              <a:ext cx="5216470" cy="502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08235">
                      <a:extLst>
                        <a:ext uri="{9D8B030D-6E8A-4147-A177-3AD203B41FA5}">
                          <a16:colId xmlns:a16="http://schemas.microsoft.com/office/drawing/2014/main" val="754651344"/>
                        </a:ext>
                      </a:extLst>
                    </a:gridCol>
                    <a:gridCol w="2608235">
                      <a:extLst>
                        <a:ext uri="{9D8B030D-6E8A-4147-A177-3AD203B41FA5}">
                          <a16:colId xmlns:a16="http://schemas.microsoft.com/office/drawing/2014/main" val="866710440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503909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137391" r="-100233" b="-5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137391" r="-467" b="-5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4665343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237391" r="-100233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237391" r="-467" b="-4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905499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334483" r="-100233" b="-299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334483" r="-467" b="-299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843091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438261" r="-100233" b="-20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438261" r="-467" b="-20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3916660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538261" r="-100233" b="-10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538261" r="-467" b="-10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85158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33" t="-638261" r="-100233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67" t="-638261" r="-467" b="-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80190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13237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1999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X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উচ্চসীমা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নিম্নসীমা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উর্ধ্বমুখী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নিম্নমুখী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X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বর্গঘর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Y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বর্গঘর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২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7356039"/>
                  </p:ext>
                </p:extLst>
              </p:nvPr>
            </p:nvGraphicFramePr>
            <p:xfrm>
              <a:off x="-2" y="2062103"/>
              <a:ext cx="12192000" cy="4785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99857">
                      <a:extLst>
                        <a:ext uri="{9D8B030D-6E8A-4147-A177-3AD203B41FA5}">
                          <a16:colId xmlns:a16="http://schemas.microsoft.com/office/drawing/2014/main" val="1146995593"/>
                        </a:ext>
                      </a:extLst>
                    </a:gridCol>
                    <a:gridCol w="2452254">
                      <a:extLst>
                        <a:ext uri="{9D8B030D-6E8A-4147-A177-3AD203B41FA5}">
                          <a16:colId xmlns:a16="http://schemas.microsoft.com/office/drawing/2014/main" val="1378389039"/>
                        </a:ext>
                      </a:extLst>
                    </a:gridCol>
                    <a:gridCol w="3671455">
                      <a:extLst>
                        <a:ext uri="{9D8B030D-6E8A-4147-A177-3AD203B41FA5}">
                          <a16:colId xmlns:a16="http://schemas.microsoft.com/office/drawing/2014/main" val="453465651"/>
                        </a:ext>
                      </a:extLst>
                    </a:gridCol>
                    <a:gridCol w="3768434">
                      <a:extLst>
                        <a:ext uri="{9D8B030D-6E8A-4147-A177-3AD203B41FA5}">
                          <a16:colId xmlns:a16="http://schemas.microsoft.com/office/drawing/2014/main" val="1579222249"/>
                        </a:ext>
                      </a:extLst>
                    </a:gridCol>
                  </a:tblGrid>
                  <a:tr h="5536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উর্ধ্বমুখী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ক্রমযোজিত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sz="4000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নিম্নমুখী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ক্রমযোজিত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sz="4000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2633425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46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6418978"/>
                      </a:ext>
                    </a:extLst>
                  </a:tr>
                  <a:tr h="50593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41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7777761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31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2364980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38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101152"/>
                      </a:ext>
                    </a:extLst>
                  </a:tr>
                  <a:tr h="4370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937958"/>
                      </a:ext>
                    </a:extLst>
                  </a:tr>
                  <a:tr h="5727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46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32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23773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7356039"/>
                  </p:ext>
                </p:extLst>
              </p:nvPr>
            </p:nvGraphicFramePr>
            <p:xfrm>
              <a:off x="-2" y="2062103"/>
              <a:ext cx="12192000" cy="4785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99857">
                      <a:extLst>
                        <a:ext uri="{9D8B030D-6E8A-4147-A177-3AD203B41FA5}">
                          <a16:colId xmlns:a16="http://schemas.microsoft.com/office/drawing/2014/main" val="1146995593"/>
                        </a:ext>
                      </a:extLst>
                    </a:gridCol>
                    <a:gridCol w="2452254">
                      <a:extLst>
                        <a:ext uri="{9D8B030D-6E8A-4147-A177-3AD203B41FA5}">
                          <a16:colId xmlns:a16="http://schemas.microsoft.com/office/drawing/2014/main" val="1378389039"/>
                        </a:ext>
                      </a:extLst>
                    </a:gridCol>
                    <a:gridCol w="3671455">
                      <a:extLst>
                        <a:ext uri="{9D8B030D-6E8A-4147-A177-3AD203B41FA5}">
                          <a16:colId xmlns:a16="http://schemas.microsoft.com/office/drawing/2014/main" val="453465651"/>
                        </a:ext>
                      </a:extLst>
                    </a:gridCol>
                    <a:gridCol w="3768434">
                      <a:extLst>
                        <a:ext uri="{9D8B030D-6E8A-4147-A177-3AD203B41FA5}">
                          <a16:colId xmlns:a16="http://schemas.microsoft.com/office/drawing/2014/main" val="1579222249"/>
                        </a:ext>
                      </a:extLst>
                    </a:gridCol>
                  </a:tblGrid>
                  <a:tr h="1310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উর্ধ্বমুখী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ক্রমযোজিত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sz="4000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নিম্নমুখী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ক্রমযোজিত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000" dirty="0" err="1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r>
                            <a:rPr lang="en-US" sz="4000" dirty="0" smtClean="0">
                              <a:solidFill>
                                <a:schemeClr val="tx1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endParaRPr lang="en-US" sz="4000" dirty="0">
                            <a:solidFill>
                              <a:schemeClr val="tx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263342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244211" r="-431565" b="-5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244211" r="-303722" b="-5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244211" r="-102985" b="-50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244211" r="-485" b="-50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641897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340625" r="-431565" b="-39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340625" r="-303722" b="-39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340625" r="-102985" b="-39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340625" r="-485" b="-3979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777776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445263" r="-431565" b="-3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445263" r="-303722" b="-3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445263" r="-102985" b="-3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445263" r="-485" b="-30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236498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545263" r="-431565" b="-2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545263" r="-303722" b="-2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545263" r="-102985" b="-2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545263" r="-485" b="-20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10115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645263" r="-431565" b="-1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645263" r="-303722" b="-1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645263" r="-102985" b="-10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645263" r="-485" b="-10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493795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5" t="-745263" r="-431565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3797" t="-745263" r="-303722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519" t="-745263" r="-102985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23948" t="-745263" r="-485" b="-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237736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937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70" y="365126"/>
            <a:ext cx="4645788" cy="61372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18347" y="5871410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54441" y="5557249"/>
            <a:ext cx="6581274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18347" y="5264067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09532" y="5023439"/>
            <a:ext cx="6581274" cy="1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47627" y="4650561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24024" y="4359304"/>
            <a:ext cx="6581274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418347" y="2490537"/>
            <a:ext cx="6581274" cy="36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18347" y="2780959"/>
            <a:ext cx="6581274" cy="1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418347" y="3080309"/>
            <a:ext cx="6581274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42410" y="3429001"/>
            <a:ext cx="6677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433225" y="3768983"/>
            <a:ext cx="6581274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18347" y="4078704"/>
            <a:ext cx="6533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695074" y="2093495"/>
            <a:ext cx="12031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056021" y="2129589"/>
            <a:ext cx="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356811" y="2093495"/>
            <a:ext cx="12031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645568" y="2129589"/>
            <a:ext cx="24064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970421" y="2129589"/>
            <a:ext cx="0" cy="4049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283242" y="2129589"/>
            <a:ext cx="0" cy="4049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535905" y="2093495"/>
            <a:ext cx="48127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836694" y="2093495"/>
            <a:ext cx="48126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167564" y="2142342"/>
            <a:ext cx="12032" cy="4036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432258" y="2129589"/>
            <a:ext cx="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781173" y="2093495"/>
            <a:ext cx="0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096000" y="2262930"/>
            <a:ext cx="0" cy="401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352674" y="2093495"/>
            <a:ext cx="48126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677527" y="2129589"/>
            <a:ext cx="87229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997868" y="2093495"/>
            <a:ext cx="0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255042" y="2093495"/>
            <a:ext cx="12032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7594937" y="2093495"/>
            <a:ext cx="22557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913022" y="1997242"/>
            <a:ext cx="0" cy="416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193505" y="2093495"/>
            <a:ext cx="36095" cy="4078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508586" y="2129589"/>
            <a:ext cx="4211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839454" y="2093495"/>
            <a:ext cx="24062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64305" y="6113275"/>
            <a:ext cx="48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6223" y="6127096"/>
            <a:ext cx="47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907" y="6142843"/>
            <a:ext cx="63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7467" y="6146195"/>
            <a:ext cx="703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8517" y="6153911"/>
            <a:ext cx="7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580" y="6139030"/>
            <a:ext cx="71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89713" y="6113275"/>
            <a:ext cx="3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75158" y="6264760"/>
            <a:ext cx="49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2213" y="5334082"/>
            <a:ext cx="4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21681" y="4796656"/>
            <a:ext cx="46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66630" y="4145681"/>
            <a:ext cx="43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9278" y="3584882"/>
            <a:ext cx="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08817" y="2829581"/>
            <a:ext cx="58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42275" y="5382063"/>
                <a:ext cx="272841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75" y="5382063"/>
                <a:ext cx="272841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373282" y="4774370"/>
                <a:ext cx="23937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82" y="4774370"/>
                <a:ext cx="239374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004388" y="3836816"/>
                <a:ext cx="25529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388" y="3836816"/>
                <a:ext cx="255294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088146" y="2871050"/>
                <a:ext cx="53732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146" y="2871050"/>
                <a:ext cx="537327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120253" y="3083432"/>
                <a:ext cx="53732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253" y="3083432"/>
                <a:ext cx="537327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176926" y="4360893"/>
            <a:ext cx="1220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Up Arrow 45"/>
          <p:cNvSpPr/>
          <p:nvPr/>
        </p:nvSpPr>
        <p:spPr>
          <a:xfrm>
            <a:off x="1710362" y="2897855"/>
            <a:ext cx="83375" cy="1373061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415370" y="6473973"/>
            <a:ext cx="2328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মধ্যেবিন্দু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5200023" y="6653207"/>
            <a:ext cx="1446341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098006" y="2013232"/>
            <a:ext cx="421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466473" y="6160167"/>
            <a:ext cx="6557211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2419572" y="2069673"/>
            <a:ext cx="58558" cy="4109263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90701" y="6150209"/>
            <a:ext cx="61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764251" y="2897855"/>
                <a:ext cx="52571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251" y="2897855"/>
                <a:ext cx="525717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09037" y="5599913"/>
                <a:ext cx="53732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037" y="5599913"/>
                <a:ext cx="537327" cy="9233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542236" y="5254074"/>
                <a:ext cx="49725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236" y="5254074"/>
                <a:ext cx="497252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932667" y="4712491"/>
                <a:ext cx="49725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667" y="4712491"/>
                <a:ext cx="497252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323444" y="3811175"/>
                <a:ext cx="49725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44" y="3811175"/>
                <a:ext cx="497251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726206" y="3258758"/>
                <a:ext cx="49725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206" y="3258758"/>
                <a:ext cx="497252" cy="8309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 flipV="1">
            <a:off x="3964291" y="5235928"/>
            <a:ext cx="633961" cy="6353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568903" y="4282066"/>
            <a:ext cx="647026" cy="9375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406105" y="3331686"/>
            <a:ext cx="632367" cy="227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5790862" y="5697700"/>
            <a:ext cx="555716" cy="3873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165101" y="5155996"/>
            <a:ext cx="611341" cy="5590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4568693" y="4226673"/>
            <a:ext cx="596408" cy="9393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3946169" y="3674256"/>
            <a:ext cx="624327" cy="5966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3356809" y="3363936"/>
            <a:ext cx="607482" cy="3637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5174912" y="3559401"/>
            <a:ext cx="1244702" cy="7515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73482" y="2364546"/>
            <a:ext cx="1803435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Up Arrow 55"/>
          <p:cNvSpPr/>
          <p:nvPr/>
        </p:nvSpPr>
        <p:spPr>
          <a:xfrm>
            <a:off x="6888082" y="2841851"/>
            <a:ext cx="87885" cy="4137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130701" y="2511165"/>
            <a:ext cx="180323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Up Arrow 60"/>
          <p:cNvSpPr/>
          <p:nvPr/>
        </p:nvSpPr>
        <p:spPr>
          <a:xfrm>
            <a:off x="3731270" y="3047447"/>
            <a:ext cx="150772" cy="461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4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9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4" grpId="0"/>
      <p:bldP spid="26" grpId="0"/>
      <p:bldP spid="28" grpId="0"/>
      <p:bldP spid="29" grpId="0"/>
      <p:bldP spid="31" grpId="0"/>
      <p:bldP spid="44" grpId="0"/>
      <p:bldP spid="46" grpId="0" animBg="1"/>
      <p:bldP spid="48" grpId="0"/>
      <p:bldP spid="50" grpId="0" animBg="1"/>
      <p:bldP spid="52" grpId="0"/>
      <p:bldP spid="35" grpId="0" animBg="1"/>
      <p:bldP spid="39" grpId="0" animBg="1"/>
      <p:bldP spid="4" grpId="0"/>
      <p:bldP spid="6" grpId="0"/>
      <p:bldP spid="37" grpId="0"/>
      <p:bldP spid="33" grpId="0"/>
      <p:bldP spid="40" grpId="0"/>
      <p:bldP spid="42" grpId="0"/>
      <p:bldP spid="54" grpId="0"/>
      <p:bldP spid="55" grpId="0" animBg="1"/>
      <p:bldP spid="56" grpId="0" animBg="1"/>
      <p:bldP spid="58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460" y="1581788"/>
            <a:ext cx="10054355" cy="76944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7179607"/>
                  </p:ext>
                </p:extLst>
              </p:nvPr>
            </p:nvGraphicFramePr>
            <p:xfrm>
              <a:off x="2050475" y="2529840"/>
              <a:ext cx="7883236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814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7179607"/>
                  </p:ext>
                </p:extLst>
              </p:nvPr>
            </p:nvGraphicFramePr>
            <p:xfrm>
              <a:off x="2050475" y="2529840"/>
              <a:ext cx="7883236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137391" r="-100309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137391" r="-309" b="-4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237391" r="-100309" b="-3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237391" r="-309" b="-3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337391" r="-100309" b="-2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337391" r="-309" b="-2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437391" r="-100309" b="-1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437391" r="-309" b="-1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537391" r="-100309" b="-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537391" r="-309" b="-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3987298" y="599613"/>
            <a:ext cx="3588327" cy="80356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4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3855" y="671560"/>
            <a:ext cx="3061855" cy="886691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46178"/>
            <a:ext cx="10972800" cy="462741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  <a:p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655129"/>
                  </p:ext>
                </p:extLst>
              </p:nvPr>
            </p:nvGraphicFramePr>
            <p:xfrm>
              <a:off x="210127" y="2603882"/>
              <a:ext cx="10598724" cy="1158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6454">
                      <a:extLst>
                        <a:ext uri="{9D8B030D-6E8A-4147-A177-3AD203B41FA5}">
                          <a16:colId xmlns:a16="http://schemas.microsoft.com/office/drawing/2014/main" val="4108666529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3441397181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330717313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1153026966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2632229254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248868642"/>
                        </a:ext>
                      </a:extLst>
                    </a:gridCol>
                  </a:tblGrid>
                  <a:tr h="568422">
                    <a:tc>
                      <a:txBody>
                        <a:bodyPr/>
                        <a:lstStyle/>
                        <a:p>
                          <a:r>
                            <a:rPr lang="en-US" sz="3200" dirty="0" err="1" smtClean="0">
                              <a:solidFill>
                                <a:srgbClr val="FF000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9925937"/>
                      </a:ext>
                    </a:extLst>
                  </a:tr>
                  <a:tr h="568422">
                    <a:tc>
                      <a:txBody>
                        <a:bodyPr/>
                        <a:lstStyle/>
                        <a:p>
                          <a:r>
                            <a:rPr lang="en-US" sz="3200" dirty="0" err="1" smtClean="0">
                              <a:solidFill>
                                <a:srgbClr val="FF000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76784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655129"/>
                  </p:ext>
                </p:extLst>
              </p:nvPr>
            </p:nvGraphicFramePr>
            <p:xfrm>
              <a:off x="210127" y="2603882"/>
              <a:ext cx="10598724" cy="11582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66454">
                      <a:extLst>
                        <a:ext uri="{9D8B030D-6E8A-4147-A177-3AD203B41FA5}">
                          <a16:colId xmlns:a16="http://schemas.microsoft.com/office/drawing/2014/main" val="4108666529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3441397181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330717313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1153026966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2632229254"/>
                        </a:ext>
                      </a:extLst>
                    </a:gridCol>
                    <a:gridCol w="1766454">
                      <a:extLst>
                        <a:ext uri="{9D8B030D-6E8A-4147-A177-3AD203B41FA5}">
                          <a16:colId xmlns:a16="http://schemas.microsoft.com/office/drawing/2014/main" val="248868642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3200" dirty="0" err="1" smtClean="0">
                              <a:solidFill>
                                <a:srgbClr val="FF000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45" t="-13542" r="-400690" b="-1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5" t="-13542" r="-300690" b="-1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45" t="-13542" r="-200690" b="-1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345" t="-13542" r="-100690" b="-1322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0345" t="-13542" r="-690" b="-1322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29925937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3200" dirty="0" err="1" smtClean="0">
                              <a:solidFill>
                                <a:srgbClr val="FF0000"/>
                              </a:solidFill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3200" dirty="0">
                            <a:solidFill>
                              <a:srgbClr val="FF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45" t="-114737" r="-400690" b="-3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5" t="-114737" r="-300690" b="-3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45" t="-114737" r="-200690" b="-3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345" t="-114737" r="-100690" b="-3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0345" t="-114737" r="-690" b="-3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76784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590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0"/>
            <a:ext cx="12192000" cy="68580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9564" y="3429000"/>
            <a:ext cx="6026727" cy="186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ধন্যবাদ 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65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2286000"/>
            <a:ext cx="11998036" cy="3962400"/>
          </a:xfrm>
          <a:blipFill>
            <a:blip r:embed="rId3"/>
            <a:tile tx="0" ty="0" sx="100000" sy="100000" flip="none" algn="tl"/>
          </a:blip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l"/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সংক্ষিপ্তকরণ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u="sng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5400" u="sng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একাদ্বশ</a:t>
            </a:r>
            <a:r>
              <a:rPr lang="en-US" sz="54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4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400" u="sng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54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5400" u="sng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3" y="436419"/>
            <a:ext cx="10764982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974724"/>
            <a:ext cx="2750127" cy="867930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091" y="2022763"/>
            <a:ext cx="10432472" cy="35190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1055"/>
            <a:ext cx="12192000" cy="54548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2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72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রেখাঃ</a:t>
            </a:r>
            <a:r>
              <a:rPr lang="en-US" sz="72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মধ্যবিন্দুর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শ্রেণিগুলোর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বিন্দুগুলো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পর্যায়ক্রমে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হস্ত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0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7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733" y="224043"/>
            <a:ext cx="10508005" cy="76944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8695144"/>
                  </p:ext>
                </p:extLst>
              </p:nvPr>
            </p:nvGraphicFramePr>
            <p:xfrm>
              <a:off x="2050474" y="1368425"/>
              <a:ext cx="7883236" cy="50877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9673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68695144"/>
                  </p:ext>
                </p:extLst>
              </p:nvPr>
            </p:nvGraphicFramePr>
            <p:xfrm>
              <a:off x="2050474" y="1368425"/>
              <a:ext cx="7883236" cy="50877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9673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134815" r="-100309" b="-40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134815" r="-309" b="-4029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233088" r="-10030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233088" r="-309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335556" r="-100309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335556" r="-309" b="-2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432353" r="-100309" b="-1007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432353" r="-309" b="-1007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8240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536296" r="-100309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536296" r="-309" b="-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949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1054"/>
            <a:ext cx="12191999" cy="175432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নিবেশনটি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X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Y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X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বর্গঘর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Y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বর্গঘর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033147"/>
                  </p:ext>
                </p:extLst>
              </p:nvPr>
            </p:nvGraphicFramePr>
            <p:xfrm>
              <a:off x="1170706" y="2529840"/>
              <a:ext cx="9469584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56528">
                      <a:extLst>
                        <a:ext uri="{9D8B030D-6E8A-4147-A177-3AD203B41FA5}">
                          <a16:colId xmlns:a16="http://schemas.microsoft.com/office/drawing/2014/main" val="1628999951"/>
                        </a:ext>
                      </a:extLst>
                    </a:gridCol>
                    <a:gridCol w="3156528">
                      <a:extLst>
                        <a:ext uri="{9D8B030D-6E8A-4147-A177-3AD203B41FA5}">
                          <a16:colId xmlns:a16="http://schemas.microsoft.com/office/drawing/2014/main" val="3797320951"/>
                        </a:ext>
                      </a:extLst>
                    </a:gridCol>
                    <a:gridCol w="3156528">
                      <a:extLst>
                        <a:ext uri="{9D8B030D-6E8A-4147-A177-3AD203B41FA5}">
                          <a16:colId xmlns:a16="http://schemas.microsoft.com/office/drawing/2014/main" val="3938620157"/>
                        </a:ext>
                      </a:extLst>
                    </a:gridCol>
                  </a:tblGrid>
                  <a:tr h="6320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শ্রেণির</a:t>
                          </a:r>
                          <a:r>
                            <a:rPr lang="en-US" sz="4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মধ্যবিন্দু</a:t>
                          </a:r>
                          <a:endParaRPr lang="en-US" sz="4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4115161"/>
                      </a:ext>
                    </a:extLst>
                  </a:tr>
                  <a:tr h="538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723367"/>
                      </a:ext>
                    </a:extLst>
                  </a:tr>
                  <a:tr h="538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17892"/>
                      </a:ext>
                    </a:extLst>
                  </a:tr>
                  <a:tr h="538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190286"/>
                      </a:ext>
                    </a:extLst>
                  </a:tr>
                  <a:tr h="538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0360289"/>
                      </a:ext>
                    </a:extLst>
                  </a:tr>
                  <a:tr h="53837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50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02466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5033147"/>
                  </p:ext>
                </p:extLst>
              </p:nvPr>
            </p:nvGraphicFramePr>
            <p:xfrm>
              <a:off x="1170706" y="2529840"/>
              <a:ext cx="9469584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156528">
                      <a:extLst>
                        <a:ext uri="{9D8B030D-6E8A-4147-A177-3AD203B41FA5}">
                          <a16:colId xmlns:a16="http://schemas.microsoft.com/office/drawing/2014/main" val="1628999951"/>
                        </a:ext>
                      </a:extLst>
                    </a:gridCol>
                    <a:gridCol w="3156528">
                      <a:extLst>
                        <a:ext uri="{9D8B030D-6E8A-4147-A177-3AD203B41FA5}">
                          <a16:colId xmlns:a16="http://schemas.microsoft.com/office/drawing/2014/main" val="3797320951"/>
                        </a:ext>
                      </a:extLst>
                    </a:gridCol>
                    <a:gridCol w="3156528">
                      <a:extLst>
                        <a:ext uri="{9D8B030D-6E8A-4147-A177-3AD203B41FA5}">
                          <a16:colId xmlns:a16="http://schemas.microsoft.com/office/drawing/2014/main" val="3938620157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শ্রেণির</a:t>
                          </a:r>
                          <a:r>
                            <a:rPr lang="en-US" sz="4800" dirty="0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 </a:t>
                          </a:r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মধ্যবিন্দু</a:t>
                          </a:r>
                          <a:endParaRPr lang="en-US" sz="4800" dirty="0" smtClean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411516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3" t="-137391" r="-200386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93" t="-137391" r="-100386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93" t="-137391" r="-386" b="-4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723367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3" t="-237391" r="-200386" b="-3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93" t="-237391" r="-100386" b="-3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93" t="-237391" r="-386" b="-3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1789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3" t="-337391" r="-200386" b="-2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93" t="-337391" r="-100386" b="-2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93" t="-337391" r="-386" b="-2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190286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3" t="-437391" r="-200386" b="-1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93" t="-437391" r="-100386" b="-1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93" t="-437391" r="-386" b="-1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036028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3" t="-537391" r="-200386" b="-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93" t="-537391" r="-100386" b="-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193" t="-537391" r="-386" b="-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024664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267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70" y="365126"/>
            <a:ext cx="4645788" cy="61372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চিত্রঃ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18347" y="5871410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42410" y="5529233"/>
            <a:ext cx="6581274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18347" y="5264067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18347" y="4940688"/>
            <a:ext cx="6581274" cy="1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18347" y="4644691"/>
            <a:ext cx="6581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18347" y="4331619"/>
            <a:ext cx="6581274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418347" y="2490537"/>
            <a:ext cx="6581274" cy="36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18347" y="2780959"/>
            <a:ext cx="6581274" cy="10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418347" y="3080309"/>
            <a:ext cx="6581274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42410" y="3429001"/>
            <a:ext cx="6677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394284" y="3753381"/>
            <a:ext cx="6581274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18347" y="4078704"/>
            <a:ext cx="6533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695074" y="2093495"/>
            <a:ext cx="12031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056021" y="2129589"/>
            <a:ext cx="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356811" y="2093495"/>
            <a:ext cx="12031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645568" y="2129589"/>
            <a:ext cx="24064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970421" y="2129589"/>
            <a:ext cx="0" cy="4049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283242" y="2129589"/>
            <a:ext cx="0" cy="4049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535905" y="2093495"/>
            <a:ext cx="48127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836694" y="2093495"/>
            <a:ext cx="48126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5167564" y="2142342"/>
            <a:ext cx="12032" cy="4036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432258" y="2129589"/>
            <a:ext cx="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781173" y="2093495"/>
            <a:ext cx="0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096000" y="2262930"/>
            <a:ext cx="0" cy="4017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352674" y="2093495"/>
            <a:ext cx="48126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677527" y="2129589"/>
            <a:ext cx="87229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997868" y="2093495"/>
            <a:ext cx="0" cy="408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7255042" y="2093495"/>
            <a:ext cx="12032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7594937" y="2093495"/>
            <a:ext cx="22557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913022" y="1997242"/>
            <a:ext cx="0" cy="416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8193505" y="2093495"/>
            <a:ext cx="36095" cy="4078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508586" y="2129589"/>
            <a:ext cx="42110" cy="4042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8839454" y="2093495"/>
            <a:ext cx="24062" cy="406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64305" y="6113275"/>
            <a:ext cx="48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6223" y="6127096"/>
            <a:ext cx="47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57907" y="6142843"/>
            <a:ext cx="63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7467" y="6146195"/>
            <a:ext cx="703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8517" y="6153911"/>
            <a:ext cx="7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580" y="6139030"/>
            <a:ext cx="715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4851" y="6126290"/>
            <a:ext cx="3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4443" y="6224775"/>
            <a:ext cx="49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86083" y="5334082"/>
            <a:ext cx="36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1171" y="4796656"/>
            <a:ext cx="28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77717" y="4146705"/>
            <a:ext cx="43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59278" y="3584882"/>
            <a:ext cx="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82212" y="2898848"/>
            <a:ext cx="58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31985" y="4773346"/>
                <a:ext cx="272841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985" y="4773346"/>
                <a:ext cx="272841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791580" y="3832692"/>
                <a:ext cx="23937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580" y="3832692"/>
                <a:ext cx="239374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67464" y="2603220"/>
                <a:ext cx="255294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464" y="2603220"/>
                <a:ext cx="255294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20164" y="4436161"/>
                <a:ext cx="53732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164" y="4436161"/>
                <a:ext cx="537327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511530" y="5035434"/>
                <a:ext cx="537327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530" y="5035434"/>
                <a:ext cx="537327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 32"/>
          <p:cNvSpPr/>
          <p:nvPr/>
        </p:nvSpPr>
        <p:spPr>
          <a:xfrm>
            <a:off x="3379275" y="3048050"/>
            <a:ext cx="2442411" cy="2449290"/>
          </a:xfrm>
          <a:custGeom>
            <a:avLst/>
            <a:gdLst>
              <a:gd name="connsiteX0" fmla="*/ 0 w 2442411"/>
              <a:gd name="connsiteY0" fmla="*/ 2220690 h 2449290"/>
              <a:gd name="connsiteX1" fmla="*/ 613611 w 2442411"/>
              <a:gd name="connsiteY1" fmla="*/ 1258164 h 2449290"/>
              <a:gd name="connsiteX2" fmla="*/ 1191126 w 2442411"/>
              <a:gd name="connsiteY2" fmla="*/ 6880 h 2449290"/>
              <a:gd name="connsiteX3" fmla="*/ 1840832 w 2442411"/>
              <a:gd name="connsiteY3" fmla="*/ 1847711 h 2449290"/>
              <a:gd name="connsiteX4" fmla="*/ 2442411 w 2442411"/>
              <a:gd name="connsiteY4" fmla="*/ 2449290 h 2449290"/>
              <a:gd name="connsiteX5" fmla="*/ 2442411 w 2442411"/>
              <a:gd name="connsiteY5" fmla="*/ 2449290 h 2449290"/>
              <a:gd name="connsiteX6" fmla="*/ 2442411 w 2442411"/>
              <a:gd name="connsiteY6" fmla="*/ 2449290 h 2449290"/>
              <a:gd name="connsiteX7" fmla="*/ 2442411 w 2442411"/>
              <a:gd name="connsiteY7" fmla="*/ 2449290 h 2449290"/>
              <a:gd name="connsiteX8" fmla="*/ 2442411 w 2442411"/>
              <a:gd name="connsiteY8" fmla="*/ 2449290 h 244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411" h="2449290">
                <a:moveTo>
                  <a:pt x="0" y="2220690"/>
                </a:moveTo>
                <a:cubicBezTo>
                  <a:pt x="207545" y="1923911"/>
                  <a:pt x="415090" y="1627132"/>
                  <a:pt x="613611" y="1258164"/>
                </a:cubicBezTo>
                <a:cubicBezTo>
                  <a:pt x="812132" y="889196"/>
                  <a:pt x="986589" y="-91378"/>
                  <a:pt x="1191126" y="6880"/>
                </a:cubicBezTo>
                <a:cubicBezTo>
                  <a:pt x="1395663" y="105138"/>
                  <a:pt x="1632285" y="1440643"/>
                  <a:pt x="1840832" y="1847711"/>
                </a:cubicBezTo>
                <a:cubicBezTo>
                  <a:pt x="2049380" y="2254779"/>
                  <a:pt x="2442411" y="2449290"/>
                  <a:pt x="2442411" y="2449290"/>
                </a:cubicBezTo>
                <a:lnTo>
                  <a:pt x="2442411" y="2449290"/>
                </a:lnTo>
                <a:lnTo>
                  <a:pt x="2442411" y="2449290"/>
                </a:lnTo>
                <a:lnTo>
                  <a:pt x="2442411" y="2449290"/>
                </a:lnTo>
                <a:lnTo>
                  <a:pt x="2442411" y="244929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90652" y="4345040"/>
            <a:ext cx="1220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Up Arrow 45"/>
          <p:cNvSpPr/>
          <p:nvPr/>
        </p:nvSpPr>
        <p:spPr>
          <a:xfrm>
            <a:off x="1720518" y="3268180"/>
            <a:ext cx="73220" cy="100273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415370" y="6473973"/>
            <a:ext cx="2328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মধ্যেবিন্দু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5200023" y="6653207"/>
            <a:ext cx="756989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166432" y="2069673"/>
            <a:ext cx="421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2466473" y="6160167"/>
            <a:ext cx="6557211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>
            <a:off x="2419572" y="2069673"/>
            <a:ext cx="58558" cy="4109263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9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4" grpId="0"/>
      <p:bldP spid="26" grpId="0"/>
      <p:bldP spid="28" grpId="0"/>
      <p:bldP spid="29" grpId="0"/>
      <p:bldP spid="31" grpId="0"/>
      <p:bldP spid="33" grpId="0" animBg="1"/>
      <p:bldP spid="46" grpId="0" animBg="1"/>
      <p:bldP spid="50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460" y="1581788"/>
            <a:ext cx="10508005" cy="769441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310071"/>
                  </p:ext>
                </p:extLst>
              </p:nvPr>
            </p:nvGraphicFramePr>
            <p:xfrm>
              <a:off x="2050475" y="2529840"/>
              <a:ext cx="7883236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814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15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25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35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6939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55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−</m:t>
                                </m:r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65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NikoshBAN" panose="02000000000000000000" pitchFamily="2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sz="40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1310071"/>
                  </p:ext>
                </p:extLst>
              </p:nvPr>
            </p:nvGraphicFramePr>
            <p:xfrm>
              <a:off x="2050475" y="2529840"/>
              <a:ext cx="7883236" cy="4328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41618">
                      <a:extLst>
                        <a:ext uri="{9D8B030D-6E8A-4147-A177-3AD203B41FA5}">
                          <a16:colId xmlns:a16="http://schemas.microsoft.com/office/drawing/2014/main" val="2639073440"/>
                        </a:ext>
                      </a:extLst>
                    </a:gridCol>
                    <a:gridCol w="3941618">
                      <a:extLst>
                        <a:ext uri="{9D8B030D-6E8A-4147-A177-3AD203B41FA5}">
                          <a16:colId xmlns:a16="http://schemas.microsoft.com/office/drawing/2014/main" val="4152841639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শ্রেণিব্যাপ্তি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800" dirty="0" err="1" smtClean="0">
                              <a:latin typeface="NikoshBAN" panose="02000000000000000000" pitchFamily="2" charset="0"/>
                              <a:cs typeface="NikoshBAN" panose="02000000000000000000" pitchFamily="2" charset="0"/>
                            </a:rPr>
                            <a:t>গনসংখ্যা</a:t>
                          </a:r>
                          <a:endParaRPr lang="en-US" sz="4800" dirty="0">
                            <a:latin typeface="NikoshBAN" panose="02000000000000000000" pitchFamily="2" charset="0"/>
                            <a:cs typeface="NikoshBAN" panose="02000000000000000000" pitchFamily="2" charset="0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86547054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137391" r="-100309" b="-4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137391" r="-309" b="-4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1742321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237391" r="-100309" b="-3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237391" r="-309" b="-3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239956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337391" r="-100309" b="-2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337391" r="-309" b="-2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853992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437391" r="-100309" b="-10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437391" r="-309" b="-10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833457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" t="-537391" r="-100309" b="-2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55" t="-537391" r="-309" b="-2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174312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3987298" y="599613"/>
            <a:ext cx="3588327" cy="80356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2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665018"/>
            <a:ext cx="10612582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8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i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রেখাঃ</a:t>
            </a:r>
            <a:r>
              <a:rPr lang="en-US" sz="4800" i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লেখচিত্রের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ক্রমযোজিত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গনসংখ্যা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নিবেশনকে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ধরনেরঃ</a:t>
            </a:r>
            <a:endParaRPr lang="en-US" sz="4400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4400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অজিভ</a:t>
            </a:r>
            <a:r>
              <a:rPr lang="en-US" sz="4400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4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1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527</Words>
  <Application>Microsoft Office PowerPoint</Application>
  <PresentationFormat>Widescreen</PresentationFormat>
  <Paragraphs>197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শিক্ষক পরিচিতিঃ</vt:lpstr>
      <vt:lpstr>বিষয়ঃ পরিসংখ্যান প্রথম পত্র দ্বিতীয় অধ্যায়ঃ তথ্য সংগ্রহ, সংক্ষিপ্তকরণ ও উপস্থাপন শ্রেণীঃ একাদ্বশ সময়ঃ ৪০ মিনিট</vt:lpstr>
      <vt:lpstr>শিখনফলঃ</vt:lpstr>
      <vt:lpstr>PowerPoint Presentation</vt:lpstr>
      <vt:lpstr>PowerPoint Presentation</vt:lpstr>
      <vt:lpstr>PowerPoint Presentation</vt:lpstr>
      <vt:lpstr>চিত্রঃ গনসংখ্যা রেখা</vt:lpstr>
      <vt:lpstr>PowerPoint Presentation</vt:lpstr>
      <vt:lpstr>PowerPoint Presentation</vt:lpstr>
      <vt:lpstr>PowerPoint Presentation</vt:lpstr>
      <vt:lpstr>PowerPoint Presentation</vt:lpstr>
      <vt:lpstr>চিত্রঃ অজিভ রেখা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91</cp:revision>
  <dcterms:created xsi:type="dcterms:W3CDTF">2017-12-14T10:50:40Z</dcterms:created>
  <dcterms:modified xsi:type="dcterms:W3CDTF">2018-01-06T22:20:00Z</dcterms:modified>
</cp:coreProperties>
</file>