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9" r:id="rId4"/>
    <p:sldId id="268" r:id="rId5"/>
    <p:sldId id="261" r:id="rId6"/>
    <p:sldId id="260" r:id="rId7"/>
    <p:sldId id="270" r:id="rId8"/>
    <p:sldId id="263" r:id="rId9"/>
    <p:sldId id="265" r:id="rId10"/>
    <p:sldId id="264" r:id="rId11"/>
    <p:sldId id="266" r:id="rId12"/>
    <p:sldId id="262" r:id="rId13"/>
    <p:sldId id="267" r:id="rId14"/>
    <p:sldId id="272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45968-0176-4090-84DC-BC7454CBBDC0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20BB-C36A-429B-AF6A-403F2FF40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0BB-C36A-429B-AF6A-403F2FF405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1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9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9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9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4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4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B3DE-036B-4B77-A64F-92BEBA7FE22A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8290581" y="2095091"/>
            <a:ext cx="3143241" cy="2446421"/>
            <a:chOff x="2261559" y="1153551"/>
            <a:chExt cx="4462797" cy="3938954"/>
          </a:xfrm>
        </p:grpSpPr>
        <p:sp>
          <p:nvSpPr>
            <p:cNvPr id="5" name="Cube 4"/>
            <p:cNvSpPr/>
            <p:nvPr/>
          </p:nvSpPr>
          <p:spPr>
            <a:xfrm>
              <a:off x="2377439" y="1153551"/>
              <a:ext cx="4346917" cy="3938954"/>
            </a:xfrm>
            <a:prstGeom prst="cub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31699" y="4051495"/>
              <a:ext cx="3392657" cy="703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883898" y="2601353"/>
              <a:ext cx="2968284" cy="726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8265150">
              <a:off x="2261559" y="4533247"/>
              <a:ext cx="1239096" cy="755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6" y="1361303"/>
            <a:ext cx="3682555" cy="3588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4599297"/>
            <a:ext cx="3088070" cy="2093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43" y="4808603"/>
            <a:ext cx="3201094" cy="1883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40" y="4897453"/>
            <a:ext cx="3365472" cy="1794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81413" y="664937"/>
            <a:ext cx="8087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 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2181413" y="-630340"/>
            <a:ext cx="1423851" cy="1802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344" y="4872274"/>
            <a:ext cx="3416487" cy="1820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496" y="1865266"/>
            <a:ext cx="3905304" cy="29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3919 0.08241 L 0.07604 1.11111E-6 L 0.11537 0.08241 L 0.15482 1.11111E-6 L 0.1918 0.08241 L 0.23125 1.11111E-6 L 0.26797 0.08241 L 0.30768 1.11111E-6 L 0.34727 0.08241 L 0.38386 1.11111E-6 L 0.42331 0.08241 L 0.46029 1.11111E-6 L 0.49974 0.08241 L 0.53919 1.11111E-6 L 0.57591 0.08241 L 0.61589 1.11111E-6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94" y="4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97531" y="220377"/>
            <a:ext cx="8223546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6459" y="4387345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87836" y="1195398"/>
            <a:ext cx="4806476" cy="3376602"/>
            <a:chOff x="3687836" y="1195398"/>
            <a:chExt cx="4806476" cy="3376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3179" y="1339370"/>
              <a:ext cx="3965635" cy="323263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569089" y="3916037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23924" y="3505323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53792" y="1597299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87836" y="2744331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22370" y="1195398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78814" y="2259309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42688" y="3632512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04845" y="1547201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14379" y="1214035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0183" y="2454116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92359" y="2906757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 rot="7510954">
            <a:off x="7809946" y="1521966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15973638">
            <a:off x="3644360" y="3143351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6294628" y="825140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5506156" y="3955678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5850808" y="1627994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6008444" y="3150697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Up-Down Arrow 29"/>
          <p:cNvSpPr/>
          <p:nvPr/>
        </p:nvSpPr>
        <p:spPr>
          <a:xfrm rot="16200000">
            <a:off x="6132108" y="723857"/>
            <a:ext cx="15439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Up-Down Arrow 30"/>
          <p:cNvSpPr/>
          <p:nvPr/>
        </p:nvSpPr>
        <p:spPr>
          <a:xfrm rot="16200000">
            <a:off x="5655958" y="3188836"/>
            <a:ext cx="15439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Up-Down Arrow 31"/>
          <p:cNvSpPr/>
          <p:nvPr/>
        </p:nvSpPr>
        <p:spPr>
          <a:xfrm rot="2861242">
            <a:off x="7466479" y="3446254"/>
            <a:ext cx="180309" cy="1104619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507076" y="5167686"/>
            <a:ext cx="2335879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885358" y="4596954"/>
            <a:ext cx="438094" cy="365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595706" y="4636307"/>
            <a:ext cx="1491814" cy="409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77046" y="5155903"/>
            <a:ext cx="6729133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7439379" y="1933034"/>
            <a:ext cx="17081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Up-Down Arrow 37"/>
          <p:cNvSpPr/>
          <p:nvPr/>
        </p:nvSpPr>
        <p:spPr>
          <a:xfrm>
            <a:off x="4548367" y="1892401"/>
            <a:ext cx="17081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 rot="5400000">
            <a:off x="5152856" y="2512217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rot="16035368">
            <a:off x="6626878" y="2747565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 rot="5400000">
            <a:off x="8106027" y="2667115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eft Arrow 44"/>
          <p:cNvSpPr/>
          <p:nvPr/>
        </p:nvSpPr>
        <p:spPr>
          <a:xfrm>
            <a:off x="8107349" y="1725638"/>
            <a:ext cx="1746913" cy="827826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</a:t>
            </a:r>
            <a:r>
              <a:rPr lang="bn-IN" sz="3600" dirty="0"/>
              <a:t> </a:t>
            </a:r>
            <a:endParaRPr lang="bn-IN" sz="3600" dirty="0" smtClean="0"/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/>
          </a:p>
        </p:txBody>
      </p:sp>
      <p:sp>
        <p:nvSpPr>
          <p:cNvPr id="46" name="Left Arrow 45"/>
          <p:cNvSpPr/>
          <p:nvPr/>
        </p:nvSpPr>
        <p:spPr>
          <a:xfrm rot="1651615" flipH="1">
            <a:off x="2748340" y="1080580"/>
            <a:ext cx="1641219" cy="748401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</a:t>
            </a:r>
            <a:r>
              <a:rPr lang="bn-IN" sz="3600" dirty="0"/>
              <a:t> </a:t>
            </a:r>
            <a:endParaRPr lang="bn-IN" sz="3600" dirty="0" smtClean="0"/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/>
          </a:p>
        </p:txBody>
      </p:sp>
      <p:sp>
        <p:nvSpPr>
          <p:cNvPr id="47" name="Rectangle 46"/>
          <p:cNvSpPr/>
          <p:nvPr/>
        </p:nvSpPr>
        <p:spPr>
          <a:xfrm>
            <a:off x="4632538" y="5757945"/>
            <a:ext cx="2335879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Up-Down Arrow 47"/>
          <p:cNvSpPr/>
          <p:nvPr/>
        </p:nvSpPr>
        <p:spPr>
          <a:xfrm rot="2861242">
            <a:off x="4645237" y="1278092"/>
            <a:ext cx="180309" cy="1104619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 rot="19379879">
            <a:off x="4521286" y="966937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/>
          <p:cNvSpPr/>
          <p:nvPr/>
        </p:nvSpPr>
        <p:spPr>
          <a:xfrm rot="7456226">
            <a:off x="7881859" y="3828815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/>
          <p:cNvSpPr/>
          <p:nvPr/>
        </p:nvSpPr>
        <p:spPr>
          <a:xfrm rot="19379879">
            <a:off x="4483124" y="3356964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8480071" y="1878141"/>
            <a:ext cx="438094" cy="480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063824" y="3014738"/>
            <a:ext cx="438094" cy="480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66700" y="3955677"/>
            <a:ext cx="3053689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91683" y="5081325"/>
            <a:ext cx="5497034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ঘন একক </a:t>
            </a:r>
            <a:r>
              <a:rPr lang="bn-IN" sz="4000" dirty="0" smtClean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00986" y="5806845"/>
            <a:ext cx="7022467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=a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b×c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ঘন একক </a:t>
            </a:r>
            <a:r>
              <a:rPr lang="bn-IN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smtClean="0">
                <a:solidFill>
                  <a:schemeClr val="tx1"/>
                </a:solidFill>
              </a:rPr>
              <a:t>= </a:t>
            </a:r>
            <a:r>
              <a:rPr lang="en-GB" sz="4000" dirty="0" err="1" smtClean="0">
                <a:solidFill>
                  <a:schemeClr val="tx1"/>
                </a:solidFill>
              </a:rPr>
              <a:t>abc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 একক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  <p:bldP spid="53" grpId="0" animBg="1"/>
      <p:bldP spid="53" grpId="1" animBg="1"/>
      <p:bldP spid="54" grpId="0" animBg="1"/>
      <p:bldP spid="54" grpId="1" animBg="1"/>
      <p:bldP spid="52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Pair work for language and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897" y="1021590"/>
            <a:ext cx="2362200" cy="1933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188111" y="92856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৩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13" y="3342521"/>
            <a:ext cx="11784168" cy="9419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10, 8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715" y="2215359"/>
            <a:ext cx="11782564" cy="1062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সূত্রমতে, আয়তন =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a=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b=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c=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02" y="3503649"/>
            <a:ext cx="8027491" cy="619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র্থাৎ আয়তন =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10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0578" y="4608193"/>
            <a:ext cx="5838964" cy="619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র্থাৎ আয়তন =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480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039 -0.3701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5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35" y="78005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302528" flipV="1">
            <a:off x="828273" y="3441087"/>
            <a:ext cx="383440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353303" y="1106077"/>
            <a:ext cx="4568448" cy="3029641"/>
            <a:chOff x="3196278" y="1270243"/>
            <a:chExt cx="4997878" cy="3730265"/>
          </a:xfrm>
        </p:grpSpPr>
        <p:grpSp>
          <p:nvGrpSpPr>
            <p:cNvPr id="24" name="Group 23"/>
            <p:cNvGrpSpPr/>
            <p:nvPr/>
          </p:nvGrpSpPr>
          <p:grpSpPr>
            <a:xfrm>
              <a:off x="3595415" y="1855345"/>
              <a:ext cx="4337609" cy="2701565"/>
              <a:chOff x="3725037" y="1720556"/>
              <a:chExt cx="4337609" cy="270156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768683" y="1720556"/>
                <a:ext cx="3166280" cy="1972600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37548" y="2449521"/>
                <a:ext cx="3166280" cy="1972600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8794528">
                <a:off x="3737364" y="4029417"/>
                <a:ext cx="1128774" cy="486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8625805">
                <a:off x="6907864" y="2087664"/>
                <a:ext cx="1128774" cy="486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8894943">
                <a:off x="6901469" y="4050380"/>
                <a:ext cx="1161177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8733424">
                <a:off x="3725037" y="2048558"/>
                <a:ext cx="1178739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196278" y="2348491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12152" y="4563179"/>
              <a:ext cx="395785" cy="364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B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2296" y="4636026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C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98893" y="2712973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D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98371" y="3861112"/>
              <a:ext cx="395785" cy="364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18769" y="1302141"/>
              <a:ext cx="395785" cy="364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F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78774" y="3449420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G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33475" y="1270243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3362" flipV="1">
            <a:off x="533533" y="2694984"/>
            <a:ext cx="4223128" cy="47492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</p:pic>
      <p:sp>
        <p:nvSpPr>
          <p:cNvPr id="39" name="Rectangle 38"/>
          <p:cNvSpPr/>
          <p:nvPr/>
        </p:nvSpPr>
        <p:spPr>
          <a:xfrm>
            <a:off x="2170728" y="180434"/>
            <a:ext cx="7956645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36390" y="1362676"/>
            <a:ext cx="7449465" cy="483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BF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হলো এবং </a:t>
            </a:r>
            <a:r>
              <a:rPr lang="en-GB" sz="3600" dirty="0">
                <a:solidFill>
                  <a:schemeClr val="tx1"/>
                </a:solidFill>
              </a:rPr>
              <a:t>B</a:t>
            </a:r>
            <a:r>
              <a:rPr lang="bn-IN" sz="3600" dirty="0" smtClean="0">
                <a:solidFill>
                  <a:schemeClr val="tx1"/>
                </a:solidFill>
              </a:rPr>
              <a:t>,</a:t>
            </a:r>
            <a:r>
              <a:rPr lang="en-GB" sz="3600" dirty="0" smtClean="0">
                <a:solidFill>
                  <a:schemeClr val="tx1"/>
                </a:solidFill>
              </a:rPr>
              <a:t>E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করা হলো।  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3432" y="3234800"/>
            <a:ext cx="4443329" cy="913947"/>
            <a:chOff x="3822557" y="3833008"/>
            <a:chExt cx="4443329" cy="913947"/>
          </a:xfrm>
        </p:grpSpPr>
        <p:grpSp>
          <p:nvGrpSpPr>
            <p:cNvPr id="4" name="Group 3"/>
            <p:cNvGrpSpPr/>
            <p:nvPr/>
          </p:nvGrpSpPr>
          <p:grpSpPr>
            <a:xfrm>
              <a:off x="3822557" y="4065840"/>
              <a:ext cx="4283379" cy="681115"/>
              <a:chOff x="3822557" y="4065840"/>
              <a:chExt cx="4283379" cy="68111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92163" y="4065840"/>
                <a:ext cx="3913773" cy="328279"/>
                <a:chOff x="3789069" y="5383078"/>
                <a:chExt cx="4341053" cy="328279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21109941">
                  <a:off x="3809084" y="5397174"/>
                  <a:ext cx="4227720" cy="46883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rgbClr val="FF0000"/>
                  </a:solidFill>
                </a:ln>
              </p:spPr>
            </p:pic>
            <p:sp>
              <p:nvSpPr>
                <p:cNvPr id="41" name="Rectangle 40"/>
                <p:cNvSpPr/>
                <p:nvPr/>
              </p:nvSpPr>
              <p:spPr>
                <a:xfrm flipV="1">
                  <a:off x="3789069" y="5655726"/>
                  <a:ext cx="3269620" cy="556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rot="19693061" flipV="1">
                  <a:off x="6910145" y="5383078"/>
                  <a:ext cx="1219977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3822557" y="4394119"/>
                <a:ext cx="361778" cy="29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</a:rPr>
                  <a:t>B</a:t>
                </a:r>
                <a:endParaRPr lang="en-GB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906380" y="4450931"/>
                <a:ext cx="361778" cy="29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</a:rPr>
                  <a:t>C</a:t>
                </a:r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7904108" y="3833008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2523" y="1124065"/>
            <a:ext cx="4466326" cy="2989544"/>
            <a:chOff x="5132497" y="1659312"/>
            <a:chExt cx="4466326" cy="2989544"/>
          </a:xfrm>
        </p:grpSpPr>
        <p:grpSp>
          <p:nvGrpSpPr>
            <p:cNvPr id="44" name="Group 43"/>
            <p:cNvGrpSpPr/>
            <p:nvPr/>
          </p:nvGrpSpPr>
          <p:grpSpPr>
            <a:xfrm>
              <a:off x="5263038" y="2118504"/>
              <a:ext cx="4270820" cy="1935318"/>
              <a:chOff x="6640014" y="2499678"/>
              <a:chExt cx="4705121" cy="194927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025091">
                <a:off x="6888025" y="4402065"/>
                <a:ext cx="4227720" cy="4688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B0F0"/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/>
              <a:srcRect l="1" t="-393240" r="41174" b="319746"/>
              <a:stretch/>
            </p:blipFill>
            <p:spPr>
              <a:xfrm rot="19760945" flipV="1">
                <a:off x="6640014" y="3622461"/>
                <a:ext cx="4705121" cy="46049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B0F0"/>
                </a:solidFill>
              </a:ln>
            </p:spPr>
          </p:pic>
          <p:sp>
            <p:nvSpPr>
              <p:cNvPr id="38" name="Rectangle 37"/>
              <p:cNvSpPr/>
              <p:nvPr/>
            </p:nvSpPr>
            <p:spPr>
              <a:xfrm rot="5400000">
                <a:off x="10192798" y="3311093"/>
                <a:ext cx="1673197" cy="503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132497" y="4352832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B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237045" y="3773366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985824" y="1659312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F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446573" y="3054433"/>
                <a:ext cx="4566195" cy="45628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⊿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BCE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BE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  </a:t>
                </a:r>
                <a:endParaRPr lang="en-GB" sz="3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73" y="3054433"/>
                <a:ext cx="4566195" cy="456285"/>
              </a:xfrm>
              <a:prstGeom prst="rect">
                <a:avLst/>
              </a:prstGeom>
              <a:blipFill rotWithShape="0">
                <a:blip r:embed="rId3"/>
                <a:stretch>
                  <a:fillRect t="-44872" r="-7979" b="-18076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5023868" y="2131724"/>
            <a:ext cx="6868173" cy="483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BC=EC=EF=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a,b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 smtClean="0">
                <a:solidFill>
                  <a:schemeClr val="tx1"/>
                </a:solidFill>
              </a:rPr>
              <a:t> c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783545" y="3843141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68210" y="3408400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b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27071" y="2207888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c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45897" y="6280709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359188" y="5955657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b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t="100003" r="5669" b="-100005"/>
          <a:stretch/>
        </p:blipFill>
        <p:spPr>
          <a:xfrm rot="21106997">
            <a:off x="1785099" y="5967746"/>
            <a:ext cx="4205549" cy="50136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8457955" y="2976154"/>
            <a:ext cx="791569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9572728" y="2962506"/>
            <a:ext cx="1397149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035004" y="4012548"/>
                <a:ext cx="5925540" cy="5155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তাহলে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⊿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BE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solidFill>
                          <a:schemeClr val="tx1"/>
                        </a:solidFill>
                      </a:rPr>
                      <m:t>F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BE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+</a:t>
                </a:r>
                <a:r>
                  <a:rPr lang="bn-IN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04" y="4012548"/>
                <a:ext cx="5925540" cy="515518"/>
              </a:xfrm>
              <a:prstGeom prst="rect">
                <a:avLst/>
              </a:prstGeom>
              <a:blipFill rotWithShape="0">
                <a:blip r:embed="rId5"/>
                <a:stretch>
                  <a:fillRect t="-32955" b="-5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446573" y="4912418"/>
                <a:ext cx="5325985" cy="5155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BF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73" y="4912418"/>
                <a:ext cx="5325985" cy="515518"/>
              </a:xfrm>
              <a:prstGeom prst="rect">
                <a:avLst/>
              </a:prstGeom>
              <a:blipFill rotWithShape="0">
                <a:blip r:embed="rId6"/>
                <a:stretch>
                  <a:fillRect t="-31034" b="-517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983432" y="5729621"/>
                <a:ext cx="4749412" cy="5808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solidFill>
                          <a:schemeClr val="tx1"/>
                        </a:solidFill>
                      </a:rPr>
                      <m:t>BF</m:t>
                    </m:r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32" y="5729621"/>
                <a:ext cx="4749412" cy="580867"/>
              </a:xfrm>
              <a:prstGeom prst="rect">
                <a:avLst/>
              </a:prstGeom>
              <a:blipFill rotWithShape="0">
                <a:blip r:embed="rId7"/>
                <a:stretch>
                  <a:fillRect t="-16327" b="-4591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1414333" y="3676630"/>
            <a:ext cx="4499601" cy="2989544"/>
            <a:chOff x="3547632" y="1011523"/>
            <a:chExt cx="4499601" cy="2989544"/>
          </a:xfrm>
        </p:grpSpPr>
        <p:grpSp>
          <p:nvGrpSpPr>
            <p:cNvPr id="90" name="Group 89"/>
            <p:cNvGrpSpPr/>
            <p:nvPr/>
          </p:nvGrpSpPr>
          <p:grpSpPr>
            <a:xfrm>
              <a:off x="3547632" y="1011523"/>
              <a:ext cx="4492380" cy="2989544"/>
              <a:chOff x="3547632" y="1011523"/>
              <a:chExt cx="4492380" cy="2989544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547632" y="1011523"/>
                <a:ext cx="4492380" cy="2989544"/>
                <a:chOff x="396469" y="1124065"/>
                <a:chExt cx="4492380" cy="2989544"/>
              </a:xfrm>
            </p:grpSpPr>
            <p:sp>
              <p:nvSpPr>
                <p:cNvPr id="96" name="Rectangle 95"/>
                <p:cNvSpPr/>
                <p:nvPr/>
              </p:nvSpPr>
              <p:spPr>
                <a:xfrm rot="8766981">
                  <a:off x="3552424" y="1934327"/>
                  <a:ext cx="1062664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396469" y="3183794"/>
                  <a:ext cx="4443329" cy="913947"/>
                  <a:chOff x="3822557" y="3833008"/>
                  <a:chExt cx="4443329" cy="913947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3822557" y="4065840"/>
                    <a:ext cx="4283379" cy="681115"/>
                    <a:chOff x="3822557" y="4065840"/>
                    <a:chExt cx="4283379" cy="681115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4192163" y="4065840"/>
                      <a:ext cx="3913773" cy="328279"/>
                      <a:chOff x="3789069" y="5383078"/>
                      <a:chExt cx="4341053" cy="328279"/>
                    </a:xfrm>
                  </p:grpSpPr>
                  <p:pic>
                    <p:nvPicPr>
                      <p:cNvPr id="113" name="Picture 11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 rot="21109941">
                        <a:off x="3809084" y="5397174"/>
                        <a:ext cx="4227720" cy="4688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0000"/>
                        </a:solidFill>
                      </a:ln>
                    </p:spPr>
                  </p:pic>
                  <p:sp>
                    <p:nvSpPr>
                      <p:cNvPr id="114" name="Rectangle 113"/>
                      <p:cNvSpPr/>
                      <p:nvPr/>
                    </p:nvSpPr>
                    <p:spPr>
                      <a:xfrm flipV="1">
                        <a:off x="3789069" y="5655726"/>
                        <a:ext cx="3269620" cy="5563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" name="Rectangle 114"/>
                      <p:cNvSpPr/>
                      <p:nvPr/>
                    </p:nvSpPr>
                    <p:spPr>
                      <a:xfrm rot="19693061" flipV="1">
                        <a:off x="6910145" y="5383078"/>
                        <a:ext cx="1219977" cy="4571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3822557" y="4394119"/>
                      <a:ext cx="361778" cy="2960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6906380" y="4450931"/>
                      <a:ext cx="361778" cy="2960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904108" y="3833008"/>
                    <a:ext cx="361778" cy="2960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000" dirty="0" smtClean="0">
                        <a:solidFill>
                          <a:schemeClr val="tx1"/>
                        </a:solidFill>
                      </a:rPr>
                      <a:t>E</a:t>
                    </a:r>
                    <a:endParaRPr lang="en-GB" sz="4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422523" y="1124065"/>
                  <a:ext cx="4466326" cy="2989544"/>
                  <a:chOff x="5132497" y="1659312"/>
                  <a:chExt cx="4466326" cy="2989544"/>
                </a:xfrm>
                <a:scene3d>
                  <a:camera prst="orthographicFront">
                    <a:rot lat="1200000" lon="0" rev="0"/>
                  </a:camera>
                  <a:lightRig rig="threePt" dir="t"/>
                </a:scene3d>
              </p:grpSpPr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5263038" y="2118504"/>
                    <a:ext cx="4270820" cy="1935318"/>
                    <a:chOff x="6640014" y="2499678"/>
                    <a:chExt cx="4705121" cy="1949270"/>
                  </a:xfrm>
                </p:grpSpPr>
                <p:pic>
                  <p:nvPicPr>
                    <p:cNvPr id="105" name="Picture 10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rot="21025091">
                      <a:off x="6888025" y="4402065"/>
                      <a:ext cx="4227720" cy="4688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rgbClr val="00B0F0"/>
                      </a:solidFill>
                    </a:ln>
                  </p:spPr>
                </p:pic>
                <p:pic>
                  <p:nvPicPr>
                    <p:cNvPr id="106" name="Picture 105"/>
                    <p:cNvPicPr>
                      <a:picLocks noChangeAspect="1"/>
                    </p:cNvPicPr>
                    <p:nvPr/>
                  </p:nvPicPr>
                  <p:blipFill rotWithShape="1">
                    <a:blip r:embed="rId8"/>
                    <a:srcRect l="1" t="-393240" r="41174" b="319746"/>
                    <a:stretch/>
                  </p:blipFill>
                  <p:spPr>
                    <a:xfrm rot="19760945" flipV="1">
                      <a:off x="6640014" y="3622461"/>
                      <a:ext cx="4705121" cy="4604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rgbClr val="00B0F0"/>
                      </a:solidFill>
                    </a:ln>
                  </p:spPr>
                </p:pic>
                <p:sp>
                  <p:nvSpPr>
                    <p:cNvPr id="107" name="Rectangle 106"/>
                    <p:cNvSpPr/>
                    <p:nvPr/>
                  </p:nvSpPr>
                  <p:spPr>
                    <a:xfrm rot="5400000">
                      <a:off x="10192798" y="3311093"/>
                      <a:ext cx="1673197" cy="5036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5132497" y="4352832"/>
                    <a:ext cx="361778" cy="2960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000" dirty="0" smtClean="0">
                        <a:solidFill>
                          <a:schemeClr val="tx1"/>
                        </a:solidFill>
                      </a:rPr>
                      <a:t>B</a:t>
                    </a:r>
                    <a:endParaRPr lang="en-GB" sz="4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9237045" y="3773366"/>
                    <a:ext cx="361778" cy="2960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4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8985824" y="1659312"/>
                    <a:ext cx="361778" cy="2960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000" dirty="0" smtClean="0">
                        <a:solidFill>
                          <a:schemeClr val="tx1"/>
                        </a:solidFill>
                      </a:rPr>
                      <a:t>F</a:t>
                    </a:r>
                    <a:endParaRPr lang="en-GB" sz="4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9" name="Rectangle 98"/>
                <p:cNvSpPr/>
                <p:nvPr/>
              </p:nvSpPr>
              <p:spPr>
                <a:xfrm rot="5400000" flipV="1">
                  <a:off x="2918312" y="2965066"/>
                  <a:ext cx="150232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 rot="10800000" flipV="1">
                  <a:off x="1970712" y="3111209"/>
                  <a:ext cx="2526988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" name="Rectangle 94"/>
              <p:cNvSpPr/>
              <p:nvPr/>
            </p:nvSpPr>
            <p:spPr>
              <a:xfrm>
                <a:off x="6843495" y="2135219"/>
                <a:ext cx="361778" cy="29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</a:rPr>
                  <a:t>D</a:t>
                </a:r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5209215" y="3702465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a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243714" y="3394335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b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685455" y="2151619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</a:rPr>
                <a:t>c</a:t>
              </a:r>
              <a:endParaRPr lang="en-GB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 rot="19848834">
            <a:off x="1556313" y="5244586"/>
            <a:ext cx="4329858" cy="45719"/>
          </a:xfrm>
          <a:prstGeom prst="rect">
            <a:avLst/>
          </a:prstGeom>
          <a:solidFill>
            <a:schemeClr val="tx1"/>
          </a:solidFill>
          <a:ln w="127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8909294" y="3953657"/>
            <a:ext cx="784566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10002208" y="3973439"/>
            <a:ext cx="1801510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7553655" y="4853044"/>
            <a:ext cx="784566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8588931" y="4859572"/>
            <a:ext cx="1620048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10641152" y="4872094"/>
            <a:ext cx="782478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7680651" y="5762929"/>
            <a:ext cx="664578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8601425" y="5769457"/>
            <a:ext cx="2936370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9817 0.36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957 0.3678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43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3" grpId="0" animBg="1"/>
      <p:bldP spid="3" grpId="1" animBg="1"/>
      <p:bldP spid="55" grpId="0" animBg="1"/>
      <p:bldP spid="55" grpId="1" animBg="1"/>
      <p:bldP spid="56" grpId="0" animBg="1"/>
      <p:bldP spid="58" grpId="0" animBg="1"/>
      <p:bldP spid="59" grpId="0" animBg="1"/>
      <p:bldP spid="116" grpId="0" animBg="1"/>
      <p:bldP spid="116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745" y="1180895"/>
            <a:ext cx="3255285" cy="2596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056962" y="209545"/>
            <a:ext cx="717954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913" y="3830966"/>
            <a:ext cx="11784168" cy="9419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10, 8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3913" y="2715070"/>
                <a:ext cx="11782564" cy="10624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সূত্রমতে, কর্ণ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r>
                  <a:rPr lang="en-GB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a=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প্রস্ত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b=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c=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3" y="2715070"/>
                <a:ext cx="11782564" cy="1062483"/>
              </a:xfrm>
              <a:prstGeom prst="rect">
                <a:avLst/>
              </a:prstGeom>
              <a:blipFill rotWithShape="0">
                <a:blip r:embed="rId3"/>
                <a:stretch>
                  <a:fillRect t="-19774" b="-401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2988" y="4170242"/>
                <a:ext cx="5809860" cy="783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GB" sz="4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8" y="4170242"/>
                <a:ext cx="5809860" cy="783163"/>
              </a:xfrm>
              <a:prstGeom prst="rect">
                <a:avLst/>
              </a:prstGeom>
              <a:blipFill rotWithShape="0">
                <a:blip r:embed="rId4"/>
                <a:stretch>
                  <a:fillRect l="-3673" t="-2326" r="-839" b="-34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6461" y="4931367"/>
                <a:ext cx="5962914" cy="760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0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GB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61" y="4931367"/>
                <a:ext cx="5962914" cy="760721"/>
              </a:xfrm>
              <a:prstGeom prst="rect">
                <a:avLst/>
              </a:prstGeom>
              <a:blipFill rotWithShape="0">
                <a:blip r:embed="rId5"/>
                <a:stretch>
                  <a:fillRect l="-3681" t="-5600" r="-511" b="-35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6461" y="5712330"/>
                <a:ext cx="3075137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rad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GB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61" y="5712330"/>
                <a:ext cx="3075137" cy="765915"/>
              </a:xfrm>
              <a:prstGeom prst="rect">
                <a:avLst/>
              </a:prstGeom>
              <a:blipFill rotWithShape="0">
                <a:blip r:embed="rId6"/>
                <a:stretch>
                  <a:fillRect l="-7143" t="-4762" r="-1984" b="-34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27707" y="5712330"/>
                <a:ext cx="341151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124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GB" sz="4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707" y="5712330"/>
                <a:ext cx="3411511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6440" t="-13793" r="-1789" b="-37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11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06851 L -0.01198 -0.4083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699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193359" y="256873"/>
            <a:ext cx="3696236" cy="669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83513" y="1052947"/>
            <a:ext cx="3584542" cy="987820"/>
            <a:chOff x="1545463" y="2430428"/>
            <a:chExt cx="2253804" cy="2463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own Arrow 4"/>
                <p:cNvSpPr/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সঠিক উত্তরে </a:t>
                  </a:r>
                  <a14:m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চিহ্ন দাও </a:t>
                  </a:r>
                  <a:endParaRPr lang="en-GB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Down Arrow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blipFill rotWithShape="0">
                  <a:blip r:embed="rId5"/>
                  <a:stretch>
                    <a:fillRect b="-9756"/>
                  </a:stretch>
                </a:blipFill>
                <a:ln w="57150">
                  <a:solidFill>
                    <a:schemeClr val="bg2">
                      <a:lumMod val="25000"/>
                      <a:lumOff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Down Arrow 5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801240" y="2435822"/>
            <a:ext cx="342537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313" y="1568535"/>
            <a:ext cx="5408366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60312" y="2522533"/>
                <a:ext cx="2886105" cy="6844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(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টি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12" y="2522533"/>
                <a:ext cx="2886105" cy="684472"/>
              </a:xfrm>
              <a:prstGeom prst="rect">
                <a:avLst/>
              </a:prstGeom>
              <a:blipFill rotWithShape="0">
                <a:blip r:embed="rId6"/>
                <a:stretch>
                  <a:fillRect r="-209" b="-2222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01240" y="3258893"/>
            <a:ext cx="342537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8143" y="3395437"/>
            <a:ext cx="2938274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(গ)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960312" y="3423119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12" y="3423119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889595" y="2502296"/>
                <a:ext cx="127527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95" y="2502296"/>
                <a:ext cx="1275274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6465" r="-37674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007110" y="3292005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110" y="3292005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053073" y="2565937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73" y="2565937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80527" y="4272185"/>
            <a:ext cx="6762707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7588" y="4966323"/>
            <a:ext cx="4639235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ab+bc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একক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5459" y="5081871"/>
            <a:ext cx="5428220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(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ab+bc+ca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একক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18719" y="5834185"/>
            <a:ext cx="4618104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bc+ca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বর্গ একক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338" y="5823264"/>
            <a:ext cx="570534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(গ)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ab+bc+ca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একক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956269" y="501459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69" y="5014593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956269" y="585977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69" y="5859773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080527" y="5148675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27" y="5148675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39468" y="5859773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       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68" y="5859773"/>
                <a:ext cx="124824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6465" r="-86730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403364" y="6584319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87675" y="1274889"/>
                <a:ext cx="3863153" cy="6956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(খ)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675" y="1274889"/>
                <a:ext cx="3863153" cy="695656"/>
              </a:xfrm>
              <a:prstGeom prst="rect">
                <a:avLst/>
              </a:prstGeom>
              <a:blipFill rotWithShape="0">
                <a:blip r:embed="rId4"/>
                <a:stretch>
                  <a:fillRect b="-2268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0608" y="1286720"/>
                <a:ext cx="6125114" cy="6963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(ক)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1286720"/>
                <a:ext cx="6125114" cy="696317"/>
              </a:xfrm>
              <a:prstGeom prst="rect">
                <a:avLst/>
              </a:prstGeom>
              <a:blipFill rotWithShape="0">
                <a:blip r:embed="rId5"/>
                <a:stretch>
                  <a:fillRect b="-2268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84302" y="2119093"/>
                <a:ext cx="3866526" cy="6872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02" y="2119093"/>
                <a:ext cx="3866526" cy="687290"/>
              </a:xfrm>
              <a:prstGeom prst="rect">
                <a:avLst/>
              </a:prstGeom>
              <a:blipFill rotWithShape="0">
                <a:blip r:embed="rId6"/>
                <a:stretch>
                  <a:fillRect b="-239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0608" y="2158599"/>
                <a:ext cx="6171114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(গ)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2158599"/>
                <a:ext cx="6171114" cy="688316"/>
              </a:xfrm>
              <a:prstGeom prst="rect">
                <a:avLst/>
              </a:prstGeom>
              <a:blipFill rotWithShape="0">
                <a:blip r:embed="rId7"/>
                <a:stretch>
                  <a:fillRect t="-73729" b="-2288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598472" y="1341363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2" y="1341363"/>
                <a:ext cx="793885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830852" y="1314840"/>
                <a:ext cx="73673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600" dirty="0" smtClean="0"/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852" y="1314840"/>
                <a:ext cx="736739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 t="-21429" r="-24603" b="-39796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893163" y="2158599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3" y="2158599"/>
                <a:ext cx="745017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1773" y="568659"/>
            <a:ext cx="6341540" cy="5297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ঘনবস্তুর কর্ণের দৈর্ঘের সূত্র কী?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97142" y="2227491"/>
                <a:ext cx="124074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2" y="2227491"/>
                <a:ext cx="124074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 t="-46465" r="-5238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81774" y="3710321"/>
            <a:ext cx="7367522" cy="4588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8,6,4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বাহুবিশিষ্ঠ ঘনবস্তুর আয়তন কত 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8471" y="4315684"/>
            <a:ext cx="4042473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(ক)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862308" y="4382488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08" y="4382488"/>
                <a:ext cx="793885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354128" y="4330393"/>
            <a:ext cx="343836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9734" y="5148306"/>
            <a:ext cx="406121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GB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3700" y="5148306"/>
            <a:ext cx="345879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487205" y="4367868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05" y="4367868"/>
                <a:ext cx="1248241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 t="-47959" r="-5213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806436" y="5189361"/>
                <a:ext cx="90563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36" y="5189361"/>
                <a:ext cx="905630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7532692" y="5174622"/>
                <a:ext cx="77180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692" y="5174622"/>
                <a:ext cx="771805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78215" y="513710"/>
            <a:ext cx="2902641" cy="5287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https://paloimages.prothom-alo.com/contents/cache/images/400x224x1/uploads/media/2018/09/07/ea01711bd25f9346c2cd0818ff1cd99c-5b9299dcc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10" y="1551516"/>
            <a:ext cx="4703780" cy="2634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13" y="4880986"/>
            <a:ext cx="11784168" cy="9419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12, 10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8290581" y="2095091"/>
            <a:ext cx="3143241" cy="2446421"/>
            <a:chOff x="2261559" y="1153551"/>
            <a:chExt cx="4462797" cy="3938954"/>
          </a:xfrm>
        </p:grpSpPr>
        <p:sp>
          <p:nvSpPr>
            <p:cNvPr id="4" name="Cube 3"/>
            <p:cNvSpPr/>
            <p:nvPr/>
          </p:nvSpPr>
          <p:spPr>
            <a:xfrm>
              <a:off x="2377439" y="1153551"/>
              <a:ext cx="4346917" cy="3938954"/>
            </a:xfrm>
            <a:prstGeom prst="cub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31699" y="4051495"/>
              <a:ext cx="3392657" cy="703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1883898" y="2601353"/>
              <a:ext cx="2968284" cy="726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8265150">
              <a:off x="2261559" y="4533247"/>
              <a:ext cx="1239096" cy="755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6" y="1361303"/>
            <a:ext cx="3682555" cy="3588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4599297"/>
            <a:ext cx="3088070" cy="2093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43" y="4808603"/>
            <a:ext cx="3201094" cy="1883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40" y="4897453"/>
            <a:ext cx="3365472" cy="17948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81413" y="664937"/>
            <a:ext cx="94500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ধন্যবাদ, পরবর্তী ক্লাসে দেখা হবে 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2181413" y="-630340"/>
            <a:ext cx="1423851" cy="1802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344" y="4872274"/>
            <a:ext cx="3416487" cy="1820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496" y="1865266"/>
            <a:ext cx="3905304" cy="29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5 0.00949 L 0.10664 0.08195 L 0.14648 0.00949 L 0.18893 0.08195 L 0.23151 0.00949 L 0.27148 0.08195 L 0.31406 0.00949 L 0.35365 0.08195 L 0.39648 0.00949 L 0.43932 0.08195 L 0.47878 0.00949 L 0.52135 0.08195 L 0.56133 0.00949 L 0.60391 0.08195 L 0.64648 0.00949 L 0.68607 0.08195 L 0.72917 0.00949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30" y="1511657"/>
            <a:ext cx="3897678" cy="4941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0" y="418038"/>
            <a:ext cx="6712278" cy="60355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359" y="927744"/>
            <a:ext cx="1963972" cy="2332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719893" y="249960"/>
            <a:ext cx="3747753" cy="1093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6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50" y="1265591"/>
            <a:ext cx="5455401" cy="4091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32617" y="328478"/>
            <a:ext cx="6943895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 এবং চিন্তা করে বলো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4116" y="5357142"/>
            <a:ext cx="3258136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চিত্র?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664" t="17015" r="2456" b="13672"/>
          <a:stretch/>
        </p:blipFill>
        <p:spPr>
          <a:xfrm>
            <a:off x="6982217" y="1444809"/>
            <a:ext cx="4969115" cy="37486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37706" y="5196578"/>
            <a:ext cx="3258136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চিত্র?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5074" y="5379691"/>
            <a:ext cx="5396725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 একসাথে কী বলে?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5362" y="260807"/>
            <a:ext cx="8163337" cy="6361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3021905" y="961283"/>
            <a:ext cx="2435927" cy="53008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26939" y="608316"/>
            <a:ext cx="4572001" cy="12360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 ঘনবস্তু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371" y="1844338"/>
            <a:ext cx="3145809" cy="25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4289027" y="778221"/>
            <a:ext cx="3283752" cy="63491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শিখনফল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48063" y="1636813"/>
            <a:ext cx="10295867" cy="4122675"/>
            <a:chOff x="1169519" y="1786261"/>
            <a:chExt cx="9163450" cy="4122675"/>
          </a:xfrm>
        </p:grpSpPr>
        <p:grpSp>
          <p:nvGrpSpPr>
            <p:cNvPr id="40" name="Group 39"/>
            <p:cNvGrpSpPr/>
            <p:nvPr/>
          </p:nvGrpSpPr>
          <p:grpSpPr>
            <a:xfrm>
              <a:off x="1169519" y="1786261"/>
              <a:ext cx="9163450" cy="4122675"/>
              <a:chOff x="1599649" y="1731270"/>
              <a:chExt cx="9163450" cy="412267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634388" y="1731270"/>
                <a:ext cx="9128711" cy="946598"/>
                <a:chOff x="1788936" y="2606031"/>
                <a:chExt cx="9128711" cy="946598"/>
              </a:xfrm>
            </p:grpSpPr>
            <p:sp>
              <p:nvSpPr>
                <p:cNvPr id="67" name="Down Arrow Callout 66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3119155" y="2626756"/>
                  <a:ext cx="7798492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এই পাঠ শেষে শিক্ষার্থীরা 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---</a:t>
                  </a:r>
                  <a:endParaRPr lang="en-GB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599649" y="2453631"/>
                <a:ext cx="9163450" cy="3400314"/>
                <a:chOff x="504018" y="2395471"/>
                <a:chExt cx="9163450" cy="3400314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504018" y="2395471"/>
                  <a:ext cx="1434638" cy="3400314"/>
                  <a:chOff x="594170" y="2408350"/>
                  <a:chExt cx="1434638" cy="3400314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631057" y="2408350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62" name="Down Arrow Callout 61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" name="Isosceles Triangle 62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Isosceles Triangle 63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5" name="Isosceles Triangle 64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6" name="Isosceles Triangle 65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628909" y="3137104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57" name="Down Arrow Callout 56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8" name="Isosceles Triangle 57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Isosceles Triangle 59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Isosceles Triangle 60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639640" y="3859296"/>
                    <a:ext cx="1339403" cy="946595"/>
                    <a:chOff x="759853" y="1851706"/>
                    <a:chExt cx="1210614" cy="736947"/>
                  </a:xfrm>
                </p:grpSpPr>
                <p:sp>
                  <p:nvSpPr>
                    <p:cNvPr id="52" name="Down Arrow Callout 51"/>
                    <p:cNvSpPr/>
                    <p:nvPr/>
                  </p:nvSpPr>
                  <p:spPr>
                    <a:xfrm>
                      <a:off x="759853" y="1854556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" name="Isosceles Triangle 52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Isosceles Triangle 53"/>
                    <p:cNvSpPr/>
                    <p:nvPr/>
                  </p:nvSpPr>
                  <p:spPr>
                    <a:xfrm>
                      <a:off x="1429554" y="1851706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Isosceles Triangle 54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6" name="Isosceles Triangle 55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1" name="Rectangle 50"/>
                  <p:cNvSpPr/>
                  <p:nvPr/>
                </p:nvSpPr>
                <p:spPr>
                  <a:xfrm>
                    <a:off x="594170" y="5530848"/>
                    <a:ext cx="1434638" cy="27781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perspectiveRelaxedModerately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5" name="Rounded Rectangle 44"/>
                <p:cNvSpPr/>
                <p:nvPr/>
              </p:nvSpPr>
              <p:spPr>
                <a:xfrm>
                  <a:off x="1871123" y="2416196"/>
                  <a:ext cx="7796345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n-IN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আয়তকার ঘনবস্তুর সংজ্ঞা বলতে পারবে ।</a:t>
                  </a:r>
                  <a:endParaRPr lang="en-GB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1862540" y="3161222"/>
                  <a:ext cx="7804928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n-IN" sz="40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আয়তকার ঘনবস্তুর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সূত্র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নির্ণয়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 </a:t>
                  </a:r>
                  <a:r>
                    <a:rPr lang="bn-IN" sz="40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GB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1884002" y="3866623"/>
                  <a:ext cx="7783466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আয়তকার </a:t>
                  </a:r>
                  <a:r>
                    <a:rPr lang="bn-IN" sz="37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ঘনবস্তুর </a:t>
                  </a:r>
                  <a:r>
                    <a:rPr lang="en-US" sz="37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সূত্র</a:t>
                  </a:r>
                  <a:r>
                    <a:rPr lang="en-US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দ্বারা সমস্যা সমাধান </a:t>
                  </a:r>
                  <a:r>
                    <a:rPr lang="en-US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700" dirty="0" err="1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37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US" sz="37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GB" sz="3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1" name="Straight Connector 40"/>
            <p:cNvCxnSpPr/>
            <p:nvPr/>
          </p:nvCxnSpPr>
          <p:spPr>
            <a:xfrm>
              <a:off x="1865692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0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4222173" y="2385929"/>
            <a:ext cx="3313864" cy="2761471"/>
            <a:chOff x="971133" y="3564759"/>
            <a:chExt cx="3313864" cy="2761471"/>
          </a:xfrm>
        </p:grpSpPr>
        <p:sp>
          <p:nvSpPr>
            <p:cNvPr id="35" name="Rectangle 34"/>
            <p:cNvSpPr/>
            <p:nvPr/>
          </p:nvSpPr>
          <p:spPr>
            <a:xfrm>
              <a:off x="1357149" y="3986790"/>
              <a:ext cx="2439910" cy="197368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71133" y="593233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B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85201" y="3564759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A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9545" y="590419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27117" y="3842090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16862" y="1384112"/>
            <a:ext cx="3254488" cy="2775540"/>
            <a:chOff x="944146" y="703383"/>
            <a:chExt cx="3254488" cy="2775540"/>
          </a:xfrm>
        </p:grpSpPr>
        <p:sp>
          <p:nvSpPr>
            <p:cNvPr id="36" name="Rectangle 35"/>
            <p:cNvSpPr/>
            <p:nvPr/>
          </p:nvSpPr>
          <p:spPr>
            <a:xfrm>
              <a:off x="1377363" y="1111348"/>
              <a:ext cx="2439910" cy="197368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40754" y="308502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31341" y="703383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1133" y="717453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4146" y="2604566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H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168908" y="3252570"/>
            <a:ext cx="4046063" cy="2012856"/>
            <a:chOff x="5370179" y="3063072"/>
            <a:chExt cx="4046063" cy="2012856"/>
          </a:xfrm>
        </p:grpSpPr>
        <p:sp>
          <p:nvSpPr>
            <p:cNvPr id="31" name="Parallelogram 30"/>
            <p:cNvSpPr/>
            <p:nvPr/>
          </p:nvSpPr>
          <p:spPr>
            <a:xfrm>
              <a:off x="5825282" y="3063072"/>
              <a:ext cx="3121769" cy="201285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7999983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41614" y="3095797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70179" y="4555699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B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058362" y="3489692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81606" y="4591827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98470" y="1389286"/>
            <a:ext cx="1530299" cy="3857390"/>
            <a:chOff x="1558854" y="437193"/>
            <a:chExt cx="1530299" cy="3857390"/>
          </a:xfrm>
        </p:grpSpPr>
        <p:sp>
          <p:nvSpPr>
            <p:cNvPr id="32" name="Parallelogram 31"/>
            <p:cNvSpPr/>
            <p:nvPr/>
          </p:nvSpPr>
          <p:spPr>
            <a:xfrm rot="5400000" flipV="1">
              <a:off x="1041053" y="1612258"/>
              <a:ext cx="2619093" cy="147710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8497366" lon="19019791" rev="2172266"/>
              </a:camera>
              <a:lightRig rig="threePt" dir="t"/>
            </a:scene3d>
            <a:sp3d extrusionH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58854" y="142552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50599" y="437193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2186" y="229889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12046" y="390068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B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667468" y="1316782"/>
            <a:ext cx="1560127" cy="3875562"/>
            <a:chOff x="10078059" y="1408141"/>
            <a:chExt cx="1560127" cy="3875562"/>
          </a:xfrm>
        </p:grpSpPr>
        <p:sp>
          <p:nvSpPr>
            <p:cNvPr id="30" name="Parallelogram 29"/>
            <p:cNvSpPr/>
            <p:nvPr/>
          </p:nvSpPr>
          <p:spPr>
            <a:xfrm rot="5400000" flipV="1">
              <a:off x="9507065" y="2628135"/>
              <a:ext cx="2619093" cy="147710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8497366" lon="19019791" rev="2172266"/>
              </a:camera>
              <a:lightRig rig="threePt" dir="t"/>
            </a:scene3d>
            <a:sp3d extrusionH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280306" y="1408141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52436" y="384079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494301" y="488980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09850" y="274480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D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70728" y="180435"/>
            <a:ext cx="7956645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/ ১ম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70727" y="237240"/>
            <a:ext cx="7956645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করো এবং চিন্তা করে বলো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50729" y="5388245"/>
            <a:ext cx="4636850" cy="12566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2 / 2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39131" y="1290507"/>
            <a:ext cx="4015760" cy="2016993"/>
            <a:chOff x="381039" y="1016780"/>
            <a:chExt cx="4015760" cy="2016993"/>
          </a:xfrm>
        </p:grpSpPr>
        <p:sp>
          <p:nvSpPr>
            <p:cNvPr id="20" name="Parallelogram 19"/>
            <p:cNvSpPr/>
            <p:nvPr/>
          </p:nvSpPr>
          <p:spPr>
            <a:xfrm>
              <a:off x="790275" y="1020917"/>
              <a:ext cx="3121769" cy="201285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7999983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41687" y="2402611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D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24059" y="1106359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G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1039" y="208193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A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38919" y="1016780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F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1038915" y="3430043"/>
            <a:ext cx="4309180" cy="12566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13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30195 -0.18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94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27461 -0.162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810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2448 0.1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84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31094 0.454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227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12357 0.081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40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22083 -0.106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53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7" grpId="0" animBg="1"/>
      <p:bldP spid="37" grpId="1" animBg="1"/>
      <p:bldP spid="46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165400" y="3367892"/>
            <a:ext cx="3313864" cy="2761471"/>
            <a:chOff x="971133" y="3564759"/>
            <a:chExt cx="3313864" cy="2761471"/>
          </a:xfrm>
        </p:grpSpPr>
        <p:sp>
          <p:nvSpPr>
            <p:cNvPr id="35" name="Rectangle 34"/>
            <p:cNvSpPr/>
            <p:nvPr/>
          </p:nvSpPr>
          <p:spPr>
            <a:xfrm>
              <a:off x="1357149" y="3986790"/>
              <a:ext cx="2439910" cy="197368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71133" y="593233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B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85201" y="3564759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A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9545" y="590419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27117" y="3842090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4090" y="719744"/>
            <a:ext cx="3254488" cy="2775540"/>
            <a:chOff x="944146" y="703383"/>
            <a:chExt cx="3254488" cy="2775540"/>
          </a:xfrm>
        </p:grpSpPr>
        <p:sp>
          <p:nvSpPr>
            <p:cNvPr id="36" name="Rectangle 35"/>
            <p:cNvSpPr/>
            <p:nvPr/>
          </p:nvSpPr>
          <p:spPr>
            <a:xfrm>
              <a:off x="1377363" y="1111348"/>
              <a:ext cx="2439910" cy="197368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40754" y="308502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31341" y="703383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1133" y="717453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4146" y="2604566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H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93664" y="4700903"/>
            <a:ext cx="4046063" cy="2012856"/>
            <a:chOff x="5370179" y="3063072"/>
            <a:chExt cx="4046063" cy="2012856"/>
          </a:xfrm>
        </p:grpSpPr>
        <p:sp>
          <p:nvSpPr>
            <p:cNvPr id="31" name="Parallelogram 30"/>
            <p:cNvSpPr/>
            <p:nvPr/>
          </p:nvSpPr>
          <p:spPr>
            <a:xfrm>
              <a:off x="5825282" y="3063072"/>
              <a:ext cx="3121769" cy="201285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7999983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41614" y="3095797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70179" y="4555699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B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058362" y="3489692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81606" y="4591827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33684" y="553290"/>
            <a:ext cx="1530299" cy="3857390"/>
            <a:chOff x="1558854" y="437193"/>
            <a:chExt cx="1530299" cy="3857390"/>
          </a:xfrm>
        </p:grpSpPr>
        <p:sp>
          <p:nvSpPr>
            <p:cNvPr id="32" name="Parallelogram 31"/>
            <p:cNvSpPr/>
            <p:nvPr/>
          </p:nvSpPr>
          <p:spPr>
            <a:xfrm rot="5400000" flipV="1">
              <a:off x="1041053" y="1612258"/>
              <a:ext cx="2619093" cy="147710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8497366" lon="19019791" rev="2172266"/>
              </a:camera>
              <a:lightRig rig="threePt" dir="t"/>
            </a:scene3d>
            <a:sp3d extrusionH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58854" y="142552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50599" y="437193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2186" y="229889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12046" y="390068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B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868237" y="2808887"/>
            <a:ext cx="1560127" cy="3875562"/>
            <a:chOff x="10078059" y="1408141"/>
            <a:chExt cx="1560127" cy="3875562"/>
          </a:xfrm>
        </p:grpSpPr>
        <p:sp>
          <p:nvSpPr>
            <p:cNvPr id="30" name="Parallelogram 29"/>
            <p:cNvSpPr/>
            <p:nvPr/>
          </p:nvSpPr>
          <p:spPr>
            <a:xfrm rot="5400000" flipV="1">
              <a:off x="9507065" y="2628135"/>
              <a:ext cx="2619093" cy="147710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8497366" lon="19019791" rev="2172266"/>
              </a:camera>
              <a:lightRig rig="threePt" dir="t"/>
            </a:scene3d>
            <a:sp3d extrusionH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280306" y="1408141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52436" y="384079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494301" y="488980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09850" y="2744805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D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99684" y="224852"/>
            <a:ext cx="4837764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পূনরায় লক্ষ্য করো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34372" y="636096"/>
            <a:ext cx="4015760" cy="2016993"/>
            <a:chOff x="381039" y="1016780"/>
            <a:chExt cx="4015760" cy="2016993"/>
          </a:xfrm>
        </p:grpSpPr>
        <p:sp>
          <p:nvSpPr>
            <p:cNvPr id="20" name="Parallelogram 19"/>
            <p:cNvSpPr/>
            <p:nvPr/>
          </p:nvSpPr>
          <p:spPr>
            <a:xfrm>
              <a:off x="790275" y="1020917"/>
              <a:ext cx="3121769" cy="2012856"/>
            </a:xfrm>
            <a:prstGeom prst="parallelogram">
              <a:avLst>
                <a:gd name="adj" fmla="val 37154"/>
              </a:avLst>
            </a:prstGeom>
            <a:noFill/>
            <a:ln w="111125">
              <a:solidFill>
                <a:schemeClr val="tx1"/>
              </a:solidFill>
            </a:ln>
            <a:scene3d>
              <a:camera prst="orthographicFront">
                <a:rot lat="17999983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41687" y="2402611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D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24059" y="1106359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G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1039" y="2081938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A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38919" y="1016780"/>
              <a:ext cx="357880" cy="39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</a:rPr>
                <a:t>F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025630" y="5546768"/>
            <a:ext cx="9044854" cy="11482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৩/তিন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আবদ্ধ হয়ে আয়তার ঘনবস্তুতে পরিণত হলো 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43771" y="225097"/>
            <a:ext cx="3313175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কী ঘটলো?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209 L -0.01237 0.168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112 -0.1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40547 0.18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9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24141 -0.1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4.07407E-6 L 0.40911 0.166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83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0833 L 0.35534 -0.074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69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/>
          <p:cNvGrpSpPr/>
          <p:nvPr/>
        </p:nvGrpSpPr>
        <p:grpSpPr>
          <a:xfrm>
            <a:off x="4151836" y="1503896"/>
            <a:ext cx="2747789" cy="1391358"/>
            <a:chOff x="8419710" y="1359897"/>
            <a:chExt cx="2747789" cy="1391358"/>
          </a:xfrm>
        </p:grpSpPr>
        <p:sp>
          <p:nvSpPr>
            <p:cNvPr id="74" name="Rectangle 73"/>
            <p:cNvSpPr/>
            <p:nvPr/>
          </p:nvSpPr>
          <p:spPr>
            <a:xfrm>
              <a:off x="8851909" y="1359897"/>
              <a:ext cx="1883391" cy="12555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244500" y="1407759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23494" y="2043369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768636" y="1519753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19710" y="1633751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937579" y="930848"/>
            <a:ext cx="2647813" cy="2564489"/>
            <a:chOff x="8453046" y="506428"/>
            <a:chExt cx="2647813" cy="2564489"/>
          </a:xfrm>
        </p:grpSpPr>
        <p:sp>
          <p:nvSpPr>
            <p:cNvPr id="116" name="Rectangle 115"/>
            <p:cNvSpPr/>
            <p:nvPr/>
          </p:nvSpPr>
          <p:spPr>
            <a:xfrm>
              <a:off x="8851909" y="1359897"/>
              <a:ext cx="1883391" cy="12555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869600" y="506428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349778" y="2363031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701996" y="1517319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453046" y="1521458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55263" y="1410098"/>
            <a:ext cx="1498934" cy="1947675"/>
            <a:chOff x="2824708" y="2776483"/>
            <a:chExt cx="1498934" cy="1947675"/>
          </a:xfrm>
        </p:grpSpPr>
        <p:sp>
          <p:nvSpPr>
            <p:cNvPr id="76" name="Parallelogram 75"/>
            <p:cNvSpPr/>
            <p:nvPr/>
          </p:nvSpPr>
          <p:spPr>
            <a:xfrm rot="207357" flipH="1">
              <a:off x="2918336" y="3031132"/>
              <a:ext cx="1405306" cy="1221027"/>
            </a:xfrm>
            <a:prstGeom prst="parallelogram">
              <a:avLst>
                <a:gd name="adj" fmla="val 43525"/>
              </a:avLst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21056710" lon="1520257" rev="2044428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98234" y="3323880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282482" y="4016272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365490" y="2776483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24708" y="3154465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140119" y="971080"/>
            <a:ext cx="1438347" cy="2060978"/>
            <a:chOff x="2918336" y="2343297"/>
            <a:chExt cx="1438347" cy="2060978"/>
          </a:xfrm>
        </p:grpSpPr>
        <p:sp>
          <p:nvSpPr>
            <p:cNvPr id="134" name="Parallelogram 133"/>
            <p:cNvSpPr/>
            <p:nvPr/>
          </p:nvSpPr>
          <p:spPr>
            <a:xfrm rot="207357" flipH="1">
              <a:off x="2918336" y="3031132"/>
              <a:ext cx="1405306" cy="1221027"/>
            </a:xfrm>
            <a:prstGeom prst="parallelogram">
              <a:avLst>
                <a:gd name="adj" fmla="val 43525"/>
              </a:avLst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21056710" lon="1520257" rev="2044428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957820" y="3313956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390232" y="3696389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458902" y="2343297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269841" y="3051183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561510" y="942956"/>
            <a:ext cx="2665590" cy="1302852"/>
            <a:chOff x="3748726" y="665743"/>
            <a:chExt cx="2665590" cy="1302852"/>
          </a:xfrm>
        </p:grpSpPr>
        <p:grpSp>
          <p:nvGrpSpPr>
            <p:cNvPr id="98" name="Group 97"/>
            <p:cNvGrpSpPr/>
            <p:nvPr/>
          </p:nvGrpSpPr>
          <p:grpSpPr>
            <a:xfrm>
              <a:off x="3748726" y="1211244"/>
              <a:ext cx="2665590" cy="303359"/>
              <a:chOff x="4840939" y="4637835"/>
              <a:chExt cx="2665590" cy="303359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840939" y="4637835"/>
                <a:ext cx="1918449" cy="2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570151" y="4915432"/>
                <a:ext cx="1918449" cy="2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865760" y="4663597"/>
                <a:ext cx="826963" cy="2701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679566" y="4655764"/>
                <a:ext cx="826963" cy="2701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TextBox 122"/>
            <p:cNvSpPr txBox="1"/>
            <p:nvPr/>
          </p:nvSpPr>
          <p:spPr>
            <a:xfrm>
              <a:off x="4523972" y="665743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160877" y="1260709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875877" y="1127201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872507" y="682968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572347" y="2182463"/>
            <a:ext cx="2665590" cy="1330582"/>
            <a:chOff x="3748726" y="637016"/>
            <a:chExt cx="2665590" cy="1330582"/>
          </a:xfrm>
        </p:grpSpPr>
        <p:grpSp>
          <p:nvGrpSpPr>
            <p:cNvPr id="144" name="Group 143"/>
            <p:cNvGrpSpPr/>
            <p:nvPr/>
          </p:nvGrpSpPr>
          <p:grpSpPr>
            <a:xfrm>
              <a:off x="3748726" y="1211244"/>
              <a:ext cx="2665590" cy="303359"/>
              <a:chOff x="4840939" y="4637835"/>
              <a:chExt cx="2665590" cy="303359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4840939" y="4637835"/>
                <a:ext cx="1918449" cy="2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5570151" y="4915432"/>
                <a:ext cx="1918449" cy="2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865760" y="4663597"/>
                <a:ext cx="826963" cy="2701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679566" y="4655764"/>
                <a:ext cx="826963" cy="2701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/>
            <p:cNvSpPr txBox="1"/>
            <p:nvPr/>
          </p:nvSpPr>
          <p:spPr>
            <a:xfrm>
              <a:off x="4624574" y="637016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019094" y="1259712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67942" y="1104440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781599" y="780360"/>
              <a:ext cx="3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975045" y="207612"/>
            <a:ext cx="9997231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64049" y="5515185"/>
            <a:ext cx="3840178" cy="4495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জোড়া তল/পৃষ্ঠ?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926051" y="5530809"/>
            <a:ext cx="3082750" cy="375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জোড়া তল/পৃষ্ঠ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569465" y="5516246"/>
            <a:ext cx="4308265" cy="4342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মোট ক্ষেত্রফল কত?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512469" y="5482530"/>
            <a:ext cx="2862071" cy="4223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2×ac=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2ac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66940" y="4240611"/>
            <a:ext cx="3840178" cy="4495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জোড়া তল/পৃষ্ঠ?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8624368" y="4240611"/>
            <a:ext cx="3082750" cy="375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জোড়া তল/পৃষ্ঠ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911659" y="4241250"/>
            <a:ext cx="4805929" cy="4342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মোট ক্ষেত্রফল কত?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110205" y="4264775"/>
            <a:ext cx="2862071" cy="4223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2×ab= 2ab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11658" y="3159102"/>
            <a:ext cx="3840178" cy="4495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জোড়া তল/পৃষ্ঠ?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855429" y="3174206"/>
            <a:ext cx="3082750" cy="375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জোড়া তল/পৃষ্ঠ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31081" y="3262563"/>
            <a:ext cx="4805929" cy="4342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মোট ক্ষেত্রফল কত?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02364" y="3435821"/>
            <a:ext cx="2862071" cy="4223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2×bc= 2bc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395699" y="1596556"/>
            <a:ext cx="4471242" cy="10971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তল/পৃষ্ঠ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64810" y="6158949"/>
            <a:ext cx="5031585" cy="4223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(2ab+ 2bc+2ca)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897062" y="6210874"/>
            <a:ext cx="5167392" cy="4223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(</a:t>
            </a:r>
            <a:r>
              <a:rPr lang="en-GB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bc+ca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5" name="Up-Down Arrow 174"/>
          <p:cNvSpPr/>
          <p:nvPr/>
        </p:nvSpPr>
        <p:spPr>
          <a:xfrm rot="16200000">
            <a:off x="1768479" y="852201"/>
            <a:ext cx="190258" cy="2151666"/>
          </a:xfrm>
          <a:prstGeom prst="up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Up-Down Arrow 175"/>
          <p:cNvSpPr/>
          <p:nvPr/>
        </p:nvSpPr>
        <p:spPr>
          <a:xfrm rot="18309431">
            <a:off x="9781544" y="1512012"/>
            <a:ext cx="194940" cy="2118625"/>
          </a:xfrm>
          <a:prstGeom prst="up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Up-Down Arrow 176"/>
          <p:cNvSpPr/>
          <p:nvPr/>
        </p:nvSpPr>
        <p:spPr>
          <a:xfrm>
            <a:off x="5877719" y="3751124"/>
            <a:ext cx="174539" cy="1607344"/>
          </a:xfrm>
          <a:prstGeom prst="up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013 0.35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0091 0.3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9545 0.18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92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375 -0.057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8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32226 -0.0590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296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34466 -0.0289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145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2" grpId="0" animBg="1"/>
      <p:bldP spid="172" grpId="1" animBg="1"/>
      <p:bldP spid="173" grpId="0" animBg="1"/>
      <p:bldP spid="174" grpId="0" animBg="1"/>
      <p:bldP spid="175" grpId="0" animBg="1"/>
      <p:bldP spid="176" grpId="0" animBg="1"/>
      <p:bldP spid="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https://static.wixstatic.com/media/bc95b8_ca3c4cb449474f648952b300a8d65dae~m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434" y="1908151"/>
            <a:ext cx="3601102" cy="2328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161816" y="57150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২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913" y="4401482"/>
            <a:ext cx="11784168" cy="9419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10, 8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728" y="1778940"/>
            <a:ext cx="1978925" cy="450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সমাধানঃ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36" y="2380709"/>
            <a:ext cx="11782564" cy="1062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সূত্রমতে,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ab+bc+ca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a=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b=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c=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36" y="3757463"/>
            <a:ext cx="9948417" cy="619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ab+bc+ca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902" y="4724158"/>
            <a:ext cx="8027491" cy="619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র্থাৎ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10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+8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×6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943" y="5709371"/>
            <a:ext cx="4517742" cy="619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0182 -0.53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67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873</Words>
  <Application>Microsoft Office PowerPoint</Application>
  <PresentationFormat>Widescreen</PresentationFormat>
  <Paragraphs>258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</dc:creator>
  <cp:lastModifiedBy>ABDUR RAZZAK</cp:lastModifiedBy>
  <cp:revision>127</cp:revision>
  <dcterms:created xsi:type="dcterms:W3CDTF">2021-04-06T01:23:55Z</dcterms:created>
  <dcterms:modified xsi:type="dcterms:W3CDTF">2021-04-30T21:12:07Z</dcterms:modified>
</cp:coreProperties>
</file>