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sldIdLst>
    <p:sldId id="256" r:id="rId2"/>
    <p:sldId id="257" r:id="rId3"/>
    <p:sldId id="269" r:id="rId4"/>
    <p:sldId id="275" r:id="rId5"/>
    <p:sldId id="258" r:id="rId6"/>
    <p:sldId id="271" r:id="rId7"/>
    <p:sldId id="274" r:id="rId8"/>
    <p:sldId id="272" r:id="rId9"/>
    <p:sldId id="261" r:id="rId10"/>
    <p:sldId id="276" r:id="rId11"/>
    <p:sldId id="280" r:id="rId12"/>
    <p:sldId id="259" r:id="rId13"/>
    <p:sldId id="264" r:id="rId14"/>
    <p:sldId id="277" r:id="rId15"/>
    <p:sldId id="278" r:id="rId16"/>
    <p:sldId id="267" r:id="rId17"/>
    <p:sldId id="268" r:id="rId18"/>
    <p:sldId id="270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8BCA8-B571-41CD-B6AB-EDA142486BBF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6A0FA-E9D7-4B79-BC03-231115EB1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5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6A0FA-E9D7-4B79-BC03-231115EB199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27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6A0FA-E9D7-4B79-BC03-231115EB199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7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06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11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74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7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19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23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18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32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95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5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49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2747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228599" y="368252"/>
            <a:ext cx="8686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স্বাগত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trans="76000" gridSize="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84" y="1383915"/>
            <a:ext cx="8802816" cy="5338860"/>
          </a:xfrm>
          <a:prstGeom prst="rect">
            <a:avLst/>
          </a:prstGeom>
          <a:effectLst>
            <a:glow rad="127000">
              <a:schemeClr val="bg1"/>
            </a:glow>
            <a:reflection stA="83000" endPos="65000" dist="50800" dir="5400000" sy="-100000" algn="bl" rotWithShape="0"/>
            <a:softEdge rad="3683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56EAFE-DCE3-46FF-9990-471B5CF5C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6" cy="6934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599" y="56985"/>
            <a:ext cx="8901545" cy="762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পরিপাক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7145" y="6667831"/>
            <a:ext cx="8763000" cy="237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</a:rPr>
              <a:t>মোঃ আতাউর রহমান, মোবাইলঃ ০১৭৪৬৯৬৩৭৬০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8600" y="1028370"/>
            <a:ext cx="8901545" cy="5591793"/>
          </a:xfrm>
          <a:prstGeom prst="roundRect">
            <a:avLst>
              <a:gd name="adj" fmla="val 795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" t="-15559" r="-1111" b="-7344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-152401"/>
            <a:ext cx="9296400" cy="7010401"/>
          </a:xfrm>
          <a:prstGeom prst="frame">
            <a:avLst>
              <a:gd name="adj1" fmla="val 2747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38299" y="174087"/>
            <a:ext cx="5867400" cy="876300"/>
          </a:xfrm>
        </p:spPr>
        <p:txBody>
          <a:bodyPr>
            <a:norm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কাজ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Subtitle 1"/>
          <p:cNvSpPr txBox="1">
            <a:spLocks/>
          </p:cNvSpPr>
          <p:nvPr/>
        </p:nvSpPr>
        <p:spPr>
          <a:xfrm>
            <a:off x="494732" y="5486565"/>
            <a:ext cx="8839199" cy="962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পরিপাক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গ্রন্থির চিত্র অংকন করে বিভিন্ন অংশ চিহ্নিত কর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762000" y="972617"/>
            <a:ext cx="6629400" cy="5642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সময়ঃ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মিঃ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52401"/>
            <a:ext cx="9296400" cy="7010401"/>
          </a:xfrm>
          <a:prstGeom prst="frame">
            <a:avLst>
              <a:gd name="adj1" fmla="val 2747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1A6190-DC99-401F-BD71-571957023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1" y="1766365"/>
            <a:ext cx="5448298" cy="33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378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4343400" y="0"/>
            <a:ext cx="1866900" cy="87581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4371" y="1886304"/>
            <a:ext cx="2971800" cy="3940428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1250" r="-41667" b="-3828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503468" y="1886304"/>
            <a:ext cx="5413664" cy="3940428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যকৃত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পিত্তরস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তৈরী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যকৃত উদ্ধৃত গ্লুকোজ নিজ দেহে  গ্লাইকোজেন রুপে সঞ্চয় করে;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যকৃত নাইট্রোজেন ঘটিত বর্জ্য পদার্থ তৈরি করে  ; 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রক্তে গ্লুকোজের মাত্রা নিয়ন্ত্রন করে।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-152401"/>
            <a:ext cx="9296400" cy="7010401"/>
          </a:xfrm>
          <a:prstGeom prst="frame">
            <a:avLst>
              <a:gd name="adj1" fmla="val 2747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Subtitle 1"/>
          <p:cNvSpPr txBox="1">
            <a:spLocks/>
          </p:cNvSpPr>
          <p:nvPr/>
        </p:nvSpPr>
        <p:spPr>
          <a:xfrm>
            <a:off x="990600" y="271457"/>
            <a:ext cx="7315200" cy="578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পরিপাক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গ্রন্থির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কাজ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7600" y="866717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যকৃত গ্রন্থি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28366" y="2436125"/>
            <a:ext cx="2981216" cy="3962400"/>
          </a:xfrm>
          <a:prstGeom prst="roundRect">
            <a:avLst>
              <a:gd name="adj" fmla="val 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29001" y="2438400"/>
            <a:ext cx="5562599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29001" y="2865328"/>
            <a:ext cx="5562599" cy="35394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এটি পরিপাকে অংশগ্রহনকারী এনজাইম ও রক্তের গ্লুকোজ নিয়ন্ত্রনকারী হরমোন নিঃসৃত করে 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অগ্ন্যাশয় রস শর্করা ,আমিষ এবং স্নেহজাতীয় খাদ্যকে পরিপাকে সহায়তা করে।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অম্লক্ষারের সাম্যতা, পানির সাম্যতা,দেহতাপ প্রভুতি নিয়ন্ত্রন করে।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-152401"/>
            <a:ext cx="9296400" cy="7010401"/>
          </a:xfrm>
          <a:prstGeom prst="frame">
            <a:avLst>
              <a:gd name="adj1" fmla="val 2747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Subtitle 1"/>
          <p:cNvSpPr txBox="1">
            <a:spLocks/>
          </p:cNvSpPr>
          <p:nvPr/>
        </p:nvSpPr>
        <p:spPr>
          <a:xfrm>
            <a:off x="990600" y="457200"/>
            <a:ext cx="7315200" cy="578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পরিপাক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গ্রন্থির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কাজ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81400" y="1165534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অগ্নাশয় গ্রন্থি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42900" y="2322443"/>
            <a:ext cx="2819400" cy="4078357"/>
          </a:xfrm>
          <a:prstGeom prst="roundRect">
            <a:avLst>
              <a:gd name="adj" fmla="val 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516" t="-50958" r="-15206" b="-66534"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52800" y="2322443"/>
            <a:ext cx="5486400" cy="40783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81400" y="3439693"/>
            <a:ext cx="5257800" cy="224676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গ্যাস্ট্রিকগ্রন্থি পাকস্থলির প্রাচীরে থাকে। 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এ গ্রন্থি থেকে ট্রিপসিন, লাইপেজ , আমাইলেজ, ইত্যাদি পাচক রস নিঃসৃত হয়। 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-152401"/>
            <a:ext cx="9296400" cy="7010401"/>
          </a:xfrm>
          <a:prstGeom prst="frame">
            <a:avLst>
              <a:gd name="adj1" fmla="val 2747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Subtitle 1"/>
          <p:cNvSpPr txBox="1">
            <a:spLocks/>
          </p:cNvSpPr>
          <p:nvPr/>
        </p:nvSpPr>
        <p:spPr>
          <a:xfrm>
            <a:off x="990600" y="457200"/>
            <a:ext cx="7315200" cy="578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পরিপাক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গ্রন্থির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কাজ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1400" y="1177218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গ্যাস্ট্রিক গ্রন্থি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87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81000" y="2362200"/>
            <a:ext cx="2667000" cy="3886200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318" t="-63544" r="-34129" b="-34177"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52800" y="2362200"/>
            <a:ext cx="5600699" cy="3886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52799" y="3810000"/>
            <a:ext cx="5600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ক্ষুদ্রান্ত্রের প্রাচীরে ভিলাইয়ে আন্ত্রিকগ্রন্থি থাকে;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এ গ্রন্থি থেকে যে রস নিঃসৃত হয় তার নাম আন্ত্রিক রস। </a:t>
            </a:r>
          </a:p>
          <a:p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52401"/>
            <a:ext cx="9296400" cy="7010401"/>
          </a:xfrm>
          <a:prstGeom prst="frame">
            <a:avLst>
              <a:gd name="adj1" fmla="val 2747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Subtitle 1"/>
          <p:cNvSpPr txBox="1">
            <a:spLocks/>
          </p:cNvSpPr>
          <p:nvPr/>
        </p:nvSpPr>
        <p:spPr>
          <a:xfrm>
            <a:off x="990600" y="457200"/>
            <a:ext cx="7315200" cy="578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পরিপাক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গ্রন্থির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কাজ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7600" y="1216462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আন্ত্রিক গ্রন্থি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371600" y="5608098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যকৃত গ্রন্থি ও অগ্নাশয় গ্রন্থির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দুইটি করে কাজ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399" y="450115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দলীয় কাজ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-152401"/>
            <a:ext cx="9296400" cy="7010401"/>
          </a:xfrm>
          <a:prstGeom prst="frame">
            <a:avLst>
              <a:gd name="adj1" fmla="val 2747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828800" y="933258"/>
            <a:ext cx="5562600" cy="5642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সময়ঃ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মিঃ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430D72-E5E6-4583-B549-98F0DFD6A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63146"/>
            <a:ext cx="4419600" cy="3531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457200"/>
            <a:ext cx="4876800" cy="1159177"/>
          </a:xfrm>
          <a:noFill/>
        </p:spPr>
        <p:txBody>
          <a:bodyPr>
            <a:normAutofit/>
          </a:bodyPr>
          <a:lstStyle/>
          <a:p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438400"/>
            <a:ext cx="8001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আন্ত্রিক রস কী?</a:t>
            </a:r>
          </a:p>
          <a:p>
            <a:pPr>
              <a:lnSpc>
                <a:spcPct val="150000"/>
              </a:lnSpc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২। ভিলাই এর অবস্থান কোথায়?</a:t>
            </a:r>
          </a:p>
          <a:p>
            <a:pPr>
              <a:lnSpc>
                <a:spcPct val="150000"/>
              </a:lnSpc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৩। লালারসে কোন এনজাইম থাকে?  </a:t>
            </a:r>
          </a:p>
          <a:p>
            <a:pPr>
              <a:lnSpc>
                <a:spcPct val="150000"/>
              </a:lnSpc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৪। যকৃত কি দ্বারা তৈরি? </a:t>
            </a:r>
          </a:p>
          <a:p>
            <a:pPr>
              <a:lnSpc>
                <a:spcPct val="150000"/>
              </a:lnSpc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৫। কাকে রসায়ন গবেষনাগার বলা হয়?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-152401"/>
            <a:ext cx="9296400" cy="7010401"/>
          </a:xfrm>
          <a:prstGeom prst="frame">
            <a:avLst>
              <a:gd name="adj1" fmla="val 2747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8655" y="5528958"/>
            <a:ext cx="8953500" cy="685800"/>
          </a:xfrm>
          <a:noFill/>
        </p:spPr>
        <p:txBody>
          <a:bodyPr>
            <a:normAutofit fontScale="92500"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 পাকস্থলিতে কিভাবে খাদ্য পরিপাক হয় তা চিত্রসহ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কর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-152401"/>
            <a:ext cx="9296400" cy="7010401"/>
          </a:xfrm>
          <a:prstGeom prst="frame">
            <a:avLst>
              <a:gd name="adj1" fmla="val 2747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530501"/>
            <a:ext cx="2411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 কাজ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10AB55-6415-473B-8870-DC9E8B309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1579721"/>
            <a:ext cx="4937760" cy="369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-152401"/>
            <a:ext cx="9296400" cy="7010401"/>
          </a:xfrm>
          <a:prstGeom prst="frame">
            <a:avLst>
              <a:gd name="adj1" fmla="val 2747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990600"/>
            <a:ext cx="8953501" cy="571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210971" y="156472"/>
            <a:ext cx="868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ক্লাসে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2747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61844" y="741589"/>
            <a:ext cx="4773459" cy="3124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87313" y="3865788"/>
            <a:ext cx="4267200" cy="1995673"/>
          </a:xfrm>
          <a:prstGeom prst="roundRect">
            <a:avLst>
              <a:gd name="adj" fmla="val 230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খাদ্য,পুষ্টি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পরিপাক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10/05/2021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67221" y="3775243"/>
            <a:ext cx="2355868" cy="2752849"/>
          </a:xfrm>
          <a:prstGeom prst="roundRect">
            <a:avLst>
              <a:gd name="adj" fmla="val 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02353" y="1195693"/>
            <a:ext cx="4352159" cy="19082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মোঃমেহেদুল ইসলাম</a:t>
            </a:r>
          </a:p>
          <a:p>
            <a:pPr algn="ctr"/>
            <a:r>
              <a:rPr lang="bn-B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শারীরিক শিক্ষক</a:t>
            </a:r>
          </a:p>
          <a:p>
            <a:pPr algn="ctr"/>
            <a:r>
              <a:rPr lang="bn-B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মাহমুদপুর উচ্চ বিদ্যালয়</a:t>
            </a:r>
          </a:p>
          <a:p>
            <a:pPr algn="ctr"/>
            <a:r>
              <a:rPr lang="bn-B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ক্ষেতলাল,জয়পুরহাট</a:t>
            </a:r>
          </a:p>
          <a:p>
            <a:pPr algn="ctr"/>
            <a:r>
              <a:rPr lang="bn-B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mehedulslam190179@gmail.com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4B220E-2A53-4EF3-9DC5-CF7C5E33F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66" y="967213"/>
            <a:ext cx="2404154" cy="26188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595148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খাবারগুলো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পাকস্থলিতে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9800" y="5996331"/>
            <a:ext cx="689481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পরিপাক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0329" y="5889927"/>
            <a:ext cx="617912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পরিপাকে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79819" y="5827495"/>
            <a:ext cx="64658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পরিপাক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Frame 16"/>
          <p:cNvSpPr/>
          <p:nvPr/>
        </p:nvSpPr>
        <p:spPr>
          <a:xfrm>
            <a:off x="0" y="-152401"/>
            <a:ext cx="9296400" cy="7010401"/>
          </a:xfrm>
          <a:prstGeom prst="frame">
            <a:avLst>
              <a:gd name="adj1" fmla="val 2747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3733800"/>
            <a:ext cx="3619497" cy="19811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2" y="3733799"/>
            <a:ext cx="3581400" cy="19811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t="9697" r="4110"/>
          <a:stretch/>
        </p:blipFill>
        <p:spPr>
          <a:xfrm>
            <a:off x="647701" y="1608572"/>
            <a:ext cx="3581400" cy="18887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2" y="1608572"/>
            <a:ext cx="3581400" cy="1888742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419100" y="32354"/>
            <a:ext cx="8305800" cy="1316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গুলো ভালভাবে লক্ষ্য কর। 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686800" cy="6019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0600" y="1178281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তাহলে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পরিপাক</a:t>
            </a:r>
            <a:r>
              <a:rPr lang="en-U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গ্রন্থি</a:t>
            </a:r>
            <a:r>
              <a:rPr lang="en-U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Frame 5"/>
          <p:cNvSpPr/>
          <p:nvPr/>
        </p:nvSpPr>
        <p:spPr>
          <a:xfrm>
            <a:off x="0" y="-152401"/>
            <a:ext cx="9296400" cy="7010401"/>
          </a:xfrm>
          <a:prstGeom prst="frame">
            <a:avLst>
              <a:gd name="adj1" fmla="val 2747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90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376912"/>
            <a:ext cx="8001000" cy="723216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138" y="3414725"/>
            <a:ext cx="8610600" cy="901024"/>
          </a:xfrm>
          <a:noFill/>
        </p:spPr>
        <p:txBody>
          <a:bodyPr>
            <a:noAutofit/>
          </a:bodyPr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পরিপাক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গ্রন্থির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প্রধান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অংশগুলোর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; </a:t>
            </a:r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" y="4659481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পরিপাক গ্রন্থির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বিভিন্ন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অংশের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037103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পরিপাক গ্রন্থির চিহ্নিত চিত্র অংকন করতে পারবে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;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66800" y="2310348"/>
            <a:ext cx="7010400" cy="72321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6608961"/>
            <a:ext cx="8763000" cy="256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</a:rPr>
              <a:t>মোঃ আতাউর রহমান, </a:t>
            </a:r>
            <a:r>
              <a:rPr lang="en-US" sz="1200" dirty="0" err="1">
                <a:solidFill>
                  <a:schemeClr val="tx1"/>
                </a:solidFill>
              </a:rPr>
              <a:t>নীলফামারী</a:t>
            </a:r>
            <a:r>
              <a:rPr lang="en-US" sz="1200" dirty="0">
                <a:solidFill>
                  <a:schemeClr val="tx1"/>
                </a:solidFill>
              </a:rPr>
              <a:t> ।</a:t>
            </a:r>
            <a:r>
              <a:rPr lang="bn-IN" sz="1200" dirty="0">
                <a:solidFill>
                  <a:schemeClr val="tx1"/>
                </a:solidFill>
              </a:rPr>
              <a:t>মোবাইলঃ ০১৭৪৬৯৬৩৭৬০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bn-IN" sz="1200" dirty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52401"/>
            <a:ext cx="9296400" cy="7010401"/>
          </a:xfrm>
          <a:prstGeom prst="frame">
            <a:avLst>
              <a:gd name="adj1" fmla="val 2747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" y="170028"/>
            <a:ext cx="857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8" name="Frame 7"/>
          <p:cNvSpPr/>
          <p:nvPr/>
        </p:nvSpPr>
        <p:spPr>
          <a:xfrm>
            <a:off x="0" y="-152401"/>
            <a:ext cx="9296400" cy="7010401"/>
          </a:xfrm>
          <a:prstGeom prst="frame">
            <a:avLst>
              <a:gd name="adj1" fmla="val 2747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পরিপাক তন্ত্র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" y="877914"/>
            <a:ext cx="8953500" cy="582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44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39394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5000" r="24603" b="34000"/>
          <a:stretch/>
        </p:blipFill>
        <p:spPr>
          <a:xfrm>
            <a:off x="909080" y="1411772"/>
            <a:ext cx="2043667" cy="1804492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5" name="Rounded Rectangle 4"/>
          <p:cNvSpPr/>
          <p:nvPr/>
        </p:nvSpPr>
        <p:spPr>
          <a:xfrm>
            <a:off x="220892" y="208992"/>
            <a:ext cx="87630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পরিপাক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গ্রন্থি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পর্যবেক্ষ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ণ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7145" y="6667831"/>
            <a:ext cx="8763000" cy="237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</a:rPr>
              <a:t>মোঃ আতাউর রহমান, মোবাইলঃ ০১৭৪৬৯৬৩৭৬০ 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407" y="1418832"/>
            <a:ext cx="2125275" cy="1804493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342" y="1394735"/>
            <a:ext cx="2225804" cy="1853541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4" name="Picture 13" descr="gastric glan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4060" y="4165143"/>
            <a:ext cx="2247754" cy="1853541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7" b="15618"/>
          <a:stretch/>
        </p:blipFill>
        <p:spPr>
          <a:xfrm>
            <a:off x="4602392" y="4167100"/>
            <a:ext cx="2316356" cy="1858738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3" name="Rounded Rectangle 12"/>
          <p:cNvSpPr/>
          <p:nvPr/>
        </p:nvSpPr>
        <p:spPr>
          <a:xfrm>
            <a:off x="367145" y="3201517"/>
            <a:ext cx="3061856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লালা</a:t>
            </a:r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গ্রন্থি </a:t>
            </a:r>
            <a:endParaRPr lang="en-US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43316" y="3317682"/>
            <a:ext cx="3061856" cy="552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অগ্ন্যাশয়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গ্রন্থি </a:t>
            </a:r>
            <a:endParaRPr lang="en-US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89334" y="3342522"/>
            <a:ext cx="3143253" cy="4885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যকৃত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গ্রন্থি</a:t>
            </a:r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851546" y="6071574"/>
            <a:ext cx="3061856" cy="552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গ্যাস্ট্রিক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গ্রন্থি </a:t>
            </a:r>
            <a:endParaRPr lang="en-US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235163" y="6084785"/>
            <a:ext cx="3061856" cy="552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আন্ত্রিক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গ্রন্থি </a:t>
            </a:r>
            <a:endParaRPr lang="en-US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Frame 19"/>
          <p:cNvSpPr/>
          <p:nvPr/>
        </p:nvSpPr>
        <p:spPr>
          <a:xfrm>
            <a:off x="0" y="-152401"/>
            <a:ext cx="9296400" cy="7010401"/>
          </a:xfrm>
          <a:prstGeom prst="frame">
            <a:avLst>
              <a:gd name="adj1" fmla="val 2747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9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38299" y="174087"/>
            <a:ext cx="5867400" cy="876300"/>
          </a:xfrm>
        </p:spPr>
        <p:txBody>
          <a:bodyPr>
            <a:norm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 কাজ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Subtitle 1"/>
          <p:cNvSpPr txBox="1">
            <a:spLocks/>
          </p:cNvSpPr>
          <p:nvPr/>
        </p:nvSpPr>
        <p:spPr>
          <a:xfrm>
            <a:off x="1447800" y="5613093"/>
            <a:ext cx="7543799" cy="962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পরিপাক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গ্রন্থির বিভিন্ন অং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শের নাম লিখ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828800" y="933258"/>
            <a:ext cx="5562600" cy="5642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সময়ঃ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৩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মিঃ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-11373" y="9099"/>
            <a:ext cx="9296400" cy="7010401"/>
          </a:xfrm>
          <a:prstGeom prst="frame">
            <a:avLst>
              <a:gd name="adj1" fmla="val 2747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051FE-9B61-4D87-9710-F86E34879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5240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08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"/>
          <p:cNvSpPr txBox="1">
            <a:spLocks/>
          </p:cNvSpPr>
          <p:nvPr/>
        </p:nvSpPr>
        <p:spPr>
          <a:xfrm>
            <a:off x="3581400" y="2514602"/>
            <a:ext cx="5372099" cy="34334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দুই কানের সামনে ও নিচে একজোড়া 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চোয়ালের নিচে একজোড়া ।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চিবুকের নিচে একজোড়া 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4037" y="2514602"/>
            <a:ext cx="3048001" cy="3433465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3369" r="-113101" b="-2107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/>
          <p:cNvSpPr/>
          <p:nvPr/>
        </p:nvSpPr>
        <p:spPr>
          <a:xfrm>
            <a:off x="0" y="-152401"/>
            <a:ext cx="9296400" cy="7010401"/>
          </a:xfrm>
          <a:prstGeom prst="frame">
            <a:avLst>
              <a:gd name="adj1" fmla="val 2747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ubtitle 1"/>
          <p:cNvSpPr txBox="1">
            <a:spLocks/>
          </p:cNvSpPr>
          <p:nvPr/>
        </p:nvSpPr>
        <p:spPr>
          <a:xfrm>
            <a:off x="990600" y="602899"/>
            <a:ext cx="7315200" cy="578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পরিপাক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গ্রন্থি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2214</TotalTime>
  <Words>406</Words>
  <Application>Microsoft Office PowerPoint</Application>
  <PresentationFormat>On-screen Show (4:3)</PresentationFormat>
  <Paragraphs>82</Paragraphs>
  <Slides>19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Kalpurush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একক কাজ </vt:lpstr>
      <vt:lpstr>PowerPoint Presentation</vt:lpstr>
      <vt:lpstr>PowerPoint Presentation</vt:lpstr>
      <vt:lpstr>জোড়ায় কাজ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MASTER</dc:creator>
  <cp:lastModifiedBy>Mahadul Islam</cp:lastModifiedBy>
  <cp:revision>459</cp:revision>
  <dcterms:created xsi:type="dcterms:W3CDTF">2006-08-16T00:00:00Z</dcterms:created>
  <dcterms:modified xsi:type="dcterms:W3CDTF">2021-05-09T22:40:10Z</dcterms:modified>
</cp:coreProperties>
</file>