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4" r:id="rId2"/>
    <p:sldId id="287" r:id="rId3"/>
    <p:sldId id="290" r:id="rId4"/>
    <p:sldId id="291" r:id="rId5"/>
    <p:sldId id="292" r:id="rId6"/>
    <p:sldId id="277" r:id="rId7"/>
    <p:sldId id="301" r:id="rId8"/>
    <p:sldId id="300" r:id="rId9"/>
    <p:sldId id="302" r:id="rId10"/>
    <p:sldId id="303" r:id="rId11"/>
    <p:sldId id="304" r:id="rId12"/>
    <p:sldId id="305" r:id="rId13"/>
    <p:sldId id="306" r:id="rId14"/>
    <p:sldId id="298" r:id="rId15"/>
    <p:sldId id="293" r:id="rId16"/>
    <p:sldId id="296" r:id="rId17"/>
    <p:sldId id="283" r:id="rId18"/>
    <p:sldId id="28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F8D31-F337-4231-9A61-E60CD32BD981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15FFF-F58A-4DCF-96B4-C5641012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B799-E004-4F77-96C8-EBC1A3CF2800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5475" y="467601"/>
            <a:ext cx="8188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latin typeface="NikoshBAN" pitchFamily="2" charset="0"/>
                <a:cs typeface="NikoshBAN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/>
              <a:t>  </a:t>
            </a:r>
            <a:r>
              <a:rPr lang="en-GB" sz="6600">
                <a:solidFill>
                  <a:srgbClr val="C00000"/>
                </a:solidFill>
              </a:rPr>
              <a:t>তোমাদের সবাইকে স্বাগতম</a:t>
            </a:r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F3ECB15-3458-0544-A508-45B400BCE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08" y="1701169"/>
            <a:ext cx="7169586" cy="417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59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89C587-CEF3-E147-A1DA-E19A11E0885B}"/>
              </a:ext>
            </a:extLst>
          </p:cNvPr>
          <p:cNvSpPr txBox="1"/>
          <p:nvPr/>
        </p:nvSpPr>
        <p:spPr>
          <a:xfrm>
            <a:off x="1048905" y="0"/>
            <a:ext cx="771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অনৈতিক কাজের ক্ষতিকর দিক সমূহ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6A47E11-A384-BC49-A6B9-3A88CA203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3" y="544671"/>
            <a:ext cx="3907397" cy="2522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FAC0C6-55B6-4F43-96FE-0F39263D7591}"/>
              </a:ext>
            </a:extLst>
          </p:cNvPr>
          <p:cNvSpPr txBox="1"/>
          <p:nvPr/>
        </p:nvSpPr>
        <p:spPr>
          <a:xfrm>
            <a:off x="88145" y="3336632"/>
            <a:ext cx="89024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নেশাদ্রব্য গ্রহন ধর্মীয় ও সামাজিকভাবে নিষিদ্ধ।নেশা স্বাাস্থ্য নষ্ট ও মানসিক বিকারগ্রস্ত করে।নেশার আসক্তির ফলে ধন –সম্পদ নষ্ট হয়।চরিত্র ও মানবিক মূল্যবোধের অধঃপতন হয়।নেশা সেবনকারীরা নানা রকম অপরাধে লিপ্ত হয়।এরা নানা রকম ব্যাধিতে আক্রান্ত হয়ে মৃত্যুবরণ  করে।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9D24B21-E006-5349-8F97-871B8A9DA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73" y="694516"/>
            <a:ext cx="3805153" cy="236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4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82FDC3-C7B1-444E-B299-90D555F992F6}"/>
              </a:ext>
            </a:extLst>
          </p:cNvPr>
          <p:cNvSpPr txBox="1"/>
          <p:nvPr/>
        </p:nvSpPr>
        <p:spPr>
          <a:xfrm>
            <a:off x="890247" y="189911"/>
            <a:ext cx="771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অনৈতিক কাজের ক্ষতিকর দিক সমূহ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80025E-5EE9-8548-9961-10B8A30C7E47}"/>
              </a:ext>
            </a:extLst>
          </p:cNvPr>
          <p:cNvSpPr txBox="1"/>
          <p:nvPr/>
        </p:nvSpPr>
        <p:spPr>
          <a:xfrm>
            <a:off x="195680" y="3594805"/>
            <a:ext cx="8752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দুপুর বারোটার পর খাবার গ্রহন করাকে বিকাল ভোজন বলা হয়।খাবারের প্রতি আসক্তি ও অপরিমিত আহার দান,শীল,ধ্যান – সমাধি ইত্যাদি ধর্মচর্চা ব্যাহত করে।ফলে নির্বানের পথে পরিচালিত হওয়া যায় না।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B38FC4-1F64-224F-87AE-BBE77FA3D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7" y="897797"/>
            <a:ext cx="3712548" cy="255454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B979A49-4DEE-1143-823B-B2CC68993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967" y="897797"/>
            <a:ext cx="4171830" cy="241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0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747346-8F62-024B-BEAF-B906037C9ABF}"/>
              </a:ext>
            </a:extLst>
          </p:cNvPr>
          <p:cNvSpPr txBox="1"/>
          <p:nvPr/>
        </p:nvSpPr>
        <p:spPr>
          <a:xfrm>
            <a:off x="890247" y="189911"/>
            <a:ext cx="771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অনৈতিক কাজের ক্ষতিকর দিক সমূহ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93FBC7-5BB9-3B42-B0A4-969BAA7EA5B0}"/>
              </a:ext>
            </a:extLst>
          </p:cNvPr>
          <p:cNvSpPr txBox="1"/>
          <p:nvPr/>
        </p:nvSpPr>
        <p:spPr>
          <a:xfrm>
            <a:off x="319871" y="4176551"/>
            <a:ext cx="85297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নাচ গানবাদ্য- বাজনা সুগন্ধি- প্রসাধন লেপন ইত্যাদিতে অনুরক্তভাব মনের একাগ্রতা নষ্ট করে।ধর্মচর্চা ব্যাহত হয়।ফলে দুঃখ থেকে মুক্তি লাভ সম্ভব হয় না।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5EE3E37-F837-4447-8B23-4B888A461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3" y="1131073"/>
            <a:ext cx="3681753" cy="269435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CC036A5-6A79-2448-918E-F53B7B8F4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22" y="1131073"/>
            <a:ext cx="3781611" cy="269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4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F3ED0C-2216-AD43-9630-138787C56E6B}"/>
              </a:ext>
            </a:extLst>
          </p:cNvPr>
          <p:cNvSpPr txBox="1"/>
          <p:nvPr/>
        </p:nvSpPr>
        <p:spPr>
          <a:xfrm>
            <a:off x="890247" y="189911"/>
            <a:ext cx="771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অনৈতিক কাজের ক্ষতিকর দিক সমূহ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45C612-F06C-E843-8B35-D60739C1B0C7}"/>
              </a:ext>
            </a:extLst>
          </p:cNvPr>
          <p:cNvSpPr txBox="1"/>
          <p:nvPr/>
        </p:nvSpPr>
        <p:spPr>
          <a:xfrm>
            <a:off x="266984" y="4009077"/>
            <a:ext cx="8767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বিলাসবহুল শয্যায় শয়ন ও উপবেশন মানুষকে আরামপ্রিয় ও অলস তরে তোলে।মানসিক ও চারিত্রিক দৃঢ়তা নষ্ট হয় বলে অলস ব্যক্তি কখনোই অভীষ্ট লক্ষ্যে পৌঁচাতে পারে না।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BBF0DF-8534-294D-A3EC-3BFAF0B85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2" y="983222"/>
            <a:ext cx="3963614" cy="255454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5260911-1363-0248-921E-299937EEF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34" y="897798"/>
            <a:ext cx="3744064" cy="276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1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9760C3-3CE7-D94B-95A5-9EEE9C25B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77" y="1234007"/>
            <a:ext cx="5149926" cy="3481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71D51E-9961-1448-B9D7-7417ADE13C79}"/>
              </a:ext>
            </a:extLst>
          </p:cNvPr>
          <p:cNvSpPr txBox="1"/>
          <p:nvPr/>
        </p:nvSpPr>
        <p:spPr>
          <a:xfrm>
            <a:off x="3057806" y="325966"/>
            <a:ext cx="4337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D2759B-5DF5-9F47-9B65-D879AC803649}"/>
              </a:ext>
            </a:extLst>
          </p:cNvPr>
          <p:cNvSpPr txBox="1"/>
          <p:nvPr/>
        </p:nvSpPr>
        <p:spPr>
          <a:xfrm rot="10800000" flipV="1">
            <a:off x="1560138" y="4962274"/>
            <a:ext cx="7501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সকল কুশল কর্মের উৎস কী?</a:t>
            </a:r>
          </a:p>
          <a:p>
            <a:endParaRPr lang="en-GB" sz="4000" b="1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82E3728-B707-9946-8F1D-AE963FA35C12}"/>
              </a:ext>
            </a:extLst>
          </p:cNvPr>
          <p:cNvSpPr txBox="1"/>
          <p:nvPr/>
        </p:nvSpPr>
        <p:spPr>
          <a:xfrm>
            <a:off x="2352659" y="678721"/>
            <a:ext cx="4337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অষ্ঠশীল পালনের সুফল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4D14ED-29DC-B441-8C55-E3F117866E7F}"/>
              </a:ext>
            </a:extLst>
          </p:cNvPr>
          <p:cNvSpPr txBox="1"/>
          <p:nvPr/>
        </p:nvSpPr>
        <p:spPr>
          <a:xfrm rot="10800000" flipV="1">
            <a:off x="607652" y="1140386"/>
            <a:ext cx="83915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latin typeface="NikoshBAN" pitchFamily="2" charset="0"/>
                <a:cs typeface="NikoshBAN" pitchFamily="2" charset="0"/>
              </a:rPr>
              <a:t>ক.আচার আচরণ সংযত হয়।</a:t>
            </a:r>
          </a:p>
          <a:p>
            <a:r>
              <a:rPr lang="en-GB" sz="3200" b="1">
                <a:latin typeface="NikoshBAN" pitchFamily="2" charset="0"/>
                <a:cs typeface="NikoshBAN" pitchFamily="2" charset="0"/>
              </a:rPr>
              <a:t>খ. যশ- খ্যাতি ক্রমশ বৃদ্ধি পায়।</a:t>
            </a:r>
          </a:p>
          <a:p>
            <a:r>
              <a:rPr lang="en-GB" sz="3200" b="1">
                <a:latin typeface="NikoshBAN" pitchFamily="2" charset="0"/>
                <a:cs typeface="NikoshBAN" pitchFamily="2" charset="0"/>
              </a:rPr>
              <a:t>গ.ধন- সম্পদ সুরক্ষিত থাকে।</a:t>
            </a:r>
          </a:p>
          <a:p>
            <a:r>
              <a:rPr lang="en-GB" sz="3200" b="1">
                <a:latin typeface="NikoshBAN" pitchFamily="2" charset="0"/>
                <a:cs typeface="NikoshBAN" pitchFamily="2" charset="0"/>
              </a:rPr>
              <a:t>ঘ.সৎ কাজে উৎসাহ বৃদ্ধি পায়।</a:t>
            </a:r>
          </a:p>
          <a:p>
            <a:r>
              <a:rPr lang="en-GB" sz="3200" b="1">
                <a:latin typeface="NikoshBAN" pitchFamily="2" charset="0"/>
                <a:cs typeface="NikoshBAN" pitchFamily="2" charset="0"/>
              </a:rPr>
              <a:t>ঙ.অভাবগ্রস্ত হয় না। </a:t>
            </a:r>
          </a:p>
          <a:p>
            <a:r>
              <a:rPr lang="en-GB" sz="3200" b="1">
                <a:latin typeface="NikoshBAN" pitchFamily="2" charset="0"/>
                <a:cs typeface="NikoshBAN" pitchFamily="2" charset="0"/>
              </a:rPr>
              <a:t>                                      চ.প্রিয়ভাজন হওয়া যায়।</a:t>
            </a:r>
          </a:p>
          <a:p>
            <a:r>
              <a:rPr lang="en-GB" sz="3200" b="1">
                <a:latin typeface="NikoshBAN" pitchFamily="2" charset="0"/>
                <a:cs typeface="NikoshBAN" pitchFamily="2" charset="0"/>
              </a:rPr>
              <a:t>                                        ছ. সংযম ও সহিষ্ণুতা বৃদ্ধি পায়।</a:t>
            </a:r>
          </a:p>
          <a:p>
            <a:r>
              <a:rPr lang="en-GB" sz="3200" b="1">
                <a:latin typeface="NikoshBAN" pitchFamily="2" charset="0"/>
                <a:cs typeface="NikoshBAN" pitchFamily="2" charset="0"/>
              </a:rPr>
              <a:t>                                   জ.মন থেকে হিংসা বিদ্বেষভাব দূর হয়।</a:t>
            </a:r>
          </a:p>
          <a:p>
            <a:r>
              <a:rPr lang="en-GB" sz="3200" b="1">
                <a:latin typeface="NikoshBAN" pitchFamily="2" charset="0"/>
                <a:cs typeface="NikoshBAN" pitchFamily="2" charset="0"/>
              </a:rPr>
              <a:t>                                 ঝ. নীরোগ ও দীর্ঘজীবী  হয়। </a:t>
            </a:r>
          </a:p>
          <a:p>
            <a:r>
              <a:rPr lang="en-GB" sz="3200" b="1">
                <a:latin typeface="NikoshBAN" pitchFamily="2" charset="0"/>
                <a:cs typeface="NikoshBAN" pitchFamily="2" charset="0"/>
              </a:rPr>
              <a:t>                                ঞ.অশেষ পুণ্য হয় অর্জিত হয়।</a:t>
            </a:r>
          </a:p>
          <a:p>
            <a:r>
              <a:rPr lang="en-GB" sz="3200" b="1">
                <a:latin typeface="NikoshBAN" pitchFamily="2" charset="0"/>
                <a:cs typeface="NikoshBAN" pitchFamily="2" charset="0"/>
              </a:rPr>
              <a:t>                                 ট.নির্বানের পথে অগ্রসর হওয়া যায়।</a:t>
            </a:r>
          </a:p>
        </p:txBody>
      </p:sp>
    </p:spTree>
    <p:extLst>
      <p:ext uri="{BB962C8B-B14F-4D97-AF65-F5344CB8AC3E}">
        <p14:creationId xmlns:p14="http://schemas.microsoft.com/office/powerpoint/2010/main" val="348445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71D51E-9961-1448-B9D7-7417ADE13C79}"/>
              </a:ext>
            </a:extLst>
          </p:cNvPr>
          <p:cNvSpPr txBox="1"/>
          <p:nvPr/>
        </p:nvSpPr>
        <p:spPr>
          <a:xfrm>
            <a:off x="3331051" y="850794"/>
            <a:ext cx="4337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5F729-1641-0842-8E76-17EB988F2799}"/>
              </a:ext>
            </a:extLst>
          </p:cNvPr>
          <p:cNvSpPr txBox="1"/>
          <p:nvPr/>
        </p:nvSpPr>
        <p:spPr>
          <a:xfrm>
            <a:off x="669890" y="5253350"/>
            <a:ext cx="8400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অষ্ঠশীল পালনের সুফল সম্পর্কে ৩ টি বাক্য লেখ?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5FE2F72-E243-E74F-9552-D0F1B523B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84" y="2122306"/>
            <a:ext cx="4337428" cy="242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6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76200"/>
            <a:ext cx="1927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185" y="1516693"/>
            <a:ext cx="868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১।উপোসথ কারা পালন করতে পারেন?</a:t>
            </a:r>
          </a:p>
          <a:p>
            <a:r>
              <a:rPr lang="en-GB" sz="4400" b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২।অষ্টশীল কখন গ্রহন করতে হয়?</a:t>
            </a:r>
          </a:p>
          <a:p>
            <a:r>
              <a:rPr lang="en-GB" sz="4400" b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৩।গৃহী জীবন সর্বদা কী চিন্তায় ব্যতিব্যস্ত থাকে?</a:t>
            </a:r>
          </a:p>
          <a:p>
            <a:r>
              <a:rPr lang="en-GB" sz="4400" b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৪।কার নির্দেশ মতো অষ্ঠশীল গ্রহন করতে হয়?</a:t>
            </a:r>
          </a:p>
          <a:p>
            <a:r>
              <a:rPr lang="en-GB" sz="4400" b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৫।বুদ্ধ অষ্টশীল প্রবর্তন করেন কেন?</a:t>
            </a:r>
          </a:p>
        </p:txBody>
      </p:sp>
    </p:spTree>
    <p:extLst>
      <p:ext uri="{BB962C8B-B14F-4D97-AF65-F5344CB8AC3E}">
        <p14:creationId xmlns:p14="http://schemas.microsoft.com/office/powerpoint/2010/main" val="2816925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806641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348" y="40386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অষ্টশীল গ্রহনকারীর অনৈতিক কাজের ক্ষতিকর দিকসমূহ লিখ।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3348" y="76200"/>
            <a:ext cx="8519652" cy="3276600"/>
            <a:chOff x="243348" y="76200"/>
            <a:chExt cx="8519652" cy="3276600"/>
          </a:xfrm>
        </p:grpSpPr>
        <p:sp>
          <p:nvSpPr>
            <p:cNvPr id="2" name="Right Arrow 1"/>
            <p:cNvSpPr/>
            <p:nvPr/>
          </p:nvSpPr>
          <p:spPr>
            <a:xfrm rot="16200000">
              <a:off x="3093474" y="-2773926"/>
              <a:ext cx="2819400" cy="8519652"/>
            </a:xfrm>
            <a:prstGeom prst="rightArrow">
              <a:avLst>
                <a:gd name="adj1" fmla="val 50000"/>
                <a:gd name="adj2" fmla="val 566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00200" y="2895601"/>
              <a:ext cx="6019800" cy="4571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38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413955" cy="5626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152400"/>
            <a:ext cx="92672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3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1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BF051-6FE4-474C-BB42-F5FCE3D60B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4300"/>
            <a:ext cx="8229600" cy="1235075"/>
          </a:xfrm>
        </p:spPr>
        <p:txBody>
          <a:bodyPr/>
          <a:lstStyle/>
          <a:p>
            <a:r>
              <a:rPr lang="en-GB">
                <a:solidFill>
                  <a:srgbClr val="C00000"/>
                </a:solidFill>
              </a:rPr>
              <a:t> শিক্ষক পরিচিতি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4D81A-9E96-9545-A26D-202CABCA52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80961" y="1689860"/>
            <a:ext cx="5529262" cy="3267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>
                <a:solidFill>
                  <a:srgbClr val="C00000"/>
                </a:solidFill>
                <a:latin typeface="NikoshBAN" panose="02000000000000000000" pitchFamily="2" charset="0"/>
              </a:rPr>
              <a:t>তন্দ্রা চাকমা</a:t>
            </a:r>
          </a:p>
          <a:p>
            <a:pPr marL="0" indent="0">
              <a:buNone/>
            </a:pPr>
            <a:r>
              <a:rPr lang="en-GB" sz="3600" b="1">
                <a:solidFill>
                  <a:srgbClr val="C00000"/>
                </a:solidFill>
                <a:latin typeface="NikoshBAN" panose="02000000000000000000" pitchFamily="2" charset="0"/>
              </a:rPr>
              <a:t>সিনিয়র শিক্ষক(শারীরিক)</a:t>
            </a:r>
            <a:endParaRPr lang="en-GB" sz="3600" b="1">
              <a:latin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3600" b="1">
                <a:solidFill>
                  <a:srgbClr val="C00000"/>
                </a:solidFill>
                <a:latin typeface="NikoshBAN" panose="02000000000000000000" pitchFamily="2" charset="0"/>
              </a:rPr>
              <a:t>রাণী দয়াময়ী উচ্চ বিদ্যালয়</a:t>
            </a:r>
          </a:p>
          <a:p>
            <a:pPr marL="0" indent="0">
              <a:buNone/>
            </a:pPr>
            <a:r>
              <a:rPr lang="en-GB" sz="3600" b="1">
                <a:solidFill>
                  <a:srgbClr val="C00000"/>
                </a:solidFill>
                <a:latin typeface="NikoshBAN" panose="02000000000000000000" pitchFamily="2" charset="0"/>
              </a:rPr>
              <a:t>রাংগামাটি</a:t>
            </a:r>
          </a:p>
          <a:p>
            <a:pPr marL="0" indent="0">
              <a:buNone/>
            </a:pPr>
            <a:r>
              <a:rPr lang="en-GB" sz="3600" b="1">
                <a:solidFill>
                  <a:srgbClr val="C00000"/>
                </a:solidFill>
                <a:latin typeface="NikoshBAN" panose="02000000000000000000" pitchFamily="2" charset="0"/>
              </a:rPr>
              <a:t>০১৫৫৬৬০৩০৭৩</a:t>
            </a:r>
            <a:endParaRPr lang="en-US" sz="3600" b="1">
              <a:solidFill>
                <a:srgbClr val="C00000"/>
              </a:solidFill>
              <a:latin typeface="NikoshBAN" panose="02000000000000000000" pitchFamily="2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248F040-AE8F-1440-85D2-F53A0BF9A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76" y="1238524"/>
            <a:ext cx="3034732" cy="41646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264D67-F775-C74C-897B-502713E4F05C}"/>
              </a:ext>
            </a:extLst>
          </p:cNvPr>
          <p:cNvSpPr/>
          <p:nvPr/>
        </p:nvSpPr>
        <p:spPr>
          <a:xfrm>
            <a:off x="4230885" y="1344298"/>
            <a:ext cx="90813" cy="4164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7A28F3-94C9-F645-B81C-F66FB794667F}"/>
              </a:ext>
            </a:extLst>
          </p:cNvPr>
          <p:cNvSpPr txBox="1"/>
          <p:nvPr/>
        </p:nvSpPr>
        <p:spPr>
          <a:xfrm>
            <a:off x="5351006" y="2218678"/>
            <a:ext cx="37929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শ্রেণি-৭ম</a:t>
            </a:r>
          </a:p>
          <a:p>
            <a:r>
              <a:rPr lang="en-GB" sz="32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বিষয়-বৌদ্ধ ধর্ম ও নৈতিক শিক্ষা</a:t>
            </a:r>
          </a:p>
          <a:p>
            <a:r>
              <a:rPr lang="en-GB" sz="32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 -৩য়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1FE40-D1A1-2645-B521-BA843C5B825F}"/>
              </a:ext>
            </a:extLst>
          </p:cNvPr>
          <p:cNvSpPr txBox="1"/>
          <p:nvPr/>
        </p:nvSpPr>
        <p:spPr>
          <a:xfrm>
            <a:off x="4016694" y="326150"/>
            <a:ext cx="3792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E6F0B8ED-FA00-2144-9455-6EB9E9C31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9" y="1436738"/>
            <a:ext cx="3538019" cy="49184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AEE77B-6964-3E4B-9DC1-FC7CBFD1E2C4}"/>
              </a:ext>
            </a:extLst>
          </p:cNvPr>
          <p:cNvSpPr/>
          <p:nvPr/>
        </p:nvSpPr>
        <p:spPr>
          <a:xfrm flipH="1">
            <a:off x="4713027" y="1533696"/>
            <a:ext cx="275891" cy="4729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7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10AECA-1A52-DE42-B33C-866F482FE4BA}"/>
              </a:ext>
            </a:extLst>
          </p:cNvPr>
          <p:cNvSpPr txBox="1"/>
          <p:nvPr/>
        </p:nvSpPr>
        <p:spPr>
          <a:xfrm>
            <a:off x="1601223" y="1981858"/>
            <a:ext cx="6261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১।অষ্টশীল প্রর্থনা পালি ও বাংলায় </a:t>
            </a:r>
          </a:p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২।উপোসথ পালনকারীর করণীয়</a:t>
            </a:r>
          </a:p>
        </p:txBody>
      </p:sp>
    </p:spTree>
    <p:extLst>
      <p:ext uri="{BB962C8B-B14F-4D97-AF65-F5344CB8AC3E}">
        <p14:creationId xmlns:p14="http://schemas.microsoft.com/office/powerpoint/2010/main" val="372279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82945C-FDD3-A842-8367-B3D783164E4C}"/>
              </a:ext>
            </a:extLst>
          </p:cNvPr>
          <p:cNvSpPr txBox="1"/>
          <p:nvPr/>
        </p:nvSpPr>
        <p:spPr>
          <a:xfrm>
            <a:off x="2838219" y="1278097"/>
            <a:ext cx="34992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r>
              <a:rPr lang="en-GB" sz="4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অধ্যায়-৩য়</a:t>
            </a:r>
          </a:p>
          <a:p>
            <a:r>
              <a:rPr lang="en-GB" sz="4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শীল</a:t>
            </a:r>
          </a:p>
          <a:p>
            <a:r>
              <a:rPr lang="en-GB" sz="4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পাঠ-৬,৭</a:t>
            </a:r>
          </a:p>
        </p:txBody>
      </p:sp>
    </p:spTree>
    <p:extLst>
      <p:ext uri="{BB962C8B-B14F-4D97-AF65-F5344CB8AC3E}">
        <p14:creationId xmlns:p14="http://schemas.microsoft.com/office/powerpoint/2010/main" val="82189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19050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4114800" cy="1384300"/>
          </a:xfrm>
        </p:spPr>
        <p:txBody>
          <a:bodyPr>
            <a:noAutofit/>
          </a:bodyPr>
          <a:lstStyle/>
          <a:p>
            <a:r>
              <a:rPr lang="en-GB" sz="6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br>
              <a:rPr lang="bn-BD" sz="6000" i="1"/>
            </a:br>
            <a:endParaRPr lang="en-US" sz="6000" i="1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0" y="1722438"/>
            <a:ext cx="8534400" cy="4525962"/>
          </a:xfrm>
        </p:spPr>
        <p:txBody>
          <a:bodyPr>
            <a:normAutofit/>
          </a:bodyPr>
          <a:lstStyle/>
          <a:p>
            <a:r>
              <a:rPr lang="bn-BD" sz="54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54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5400" b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 শিক্ষার্থীরা----</a:t>
            </a:r>
            <a:endParaRPr lang="bn-BD" sz="5400" b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b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১.অষ্ঠশীল অনুশীলনের মাধ্যমে অনৈতিক কাজ থেকে বিরত থাকার উপায়সমূহ চিহ্নিত করতে পারবে।</a:t>
            </a:r>
          </a:p>
          <a:p>
            <a:pPr marL="0" indent="0">
              <a:buNone/>
            </a:pPr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২.অষ্টশীল প্রার্থনার প্রক্রিয়া প্রদশর্ন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16127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DD2FB0F-CA48-4A48-8612-842185280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27" y="1110606"/>
            <a:ext cx="3999673" cy="263548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A134B03-9A7D-E247-8058-D2F817471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59" y="1181122"/>
            <a:ext cx="3851869" cy="25297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D224A0-8788-A747-8989-0CE8437984FA}"/>
              </a:ext>
            </a:extLst>
          </p:cNvPr>
          <p:cNvSpPr txBox="1"/>
          <p:nvPr/>
        </p:nvSpPr>
        <p:spPr>
          <a:xfrm>
            <a:off x="890247" y="189911"/>
            <a:ext cx="771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অনৈতিক কাজের ক্ষতিকর দিক সমূহ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907AC3-3746-7641-9D79-7AAD02B592A1}"/>
              </a:ext>
            </a:extLst>
          </p:cNvPr>
          <p:cNvSpPr txBox="1"/>
          <p:nvPr/>
        </p:nvSpPr>
        <p:spPr>
          <a:xfrm rot="10800000" flipV="1">
            <a:off x="239007" y="3764166"/>
            <a:ext cx="86659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প্রাণী হত্যা একটি অনৈতিক কাজ।বৌদ্ধমতে প্রাণিহত্যা করা অনুচিত।হত্যা প্রবণতা মনের মৈত্রীভাব নষ্ট করে।মানুষকে ক্রুদ্ধ ও প্রতিশোধপরায়ণ করে তোলে।ফলে নানা রকম অপরাধ সংঘটিত হয়।</a:t>
            </a:r>
          </a:p>
        </p:txBody>
      </p:sp>
    </p:spTree>
    <p:extLst>
      <p:ext uri="{BB962C8B-B14F-4D97-AF65-F5344CB8AC3E}">
        <p14:creationId xmlns:p14="http://schemas.microsoft.com/office/powerpoint/2010/main" val="263824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A60F425-1DF6-7049-9550-62200372A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9" y="1020150"/>
            <a:ext cx="4031874" cy="266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5608E2E-32DE-0B45-852E-622B8372D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71" y="1105059"/>
            <a:ext cx="4283771" cy="24294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265C79-5AA2-3345-A8D8-327CEA495382}"/>
              </a:ext>
            </a:extLst>
          </p:cNvPr>
          <p:cNvSpPr txBox="1"/>
          <p:nvPr/>
        </p:nvSpPr>
        <p:spPr>
          <a:xfrm>
            <a:off x="890247" y="189911"/>
            <a:ext cx="771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অনৈতিক কাজের ক্ষতিকর দিক সমূহ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625F0E-2C36-C245-9FCC-CF7E497AC898}"/>
              </a:ext>
            </a:extLst>
          </p:cNvPr>
          <p:cNvSpPr txBox="1"/>
          <p:nvPr/>
        </p:nvSpPr>
        <p:spPr>
          <a:xfrm rot="10800000" flipV="1">
            <a:off x="282059" y="3984007"/>
            <a:ext cx="8162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অদত্ত বস্তু গ্রহন বা নিজের অধিকারে নেওয়া একটি অনৈতিক কাজ এবং সামাজিক অপরাধ।এর জন্য দন্ড ভোগ করতে হয়।পরকালে ও শাস্তি পায়।</a:t>
            </a:r>
          </a:p>
        </p:txBody>
      </p:sp>
    </p:spTree>
    <p:extLst>
      <p:ext uri="{BB962C8B-B14F-4D97-AF65-F5344CB8AC3E}">
        <p14:creationId xmlns:p14="http://schemas.microsoft.com/office/powerpoint/2010/main" val="107063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17CA70-B68A-BD4E-9399-E31908BE8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6" y="899379"/>
            <a:ext cx="4286250" cy="271462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68C4E40-A590-BB4C-B9A8-242A1C4CA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4685" y="441956"/>
            <a:ext cx="2539601" cy="3612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55576B-D3B5-E949-B645-874BD12FA166}"/>
              </a:ext>
            </a:extLst>
          </p:cNvPr>
          <p:cNvSpPr txBox="1"/>
          <p:nvPr/>
        </p:nvSpPr>
        <p:spPr>
          <a:xfrm>
            <a:off x="149844" y="4094665"/>
            <a:ext cx="84176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মিথ্যাকথা বলা নৈতিকততার পরিপন্থি।মিথ্যাবাদীকে কেউ বিশ্বাস করে না।মিথ্যাবাদী সমাজে মর্যাদা পায় না।সর্বদা নিন্দিত হয়।</a:t>
            </a:r>
          </a:p>
        </p:txBody>
      </p:sp>
    </p:spTree>
    <p:extLst>
      <p:ext uri="{BB962C8B-B14F-4D97-AF65-F5344CB8AC3E}">
        <p14:creationId xmlns:p14="http://schemas.microsoft.com/office/powerpoint/2010/main" val="277252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160</Words>
  <Application>Microsoft Office PowerPoint</Application>
  <PresentationFormat>On-screen Show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 শিক্ষক পরিচিতি</vt:lpstr>
      <vt:lpstr>PowerPoint Presentation</vt:lpstr>
      <vt:lpstr>PowerPoint Presentation</vt:lpstr>
      <vt:lpstr>PowerPoint Presentation</vt:lpstr>
      <vt:lpstr>শিখন 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Tuly</dc:creator>
  <cp:lastModifiedBy>Unknown User</cp:lastModifiedBy>
  <cp:revision>164</cp:revision>
  <dcterms:created xsi:type="dcterms:W3CDTF">2013-06-20T00:55:17Z</dcterms:created>
  <dcterms:modified xsi:type="dcterms:W3CDTF">2021-05-10T07:15:35Z</dcterms:modified>
</cp:coreProperties>
</file>