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990000"/>
    <a:srgbClr val="CC33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5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731D5BA-71BE-4632-A803-CB8EB666BA3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762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6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F536C53-626A-4AEF-B4CD-3BC54FCA38A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dirty="0" lang="bn-IN" smtClean="0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F536C53-626A-4AEF-B4CD-3BC54FCA38A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F536C53-626A-4AEF-B4CD-3BC54FCA38A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F536C53-626A-4AEF-B4CD-3BC54FCA38A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6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F536C53-626A-4AEF-B4CD-3BC54FCA38A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F536C53-626A-4AEF-B4CD-3BC54FCA38A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6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F536C53-626A-4AEF-B4CD-3BC54FCA38A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7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7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7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8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7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7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5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7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2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7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7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5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6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7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84712" y="432609"/>
            <a:ext cx="10905711" cy="58568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8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9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0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1" name="TextBox 9"/>
          <p:cNvSpPr txBox="1"/>
          <p:nvPr/>
        </p:nvSpPr>
        <p:spPr>
          <a:xfrm>
            <a:off x="4498977" y="694182"/>
            <a:ext cx="3821373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b="1"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2" name=""/>
          <p:cNvSpPr txBox="1"/>
          <p:nvPr/>
        </p:nvSpPr>
        <p:spPr>
          <a:xfrm>
            <a:off x="934395" y="2591310"/>
            <a:ext cx="10291361" cy="688340"/>
          </a:xfrm>
          <a:prstGeom prst="rect"/>
        </p:spPr>
        <p:txBody>
          <a:bodyPr rtlCol="0" wrap="square">
            <a:spAutoFit/>
          </a:bodyPr>
          <a:p>
            <a:r>
              <a:rPr altLang="en-US" sz="4000" lang="en-CA">
                <a:solidFill>
                  <a:srgbClr val="000000"/>
                </a:solidFill>
              </a:rPr>
              <a:t>ক</a:t>
            </a:r>
            <a:r>
              <a:rPr altLang="en-US" sz="4000" lang="en-CA">
                <a:solidFill>
                  <a:srgbClr val="000000"/>
                </a:solidFill>
              </a:rPr>
              <a:t>ন</a:t>
            </a:r>
            <a:r>
              <a:rPr altLang="en-US" sz="4000" lang="en-CA">
                <a:solidFill>
                  <a:srgbClr val="000000"/>
                </a:solidFill>
              </a:rPr>
              <a:t>্ট</a:t>
            </a:r>
            <a:r>
              <a:rPr altLang="en-US" sz="4000" lang="en-CA">
                <a:solidFill>
                  <a:srgbClr val="000000"/>
                </a:solidFill>
              </a:rPr>
              <a:t>্র</a:t>
            </a:r>
            <a:r>
              <a:rPr altLang="en-US" sz="4000" lang="en-CA">
                <a:solidFill>
                  <a:srgbClr val="000000"/>
                </a:solidFill>
              </a:rPr>
              <a:t>া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CA">
                <a:solidFill>
                  <a:srgbClr val="000000"/>
                </a:solidFill>
              </a:rPr>
              <a:t>দাখ</a:t>
            </a:r>
            <a:r>
              <a:rPr altLang="en-US" sz="4000" lang="en-CA">
                <a:solidFill>
                  <a:srgbClr val="000000"/>
                </a:solidFill>
              </a:rPr>
              <a:t>িল</a:t>
            </a:r>
            <a:r>
              <a:rPr altLang="en-US" sz="4000" lang="en-CA">
                <a:solidFill>
                  <a:srgbClr val="000000"/>
                </a:solidFill>
              </a:rPr>
              <a:t>া</a:t>
            </a:r>
            <a:r>
              <a:rPr altLang="en-US" sz="4000" lang="en-CA">
                <a:solidFill>
                  <a:srgbClr val="000000"/>
                </a:solidFill>
              </a:rPr>
              <a:t>র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CA">
                <a:solidFill>
                  <a:srgbClr val="000000"/>
                </a:solidFill>
              </a:rPr>
              <a:t>এ</a:t>
            </a:r>
            <a:r>
              <a:rPr altLang="en-US" sz="4000" lang="en-CA">
                <a:solidFill>
                  <a:srgbClr val="000000"/>
                </a:solidFill>
              </a:rPr>
              <a:t>ন</a:t>
            </a:r>
            <a:r>
              <a:rPr altLang="en-US" sz="4000" lang="en-CA">
                <a:solidFill>
                  <a:srgbClr val="000000"/>
                </a:solidFill>
              </a:rPr>
              <a:t>্ট</a:t>
            </a:r>
            <a:r>
              <a:rPr altLang="en-US" sz="4000" lang="en-CA">
                <a:solidFill>
                  <a:srgbClr val="000000"/>
                </a:solidFill>
              </a:rPr>
              <a:t>্রি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CA">
                <a:solidFill>
                  <a:srgbClr val="000000"/>
                </a:solidFill>
              </a:rPr>
              <a:t>গুলো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CA">
                <a:solidFill>
                  <a:srgbClr val="000000"/>
                </a:solidFill>
              </a:rPr>
              <a:t>খ</a:t>
            </a:r>
            <a:r>
              <a:rPr altLang="en-US" sz="4000" lang="en-CA">
                <a:solidFill>
                  <a:srgbClr val="000000"/>
                </a:solidFill>
              </a:rPr>
              <a:t>া</a:t>
            </a:r>
            <a:r>
              <a:rPr altLang="en-US" sz="4000" lang="en-CA">
                <a:solidFill>
                  <a:srgbClr val="000000"/>
                </a:solidFill>
              </a:rPr>
              <a:t>ত</a:t>
            </a:r>
            <a:r>
              <a:rPr altLang="en-US" sz="4000" lang="en-CA">
                <a:solidFill>
                  <a:srgbClr val="000000"/>
                </a:solidFill>
              </a:rPr>
              <a:t>া</a:t>
            </a:r>
            <a:r>
              <a:rPr altLang="en-US" sz="4000" lang="en-CA">
                <a:solidFill>
                  <a:srgbClr val="000000"/>
                </a:solidFill>
              </a:rPr>
              <a:t>য়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CA">
                <a:solidFill>
                  <a:srgbClr val="000000"/>
                </a:solidFill>
              </a:rPr>
              <a:t>লিখ</a:t>
            </a:r>
            <a:r>
              <a:rPr altLang="en-US" sz="4000" lang="en-CA">
                <a:solidFill>
                  <a:srgbClr val="000000"/>
                </a:solidFill>
              </a:rPr>
              <a:t>ো</a:t>
            </a:r>
            <a:r>
              <a:rPr altLang="en-US" sz="4000" lang="en-CA">
                <a:solidFill>
                  <a:srgbClr val="000000"/>
                </a:solidFill>
              </a:rPr>
              <a:t>।</a:t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7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8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9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6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669698" y="736979"/>
            <a:ext cx="3563838" cy="1785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67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433015" y="745803"/>
            <a:ext cx="3136155" cy="176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68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311201" y="3820494"/>
            <a:ext cx="3589566" cy="1625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69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5400000">
            <a:off x="3525305" y="1137052"/>
            <a:ext cx="1849487" cy="1000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7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7328589" y="3917265"/>
            <a:ext cx="3254090" cy="1667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650" name="TextBox 1"/>
          <p:cNvSpPr txBox="1"/>
          <p:nvPr/>
        </p:nvSpPr>
        <p:spPr>
          <a:xfrm>
            <a:off x="232011" y="2561825"/>
            <a:ext cx="6007904" cy="11582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পন্য ক্রয় বাবদ চেক প্রদান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টাকা।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1" name="TextBox 19"/>
          <p:cNvSpPr txBox="1"/>
          <p:nvPr/>
        </p:nvSpPr>
        <p:spPr>
          <a:xfrm>
            <a:off x="6669698" y="2581759"/>
            <a:ext cx="5100101" cy="1158239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জমাদান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টাকা। 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2" name="TextBox 20"/>
          <p:cNvSpPr txBox="1"/>
          <p:nvPr/>
        </p:nvSpPr>
        <p:spPr>
          <a:xfrm>
            <a:off x="5884750" y="5726959"/>
            <a:ext cx="6387597" cy="6248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সুদ মঞ্জুর করল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০ টাকা।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3" name="TextBox 21"/>
          <p:cNvSpPr txBox="1"/>
          <p:nvPr/>
        </p:nvSpPr>
        <p:spPr>
          <a:xfrm>
            <a:off x="751305" y="5726959"/>
            <a:ext cx="4948605" cy="6248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 প্রদান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০০০ টাকা।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1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8261565" y="4633219"/>
            <a:ext cx="1388139" cy="738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  <p:bldP spid="1048651" grpId="0" animBg="1"/>
      <p:bldP spid="1048652" grpId="0" animBg="1"/>
      <p:bldP spid="10486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8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9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0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01408" y="227803"/>
            <a:ext cx="4734114" cy="2102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73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363074" y="3655261"/>
            <a:ext cx="4191777" cy="1640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74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7325541" y="3502355"/>
            <a:ext cx="4195861" cy="1817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7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902623" y="338114"/>
            <a:ext cx="4256120" cy="1547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661" name="TextBox 19"/>
          <p:cNvSpPr txBox="1"/>
          <p:nvPr/>
        </p:nvSpPr>
        <p:spPr>
          <a:xfrm>
            <a:off x="230551" y="2512731"/>
            <a:ext cx="6455108" cy="6248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নগদে পন্য বিক্রয়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2" name="TextBox 20"/>
          <p:cNvSpPr txBox="1"/>
          <p:nvPr/>
        </p:nvSpPr>
        <p:spPr>
          <a:xfrm>
            <a:off x="6734041" y="5472146"/>
            <a:ext cx="4917354" cy="1158239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হতে উত্তোলন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3" name="TextBox 21"/>
          <p:cNvSpPr txBox="1"/>
          <p:nvPr/>
        </p:nvSpPr>
        <p:spPr>
          <a:xfrm>
            <a:off x="790968" y="5472147"/>
            <a:ext cx="5876129" cy="1158239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নগদে আসবাবপত্র ক্রয়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4" name="TextBox 22"/>
          <p:cNvSpPr txBox="1"/>
          <p:nvPr/>
        </p:nvSpPr>
        <p:spPr>
          <a:xfrm>
            <a:off x="7001082" y="2212931"/>
            <a:ext cx="4974575" cy="1056639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করিমের নিকঠ হতে চেক প্রাপ্তি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altLang="en-US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 animBg="1"/>
      <p:bldP spid="1048662" grpId="0" animBg="1"/>
      <p:bldP spid="1048663" grpId="0" animBg="1"/>
      <p:bldP spid="10486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Table 1"/>
          <p:cNvGraphicFramePr>
            <a:graphicFrameLocks noGrp="1"/>
          </p:cNvGraphicFramePr>
          <p:nvPr/>
        </p:nvGraphicFramePr>
        <p:xfrm>
          <a:off x="232011" y="2109888"/>
          <a:ext cx="11696124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575"/>
                <a:gridCol w="1678675"/>
                <a:gridCol w="696035"/>
                <a:gridCol w="573206"/>
                <a:gridCol w="901894"/>
                <a:gridCol w="974677"/>
                <a:gridCol w="974677"/>
                <a:gridCol w="1652514"/>
                <a:gridCol w="736979"/>
                <a:gridCol w="534538"/>
                <a:gridCol w="974677"/>
                <a:gridCol w="974677"/>
              </a:tblGrid>
              <a:tr h="370840"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নগদ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নগদ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</a:tr>
              <a:tr h="370840">
                <a:tc>
                  <a:txBody>
                    <a:bodyPr/>
                    <a:p>
                      <a:endParaRPr dirty="0" lang="bn-IN" smtClean="0"/>
                    </a:p>
                    <a:p>
                      <a:endParaRPr dirty="0" lang="bn-IN" smtClean="0"/>
                    </a:p>
                    <a:p>
                      <a:endParaRPr dirty="0" lang="bn-IN" smtClean="0"/>
                    </a:p>
                    <a:p>
                      <a:endParaRPr dirty="0" lang="bn-IN" smtClean="0"/>
                    </a:p>
                    <a:p>
                      <a:endParaRPr dirty="0" lang="bn-IN" smtClean="0"/>
                    </a:p>
                    <a:p>
                      <a:endParaRPr dirty="0" lang="bn-IN" smtClean="0"/>
                    </a:p>
                    <a:p>
                      <a:endParaRPr dirty="0" lang="bn-IN" smtClean="0"/>
                    </a:p>
                    <a:p>
                      <a:endParaRPr dirty="0"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dirty="0"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dirty="0" lang="en-US"/>
                    </a:p>
                  </a:txBody>
                </a:tc>
              </a:tr>
            </a:tbl>
          </a:graphicData>
        </a:graphic>
      </p:graphicFrame>
      <p:sp>
        <p:nvSpPr>
          <p:cNvPr id="1048665" name="TextBox 14"/>
          <p:cNvSpPr txBox="1"/>
          <p:nvPr/>
        </p:nvSpPr>
        <p:spPr>
          <a:xfrm>
            <a:off x="164530" y="1632564"/>
            <a:ext cx="1364019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6" name="TextBox 12"/>
          <p:cNvSpPr txBox="1"/>
          <p:nvPr/>
        </p:nvSpPr>
        <p:spPr>
          <a:xfrm>
            <a:off x="10665121" y="1632563"/>
            <a:ext cx="2526029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b="1" dirty="0" sz="2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7" name="TextBox 5"/>
          <p:cNvSpPr txBox="1"/>
          <p:nvPr/>
        </p:nvSpPr>
        <p:spPr>
          <a:xfrm>
            <a:off x="1149854" y="0"/>
            <a:ext cx="11449178" cy="9931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দুইঘরা নগদান বইয়ের নমুনা ছক 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9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0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1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2" name="TextBox 9"/>
          <p:cNvSpPr txBox="1"/>
          <p:nvPr/>
        </p:nvSpPr>
        <p:spPr>
          <a:xfrm>
            <a:off x="3164896" y="-12627"/>
            <a:ext cx="6616584" cy="9931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b="1"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3" name="TextBox 11"/>
          <p:cNvSpPr txBox="1"/>
          <p:nvPr/>
        </p:nvSpPr>
        <p:spPr>
          <a:xfrm>
            <a:off x="177468" y="980513"/>
            <a:ext cx="11855259" cy="6276340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v"/>
            </a:pPr>
            <a:r>
              <a:rPr altLang="en-US" b="1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b="1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altLang="en-US" b="1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b="1"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ট্রেডার্সের ২০</a:t>
            </a:r>
            <a:r>
              <a:rPr altLang="en-US" b="1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b="1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b="1"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  জুন মাসে ব্যবসায়ের লেনদেন ছিল নিম্নরূপ:</a:t>
            </a:r>
            <a:endParaRPr altLang="en-US" lang="zh-CN"/>
          </a:p>
          <a:p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জুন  </a:t>
            </a:r>
            <a:r>
              <a:rPr dirty="0" sz="4000" lang="bn-IN"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bn-IN">
                <a:latin typeface="NikoshBAN" panose="02000000000000000000" pitchFamily="2" charset="0"/>
                <a:cs typeface="NikoshBAN" panose="02000000000000000000" pitchFamily="2" charset="0"/>
              </a:rPr>
              <a:t>নগদ তহবিল </a:t>
            </a:r>
            <a:r>
              <a:rPr altLang="en-US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dirty="0" sz="4000" lang="bn-IN">
                <a:latin typeface="NikoshBAN" panose="02000000000000000000" pitchFamily="2" charset="0"/>
                <a:cs typeface="NikoshBAN" panose="02000000000000000000" pitchFamily="2" charset="0"/>
              </a:rPr>
              <a:t>টাকা এবং ব্যাংক জমা </a:t>
            </a:r>
            <a:r>
              <a:rPr altLang="en-US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en-US" dirty="0" sz="40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dirty="0" sz="4000" lang="bn-IN">
                <a:latin typeface="NikoshBAN" panose="02000000000000000000" pitchFamily="2" charset="0"/>
                <a:cs typeface="NikoshBAN" panose="02000000000000000000" pitchFamily="2" charset="0"/>
              </a:rPr>
              <a:t>টাকা। 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altLang="en-US" lang="zh-CN"/>
          </a:p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জুন 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  ব্যাংকে জমাদান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altLang="en-US" lang="zh-CN"/>
          </a:p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জুন 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আসবাবপত্র ক্রয় বাবদ নগদ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 এবং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টাকার চেক প্রদান।    </a:t>
            </a:r>
            <a:endParaRPr altLang="en-US" lang="zh-CN"/>
          </a:p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জুন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ব্যাংক হতে উত্তোলন ৫,০০০ টাকা।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571500" marL="571500">
              <a:buFont typeface="Wingdings" panose="05000000000000000000" pitchFamily="2" charset="2"/>
              <a:buChar char="Ø"/>
            </a:pPr>
            <a:r>
              <a:rPr b="1"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লেনদেনের </a:t>
            </a:r>
            <a:r>
              <a:rPr b="1"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ভিত্তিতে সেলিনা ট্রেডার্সের </a:t>
            </a:r>
            <a:r>
              <a:rPr b="1"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দুইঘরা নগদান বই প্রস্তুত কর।  </a:t>
            </a:r>
          </a:p>
          <a:p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8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9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0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3463393" y="2728978"/>
            <a:ext cx="2494964" cy="105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77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490952" y="2010073"/>
            <a:ext cx="4060066" cy="2352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78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6676312" y="2717075"/>
            <a:ext cx="1161145" cy="712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79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559383" y="1996934"/>
            <a:ext cx="2617084" cy="2461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681" name="TextBox 22"/>
          <p:cNvSpPr txBox="1"/>
          <p:nvPr/>
        </p:nvSpPr>
        <p:spPr>
          <a:xfrm>
            <a:off x="6367200" y="5015381"/>
            <a:ext cx="5048850" cy="1158239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জমাদান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2" name="TextBox 23"/>
          <p:cNvSpPr txBox="1"/>
          <p:nvPr/>
        </p:nvSpPr>
        <p:spPr>
          <a:xfrm>
            <a:off x="503990" y="5019370"/>
            <a:ext cx="5394605" cy="1056639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পন্য বিক্রয় বাবদ চেক প্রাপ্তি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টাকা।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3" name="TextBox 20"/>
          <p:cNvSpPr txBox="1"/>
          <p:nvPr/>
        </p:nvSpPr>
        <p:spPr>
          <a:xfrm>
            <a:off x="1031296" y="451496"/>
            <a:ext cx="10246658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dirty="0" sz="40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 animBg="1"/>
      <p:bldP spid="10486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8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9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0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aphicFrame>
        <p:nvGraphicFramePr>
          <p:cNvPr id="4194307" name="Table 1"/>
          <p:cNvGraphicFramePr>
            <a:graphicFrameLocks noGrp="1"/>
          </p:cNvGraphicFramePr>
          <p:nvPr/>
        </p:nvGraphicFramePr>
        <p:xfrm>
          <a:off x="257032" y="2641620"/>
          <a:ext cx="1169613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438"/>
                <a:gridCol w="1498331"/>
                <a:gridCol w="545911"/>
                <a:gridCol w="462072"/>
                <a:gridCol w="835438"/>
                <a:gridCol w="835438"/>
                <a:gridCol w="835438"/>
                <a:gridCol w="835438"/>
                <a:gridCol w="1477859"/>
                <a:gridCol w="532263"/>
                <a:gridCol w="496192"/>
                <a:gridCol w="835438"/>
                <a:gridCol w="835438"/>
                <a:gridCol w="835438"/>
              </a:tblGrid>
              <a:tr h="370840"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baseline="0"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</a:p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</a:p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</a:p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baseline="0"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baseline="0"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পৃ: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</a:p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</a:p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dirty="0" sz="24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dirty="0" sz="2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</a:tr>
              <a:tr h="370840">
                <a:tc>
                  <a:txBody>
                    <a:bodyPr/>
                    <a:p>
                      <a:endParaRPr dirty="0" lang="bn-IN" smtClean="0"/>
                    </a:p>
                    <a:p>
                      <a:endParaRPr dirty="0" lang="bn-IN" smtClean="0"/>
                    </a:p>
                    <a:p>
                      <a:endParaRPr dirty="0" lang="bn-IN" smtClean="0"/>
                    </a:p>
                    <a:p>
                      <a:endParaRPr dirty="0" lang="bn-IN" smtClean="0"/>
                    </a:p>
                    <a:p>
                      <a:endParaRPr dirty="0" lang="bn-IN" smtClean="0"/>
                    </a:p>
                    <a:p>
                      <a:endParaRPr dirty="0"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dirty="0"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dirty="0"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dirty="0" lang="en-US"/>
                    </a:p>
                  </a:txBody>
                </a:tc>
              </a:tr>
            </a:tbl>
          </a:graphicData>
        </a:graphic>
      </p:graphicFrame>
      <p:sp>
        <p:nvSpPr>
          <p:cNvPr id="1048691" name="TextBox 5"/>
          <p:cNvSpPr txBox="1"/>
          <p:nvPr/>
        </p:nvSpPr>
        <p:spPr>
          <a:xfrm>
            <a:off x="1312887" y="507168"/>
            <a:ext cx="10418941" cy="9931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তিনঘরা নগদান বইয়ের নমুনা ছক: 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2" name="TextBox 12"/>
          <p:cNvSpPr txBox="1"/>
          <p:nvPr/>
        </p:nvSpPr>
        <p:spPr>
          <a:xfrm>
            <a:off x="9618354" y="1908343"/>
            <a:ext cx="2387809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b="1" dirty="0" sz="2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3" name="TextBox 14"/>
          <p:cNvSpPr txBox="1"/>
          <p:nvPr/>
        </p:nvSpPr>
        <p:spPr>
          <a:xfrm>
            <a:off x="232011" y="1908343"/>
            <a:ext cx="1296538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/>
      <p:bldP spid="1048692" grpId="0"/>
      <p:bldP spid="10486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5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6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7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8" name="TextBox 9"/>
          <p:cNvSpPr txBox="1"/>
          <p:nvPr/>
        </p:nvSpPr>
        <p:spPr>
          <a:xfrm>
            <a:off x="4954137" y="291679"/>
            <a:ext cx="3821373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9" name="Rectangle 1"/>
          <p:cNvSpPr/>
          <p:nvPr/>
        </p:nvSpPr>
        <p:spPr>
          <a:xfrm>
            <a:off x="3585711" y="1743080"/>
            <a:ext cx="5720080" cy="688340"/>
          </a:xfrm>
          <a:prstGeom prst="rect"/>
        </p:spPr>
        <p:txBody>
          <a:bodyPr wrap="none">
            <a:spAutoFit/>
          </a:bodyPr>
          <a:p>
            <a:r>
              <a:rPr dirty="0" sz="4000" lang="bn-IN">
                <a:latin typeface="NikoshBAN" pitchFamily="2" charset="0"/>
                <a:cs typeface="NikoshBAN" pitchFamily="2" charset="0"/>
              </a:rPr>
              <a:t>১।</a:t>
            </a:r>
            <a:r>
              <a:rPr dirty="0" sz="4000" lang="bn-BD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IN">
                <a:latin typeface="NikoshBAN" pitchFamily="2" charset="0"/>
                <a:cs typeface="NikoshBAN" pitchFamily="2" charset="0"/>
              </a:rPr>
              <a:t>কন্ট্রা দাখিলা </a:t>
            </a:r>
            <a:r>
              <a:rPr dirty="0" sz="4000" lang="bn-BD">
                <a:latin typeface="NikoshBAN" pitchFamily="2" charset="0"/>
                <a:cs typeface="NikoshBAN" pitchFamily="2" charset="0"/>
              </a:rPr>
              <a:t>কি তা 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বল?   </a:t>
            </a:r>
            <a:endParaRPr dirty="0" sz="4000" lang="bn-IN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0" name="Rectangle 5"/>
          <p:cNvSpPr/>
          <p:nvPr/>
        </p:nvSpPr>
        <p:spPr>
          <a:xfrm>
            <a:off x="2210334" y="2886704"/>
            <a:ext cx="8348980" cy="688341"/>
          </a:xfrm>
          <a:prstGeom prst="rect"/>
        </p:spPr>
        <p:txBody>
          <a:bodyPr wrap="none">
            <a:spAutoFit/>
          </a:bodyPr>
          <a:p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২। দুইঘরা নগদান বইয়ে কতটি ঘর থাকে? </a:t>
            </a:r>
            <a:endParaRPr dirty="0" sz="4000" lang="bn-BD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1" name="Rectangle 7"/>
          <p:cNvSpPr/>
          <p:nvPr/>
        </p:nvSpPr>
        <p:spPr>
          <a:xfrm>
            <a:off x="914934" y="4030328"/>
            <a:ext cx="10939780" cy="1285240"/>
          </a:xfrm>
          <a:prstGeom prst="rect"/>
        </p:spPr>
        <p:txBody>
          <a:bodyPr wrap="none">
            <a:spAutoFit/>
          </a:bodyPr>
          <a:p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৩। বাট্টায় লেনদেন হলে কতঘরা নগদান বইয়ে লিপিবদ্ধ </a:t>
            </a:r>
            <a:endParaRPr dirty="0" sz="4000" lang="bn-BD">
              <a:latin typeface="NikoshBAN" pitchFamily="2" charset="0"/>
              <a:cs typeface="NikoshBAN" pitchFamily="2" charset="0"/>
            </a:endParaRPr>
          </a:p>
          <a:p>
            <a:r>
              <a:rPr dirty="0" sz="4000" lang="en-US" smtClean="0">
                <a:latin typeface="NikoshBAN" pitchFamily="2" charset="0"/>
                <a:cs typeface="NikoshBAN" pitchFamily="2" charset="0"/>
              </a:rPr>
              <a:t>. 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4000" lang="en-CA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4000" lang="en-CA" smtClean="0">
                <a:latin typeface="NikoshBAN" pitchFamily="2" charset="0"/>
                <a:cs typeface="NikoshBAN" pitchFamily="2" charset="0"/>
              </a:rPr>
              <a:t>র</a:t>
            </a:r>
            <a:r>
              <a:rPr altLang="en-US" dirty="0" sz="4000" lang="en-CA" smtClean="0"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4000" lang="en-CA" smtClean="0"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4000" lang="en-CA" smtClean="0">
                <a:latin typeface="NikoshBAN" pitchFamily="2" charset="0"/>
                <a:cs typeface="NikoshBAN" pitchFamily="2" charset="0"/>
              </a:rPr>
              <a:t>হ</a:t>
            </a:r>
            <a:r>
              <a:rPr altLang="en-US" dirty="0" sz="4000" lang="en-CA" smtClean="0">
                <a:latin typeface="NikoshBAN" pitchFamily="2" charset="0"/>
                <a:cs typeface="NikoshBAN" pitchFamily="2" charset="0"/>
              </a:rPr>
              <a:t>য়</a:t>
            </a:r>
            <a:r>
              <a:rPr altLang="en-US" dirty="0" sz="4000" lang="en-US" smtClean="0">
                <a:latin typeface="NikoshBAN" pitchFamily="2" charset="0"/>
                <a:cs typeface="NikoshBAN" pitchFamily="2" charset="0"/>
              </a:rPr>
              <a:t>?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 </a:t>
            </a:r>
            <a:endParaRPr dirty="0" sz="4000" lang="bn-BD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9" grpId="0"/>
      <p:bldP spid="1048700" grpId="0"/>
      <p:bldP spid="10487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3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4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5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6" name="TextBox 1"/>
          <p:cNvSpPr txBox="1"/>
          <p:nvPr/>
        </p:nvSpPr>
        <p:spPr>
          <a:xfrm>
            <a:off x="4394579" y="291679"/>
            <a:ext cx="3821373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7" name="TextBox 14"/>
          <p:cNvSpPr txBox="1"/>
          <p:nvPr/>
        </p:nvSpPr>
        <p:spPr>
          <a:xfrm>
            <a:off x="437069" y="1307342"/>
            <a:ext cx="11431590" cy="5730240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v"/>
            </a:pPr>
            <a:r>
              <a:rPr altLang="en-US" b="1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b="1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b="1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b="1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b="1"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ট্রেডার্সের ২০</a:t>
            </a:r>
            <a:r>
              <a:rPr altLang="en-US" b="1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en-US" b="1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b="1"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সালের  জুন মাসে ব্যবসায়ের লেনদেন ছিল নিম্নরূপ:   </a:t>
            </a:r>
            <a:endParaRPr altLang="en-US" lang="zh-CN"/>
          </a:p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জুন    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  নগদ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তহবিল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০,০০০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টাকা এবং ব্যাংক জমা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টাকা। 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altLang="en-US" lang="zh-CN"/>
          </a:p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জুন  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    যন্ত্রপাতি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ক্রয় বাবদ নগদ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altLang="en-US"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টাকার চেক প্রদান।   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dirty="0" sz="32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জুন  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জমাদান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altLang="en-US" lang="zh-CN"/>
          </a:p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জুন  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    ১২%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বাট্টায় </a:t>
            </a:r>
            <a:r>
              <a:rPr altLang="en-US" dirty="0" sz="32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টাকা দেনার পূর্ণ নিষ্পত্তি করা হল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altLang="en-US" lang="zh-CN"/>
          </a:p>
          <a:p>
            <a:endParaRPr dirty="0" sz="8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571500" marL="571500">
              <a:buFont typeface="Wingdings" panose="05000000000000000000" pitchFamily="2" charset="2"/>
              <a:buChar char="Ø"/>
            </a:pPr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লেনদেনের </a:t>
            </a:r>
            <a:r>
              <a:rPr b="1"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ভিত্তিতে অপূর্ব</a:t>
            </a:r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ট্রেডার্সের </a:t>
            </a:r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তিনঘরা নগদান বই প্রস্তুত করে আনবে।  </a:t>
            </a:r>
          </a:p>
          <a:p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/>
      <p:bldP spid="10487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99250" y="-186998"/>
            <a:ext cx="11312844" cy="7023351"/>
          </a:xfrm>
          <a:prstGeom prst="rect"/>
        </p:spPr>
      </p:pic>
      <p:sp>
        <p:nvSpPr>
          <p:cNvPr id="1048709" name=""/>
          <p:cNvSpPr txBox="1"/>
          <p:nvPr/>
        </p:nvSpPr>
        <p:spPr>
          <a:xfrm>
            <a:off x="3549801" y="2254466"/>
            <a:ext cx="7850949" cy="3139440"/>
          </a:xfrm>
          <a:prstGeom prst="rect"/>
        </p:spPr>
        <p:txBody>
          <a:bodyPr rtlCol="0" wrap="square">
            <a:spAutoFit/>
          </a:bodyPr>
          <a:p>
            <a:r>
              <a:rPr altLang="en-US" b="1" sz="10200" lang="en-CA">
                <a:solidFill>
                  <a:srgbClr val="FFFFFF"/>
                </a:solidFill>
              </a:rPr>
              <a:t>ধ</a:t>
            </a:r>
            <a:r>
              <a:rPr altLang="en-US" b="1" sz="10200" lang="en-CA">
                <a:solidFill>
                  <a:srgbClr val="FFFFFF"/>
                </a:solidFill>
              </a:rPr>
              <a:t>ন</a:t>
            </a:r>
            <a:r>
              <a:rPr altLang="en-US" b="1" sz="10200" lang="en-CA">
                <a:solidFill>
                  <a:srgbClr val="FFFFFF"/>
                </a:solidFill>
              </a:rPr>
              <a:t>্যবাদ</a:t>
            </a:r>
            <a:r>
              <a:rPr altLang="en-US" b="1" sz="10200" lang="en-US">
                <a:solidFill>
                  <a:srgbClr val="FFFFFF"/>
                </a:solidFill>
              </a:rPr>
              <a:t> </a:t>
            </a:r>
            <a:r>
              <a:rPr altLang="en-US" b="1" sz="10200" lang="en-CA">
                <a:solidFill>
                  <a:srgbClr val="FFFFFF"/>
                </a:solidFill>
              </a:rPr>
              <a:t>সবাইকে</a:t>
            </a:r>
            <a:endParaRPr sz="2800"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 txBox="1"/>
          <p:nvPr/>
        </p:nvSpPr>
        <p:spPr>
          <a:xfrm>
            <a:off x="3655635" y="393722"/>
            <a:ext cx="4805199" cy="1844040"/>
          </a:xfrm>
          <a:prstGeom prst="rect"/>
        </p:spPr>
        <p:txBody>
          <a:bodyPr rtlCol="0" wrap="square">
            <a:spAutoFit/>
          </a:bodyPr>
          <a:p>
            <a:endParaRPr sz="2800" lang="en-CA">
              <a:solidFill>
                <a:srgbClr val="000000"/>
              </a:solidFill>
            </a:endParaRPr>
          </a:p>
          <a:p>
            <a:r>
              <a:rPr altLang="en-US" sz="9000" lang="en-CA">
                <a:solidFill>
                  <a:srgbClr val="0000FF"/>
                </a:solidFill>
              </a:rPr>
              <a:t>প</a:t>
            </a:r>
            <a:r>
              <a:rPr altLang="en-US" sz="9000" lang="en-CA">
                <a:solidFill>
                  <a:srgbClr val="0000FF"/>
                </a:solidFill>
              </a:rPr>
              <a:t>র</a:t>
            </a:r>
            <a:r>
              <a:rPr altLang="en-US" sz="9000" lang="en-CA">
                <a:solidFill>
                  <a:srgbClr val="0000FF"/>
                </a:solidFill>
              </a:rPr>
              <a:t>ি</a:t>
            </a:r>
            <a:r>
              <a:rPr altLang="en-US" sz="9000" lang="en-CA">
                <a:solidFill>
                  <a:srgbClr val="0000FF"/>
                </a:solidFill>
              </a:rPr>
              <a:t>চ</a:t>
            </a:r>
            <a:r>
              <a:rPr altLang="en-US" sz="9000" lang="en-CA">
                <a:solidFill>
                  <a:srgbClr val="0000FF"/>
                </a:solidFill>
              </a:rPr>
              <a:t>ি</a:t>
            </a:r>
            <a:r>
              <a:rPr altLang="en-US" sz="9000" lang="en-CA">
                <a:solidFill>
                  <a:srgbClr val="0000FF"/>
                </a:solidFill>
              </a:rPr>
              <a:t>তি</a:t>
            </a:r>
            <a:r>
              <a:rPr altLang="en-US" sz="9000" lang="en-US">
                <a:solidFill>
                  <a:srgbClr val="0000FF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</p:txBody>
      </p:sp>
      <p:sp>
        <p:nvSpPr>
          <p:cNvPr id="1048594" name=""/>
          <p:cNvSpPr txBox="1"/>
          <p:nvPr/>
        </p:nvSpPr>
        <p:spPr>
          <a:xfrm>
            <a:off x="0" y="2237761"/>
            <a:ext cx="5511588" cy="3799840"/>
          </a:xfrm>
          <a:prstGeom prst="rect"/>
        </p:spPr>
        <p:txBody>
          <a:bodyPr rtlCol="0" wrap="square">
            <a:spAutoFit/>
          </a:bodyPr>
          <a:p>
            <a:r>
              <a:rPr altLang="en-US" sz="6100" lang="en-CA" u="sng">
                <a:solidFill>
                  <a:srgbClr val="FF0000"/>
                </a:solidFill>
              </a:rPr>
              <a:t>শিক্ষ</a:t>
            </a:r>
            <a:r>
              <a:rPr altLang="en-US" sz="6100" lang="en-CA" u="sng">
                <a:solidFill>
                  <a:srgbClr val="FF0000"/>
                </a:solidFill>
              </a:rPr>
              <a:t>ক</a:t>
            </a:r>
            <a:r>
              <a:rPr altLang="en-US" sz="6100" lang="en-US" u="sng">
                <a:solidFill>
                  <a:srgbClr val="FF0000"/>
                </a:solidFill>
              </a:rPr>
              <a:t> </a:t>
            </a:r>
            <a:r>
              <a:rPr altLang="en-US" sz="6100" lang="en-CA" u="sng">
                <a:solidFill>
                  <a:srgbClr val="FF0000"/>
                </a:solidFill>
              </a:rPr>
              <a:t>পরিচি</a:t>
            </a:r>
            <a:r>
              <a:rPr altLang="en-US" sz="6100" lang="en-CA" u="sng">
                <a:solidFill>
                  <a:srgbClr val="FF0000"/>
                </a:solidFill>
              </a:rPr>
              <a:t>ত</a:t>
            </a:r>
            <a:r>
              <a:rPr altLang="en-US" sz="6100" lang="en-CA" u="sng">
                <a:solidFill>
                  <a:srgbClr val="FF0000"/>
                </a:solidFill>
              </a:rPr>
              <a:t>ি</a:t>
            </a:r>
            <a:endParaRPr sz="2800" lang="en-CA">
              <a:solidFill>
                <a:srgbClr val="000000"/>
              </a:solidFill>
            </a:endParaRPr>
          </a:p>
          <a:p>
            <a:r>
              <a:rPr altLang="en-US" sz="4700" lang="en-CA">
                <a:solidFill>
                  <a:srgbClr val="0000FF"/>
                </a:solidFill>
              </a:rPr>
              <a:t>ত</a:t>
            </a:r>
            <a:r>
              <a:rPr altLang="en-US" sz="4700" lang="en-CA">
                <a:solidFill>
                  <a:srgbClr val="0000FF"/>
                </a:solidFill>
              </a:rPr>
              <a:t>া</a:t>
            </a:r>
            <a:r>
              <a:rPr altLang="en-US" sz="4700" lang="en-CA">
                <a:solidFill>
                  <a:srgbClr val="0000FF"/>
                </a:solidFill>
              </a:rPr>
              <a:t>হ</a:t>
            </a:r>
            <a:r>
              <a:rPr altLang="en-US" sz="4700" lang="en-CA">
                <a:solidFill>
                  <a:srgbClr val="0000FF"/>
                </a:solidFill>
              </a:rPr>
              <a:t>ম</a:t>
            </a:r>
            <a:r>
              <a:rPr altLang="en-US" sz="4700" lang="en-CA">
                <a:solidFill>
                  <a:srgbClr val="0000FF"/>
                </a:solidFill>
              </a:rPr>
              <a:t>ি</a:t>
            </a:r>
            <a:r>
              <a:rPr altLang="en-US" sz="4700" lang="en-CA">
                <a:solidFill>
                  <a:srgbClr val="0000FF"/>
                </a:solidFill>
              </a:rPr>
              <a:t>না</a:t>
            </a:r>
            <a:r>
              <a:rPr altLang="en-US" sz="4700" lang="en-US">
                <a:solidFill>
                  <a:srgbClr val="0000FF"/>
                </a:solidFill>
              </a:rPr>
              <a:t> </a:t>
            </a:r>
            <a:r>
              <a:rPr altLang="en-US" sz="4700" lang="en-CA">
                <a:solidFill>
                  <a:srgbClr val="0000FF"/>
                </a:solidFill>
              </a:rPr>
              <a:t>আফরোজ</a:t>
            </a:r>
            <a:r>
              <a:rPr altLang="en-US" sz="4700" lang="en-US">
                <a:solidFill>
                  <a:srgbClr val="0000FF"/>
                </a:solidFill>
              </a:rPr>
              <a:t>, </a:t>
            </a:r>
            <a:r>
              <a:rPr altLang="en-US" sz="4700" lang="en-CA">
                <a:solidFill>
                  <a:srgbClr val="0000FF"/>
                </a:solidFill>
              </a:rPr>
              <a:t>স</a:t>
            </a:r>
            <a:r>
              <a:rPr altLang="en-US" sz="4700" lang="en-CA">
                <a:solidFill>
                  <a:srgbClr val="0000FF"/>
                </a:solidFill>
              </a:rPr>
              <a:t>হ</a:t>
            </a:r>
            <a:r>
              <a:rPr altLang="en-US" sz="4700" lang="en-CA">
                <a:solidFill>
                  <a:srgbClr val="0000FF"/>
                </a:solidFill>
              </a:rPr>
              <a:t>ক</a:t>
            </a:r>
            <a:r>
              <a:rPr altLang="en-US" sz="4700" lang="en-CA">
                <a:solidFill>
                  <a:srgbClr val="0000FF"/>
                </a:solidFill>
              </a:rPr>
              <a:t>া</a:t>
            </a:r>
            <a:r>
              <a:rPr altLang="en-US" sz="4700" lang="en-CA">
                <a:solidFill>
                  <a:srgbClr val="0000FF"/>
                </a:solidFill>
              </a:rPr>
              <a:t>রী</a:t>
            </a:r>
            <a:r>
              <a:rPr altLang="en-US" sz="4700" lang="en-US">
                <a:solidFill>
                  <a:srgbClr val="0000FF"/>
                </a:solidFill>
              </a:rPr>
              <a:t> </a:t>
            </a:r>
            <a:r>
              <a:rPr altLang="en-US" sz="4700" lang="en-CA">
                <a:solidFill>
                  <a:srgbClr val="0000FF"/>
                </a:solidFill>
              </a:rPr>
              <a:t>শিক্ষক</a:t>
            </a:r>
            <a:r>
              <a:rPr altLang="en-US" sz="4700" lang="en-US">
                <a:solidFill>
                  <a:srgbClr val="0000FF"/>
                </a:solidFill>
              </a:rPr>
              <a:t>, </a:t>
            </a:r>
            <a:r>
              <a:rPr altLang="en-US" sz="4700" lang="en-CA">
                <a:solidFill>
                  <a:srgbClr val="0000FF"/>
                </a:solidFill>
              </a:rPr>
              <a:t>ধ</a:t>
            </a:r>
            <a:r>
              <a:rPr altLang="en-US" sz="4700" lang="en-CA">
                <a:solidFill>
                  <a:srgbClr val="0000FF"/>
                </a:solidFill>
              </a:rPr>
              <a:t>ল</a:t>
            </a:r>
            <a:r>
              <a:rPr altLang="en-US" sz="4700" lang="en-CA">
                <a:solidFill>
                  <a:srgbClr val="0000FF"/>
                </a:solidFill>
              </a:rPr>
              <a:t>া</a:t>
            </a:r>
            <a:r>
              <a:rPr altLang="en-US" sz="4700" lang="en-CA">
                <a:solidFill>
                  <a:srgbClr val="0000FF"/>
                </a:solidFill>
              </a:rPr>
              <a:t>দ</a:t>
            </a:r>
            <a:r>
              <a:rPr altLang="en-US" sz="4700" lang="en-CA">
                <a:solidFill>
                  <a:srgbClr val="0000FF"/>
                </a:solidFill>
              </a:rPr>
              <a:t>ি</a:t>
            </a:r>
            <a:r>
              <a:rPr altLang="en-US" sz="4700" lang="en-CA">
                <a:solidFill>
                  <a:srgbClr val="0000FF"/>
                </a:solidFill>
              </a:rPr>
              <a:t>য়া</a:t>
            </a:r>
            <a:r>
              <a:rPr altLang="en-US" sz="4700" lang="en-US">
                <a:solidFill>
                  <a:srgbClr val="0000FF"/>
                </a:solidFill>
              </a:rPr>
              <a:t> </a:t>
            </a:r>
            <a:r>
              <a:rPr altLang="en-US" sz="4700" lang="en-CA">
                <a:solidFill>
                  <a:srgbClr val="0000FF"/>
                </a:solidFill>
              </a:rPr>
              <a:t>উচ্চ</a:t>
            </a:r>
            <a:r>
              <a:rPr altLang="en-US" sz="4700" lang="en-US">
                <a:solidFill>
                  <a:srgbClr val="0000FF"/>
                </a:solidFill>
              </a:rPr>
              <a:t> </a:t>
            </a:r>
            <a:r>
              <a:rPr altLang="en-US" sz="4700" lang="en-CA">
                <a:solidFill>
                  <a:srgbClr val="0000FF"/>
                </a:solidFill>
              </a:rPr>
              <a:t>বিদ্যালয়</a:t>
            </a:r>
            <a:r>
              <a:rPr altLang="en-US" sz="4700" lang="en-US">
                <a:solidFill>
                  <a:srgbClr val="0000FF"/>
                </a:solidFill>
              </a:rPr>
              <a:t>, </a:t>
            </a:r>
            <a:r>
              <a:rPr altLang="en-US" sz="4700" lang="en-CA">
                <a:solidFill>
                  <a:srgbClr val="0000FF"/>
                </a:solidFill>
              </a:rPr>
              <a:t>শ</a:t>
            </a:r>
            <a:r>
              <a:rPr altLang="en-US" sz="4700" lang="en-CA">
                <a:solidFill>
                  <a:srgbClr val="0000FF"/>
                </a:solidFill>
              </a:rPr>
              <a:t>্র</a:t>
            </a:r>
            <a:r>
              <a:rPr altLang="en-US" sz="4700" lang="en-CA">
                <a:solidFill>
                  <a:srgbClr val="0000FF"/>
                </a:solidFill>
              </a:rPr>
              <a:t>ী</a:t>
            </a:r>
            <a:r>
              <a:rPr altLang="en-US" sz="4700" lang="en-CA">
                <a:solidFill>
                  <a:srgbClr val="0000FF"/>
                </a:solidFill>
              </a:rPr>
              <a:t>প</a:t>
            </a:r>
            <a:r>
              <a:rPr altLang="en-US" sz="4700" lang="en-CA">
                <a:solidFill>
                  <a:srgbClr val="0000FF"/>
                </a:solidFill>
              </a:rPr>
              <a:t>ু</a:t>
            </a:r>
            <a:r>
              <a:rPr altLang="en-US" sz="4700" lang="en-CA">
                <a:solidFill>
                  <a:srgbClr val="0000FF"/>
                </a:solidFill>
              </a:rPr>
              <a:t>র</a:t>
            </a:r>
            <a:r>
              <a:rPr altLang="en-US" sz="4700" lang="en-US">
                <a:solidFill>
                  <a:srgbClr val="0000FF"/>
                </a:solidFill>
              </a:rPr>
              <a:t>, </a:t>
            </a:r>
            <a:r>
              <a:rPr altLang="en-US" sz="4700" lang="en-CA">
                <a:solidFill>
                  <a:srgbClr val="0000FF"/>
                </a:solidFill>
              </a:rPr>
              <a:t>গ</a:t>
            </a:r>
            <a:r>
              <a:rPr altLang="en-US" sz="4700" lang="en-CA">
                <a:solidFill>
                  <a:srgbClr val="0000FF"/>
                </a:solidFill>
              </a:rPr>
              <a:t>া</a:t>
            </a:r>
            <a:r>
              <a:rPr altLang="en-US" sz="4700" lang="en-CA">
                <a:solidFill>
                  <a:srgbClr val="0000FF"/>
                </a:solidFill>
              </a:rPr>
              <a:t>জ</a:t>
            </a:r>
            <a:r>
              <a:rPr altLang="en-US" sz="4700" lang="en-CA">
                <a:solidFill>
                  <a:srgbClr val="0000FF"/>
                </a:solidFill>
              </a:rPr>
              <a:t>ী</a:t>
            </a:r>
            <a:r>
              <a:rPr altLang="en-US" sz="4700" lang="en-CA">
                <a:solidFill>
                  <a:srgbClr val="0000FF"/>
                </a:solidFill>
              </a:rPr>
              <a:t>প</a:t>
            </a:r>
            <a:r>
              <a:rPr altLang="en-US" sz="4700" lang="en-CA">
                <a:solidFill>
                  <a:srgbClr val="0000FF"/>
                </a:solidFill>
              </a:rPr>
              <a:t>ু</a:t>
            </a:r>
            <a:r>
              <a:rPr altLang="en-US" sz="4700" lang="en-CA">
                <a:solidFill>
                  <a:srgbClr val="0000FF"/>
                </a:solidFill>
              </a:rPr>
              <a:t>র</a:t>
            </a:r>
            <a:r>
              <a:rPr altLang="en-US" sz="4700" lang="en-CA">
                <a:solidFill>
                  <a:srgbClr val="0000FF"/>
                </a:solidFill>
              </a:rPr>
              <a:t>।</a:t>
            </a:r>
            <a:endParaRPr sz="2800" lang="en-CA">
              <a:solidFill>
                <a:srgbClr val="000000"/>
              </a:solidFill>
            </a:endParaRPr>
          </a:p>
        </p:txBody>
      </p:sp>
      <p:sp>
        <p:nvSpPr>
          <p:cNvPr id="1048595" name=""/>
          <p:cNvSpPr txBox="1"/>
          <p:nvPr/>
        </p:nvSpPr>
        <p:spPr>
          <a:xfrm>
            <a:off x="5964763" y="2199661"/>
            <a:ext cx="6210610" cy="3837940"/>
          </a:xfrm>
          <a:prstGeom prst="rect"/>
        </p:spPr>
        <p:txBody>
          <a:bodyPr rtlCol="0" wrap="square">
            <a:spAutoFit/>
          </a:bodyPr>
          <a:p>
            <a:r>
              <a:rPr altLang="en-US" sz="6400" i="0" lang="en-CA" u="sng">
                <a:solidFill>
                  <a:srgbClr val="FF0000"/>
                </a:solidFill>
              </a:rPr>
              <a:t>পাঠ</a:t>
            </a:r>
            <a:r>
              <a:rPr altLang="en-US" sz="6400" i="0" lang="en-US" u="sng">
                <a:solidFill>
                  <a:srgbClr val="FF0000"/>
                </a:solidFill>
              </a:rPr>
              <a:t> </a:t>
            </a:r>
            <a:r>
              <a:rPr altLang="en-US" sz="6400" i="0" lang="en-CA" u="sng">
                <a:solidFill>
                  <a:srgbClr val="FF0000"/>
                </a:solidFill>
              </a:rPr>
              <a:t>পরিচিতি</a:t>
            </a:r>
            <a:endParaRPr sz="2800" lang="en-CA">
              <a:solidFill>
                <a:srgbClr val="000000"/>
              </a:solidFill>
            </a:endParaRPr>
          </a:p>
          <a:p>
            <a:r>
              <a:rPr altLang="en-US" sz="4700" i="0" lang="en-CA" u="none">
                <a:solidFill>
                  <a:srgbClr val="0000FF"/>
                </a:solidFill>
              </a:rPr>
              <a:t>শ</a:t>
            </a:r>
            <a:r>
              <a:rPr altLang="en-US" sz="4700" i="0" lang="en-CA" u="none">
                <a:solidFill>
                  <a:srgbClr val="0000FF"/>
                </a:solidFill>
              </a:rPr>
              <a:t>্র</a:t>
            </a:r>
            <a:r>
              <a:rPr altLang="en-US" sz="4700" i="0" lang="en-CA" u="none">
                <a:solidFill>
                  <a:srgbClr val="0000FF"/>
                </a:solidFill>
              </a:rPr>
              <a:t>ে</a:t>
            </a:r>
            <a:r>
              <a:rPr altLang="en-US" sz="4700" i="0" lang="en-CA" u="none">
                <a:solidFill>
                  <a:srgbClr val="0000FF"/>
                </a:solidFill>
              </a:rPr>
              <a:t>নীঃ৯ম-১০ম</a:t>
            </a:r>
            <a:r>
              <a:rPr altLang="en-US" sz="4700" i="0" lang="en-US" u="none">
                <a:solidFill>
                  <a:srgbClr val="0000FF"/>
                </a:solidFill>
              </a:rPr>
              <a:t> </a:t>
            </a:r>
            <a:endParaRPr sz="2800" lang="en-CA" u="none">
              <a:solidFill>
                <a:srgbClr val="000000"/>
              </a:solidFill>
            </a:endParaRPr>
          </a:p>
          <a:p>
            <a:r>
              <a:rPr altLang="en-US" sz="4700" i="0" lang="en-CA" u="none">
                <a:solidFill>
                  <a:srgbClr val="0000FF"/>
                </a:solidFill>
              </a:rPr>
              <a:t>ব</a:t>
            </a:r>
            <a:r>
              <a:rPr altLang="en-US" sz="4700" i="0" lang="en-CA" u="none">
                <a:solidFill>
                  <a:srgbClr val="0000FF"/>
                </a:solidFill>
              </a:rPr>
              <a:t>ি</a:t>
            </a:r>
            <a:r>
              <a:rPr altLang="en-US" sz="4700" i="0" lang="en-CA" u="none">
                <a:solidFill>
                  <a:srgbClr val="0000FF"/>
                </a:solidFill>
              </a:rPr>
              <a:t>ষয়</a:t>
            </a:r>
            <a:r>
              <a:rPr altLang="en-US" sz="4700" i="0" lang="en-CA" u="none">
                <a:solidFill>
                  <a:srgbClr val="0000FF"/>
                </a:solidFill>
              </a:rPr>
              <a:t>ঃ</a:t>
            </a:r>
            <a:r>
              <a:rPr altLang="en-US" sz="4700" i="0" lang="en-CA" u="none">
                <a:solidFill>
                  <a:srgbClr val="0000FF"/>
                </a:solidFill>
              </a:rPr>
              <a:t>হিসাব-বিজ্ঞান</a:t>
            </a:r>
            <a:endParaRPr sz="2800" lang="en-CA" u="none">
              <a:solidFill>
                <a:srgbClr val="000000"/>
              </a:solidFill>
            </a:endParaRPr>
          </a:p>
          <a:p>
            <a:r>
              <a:rPr altLang="en-US" sz="4700" lang="en-CA" u="none">
                <a:solidFill>
                  <a:srgbClr val="0000FF"/>
                </a:solidFill>
              </a:rPr>
              <a:t>অধ</a:t>
            </a:r>
            <a:r>
              <a:rPr altLang="en-US" sz="4700" lang="en-CA" u="none">
                <a:solidFill>
                  <a:srgbClr val="0000FF"/>
                </a:solidFill>
              </a:rPr>
              <a:t>্য</a:t>
            </a:r>
            <a:r>
              <a:rPr altLang="en-US" sz="4700" lang="en-CA" u="none">
                <a:solidFill>
                  <a:srgbClr val="0000FF"/>
                </a:solidFill>
              </a:rPr>
              <a:t>া</a:t>
            </a:r>
            <a:r>
              <a:rPr altLang="en-US" sz="4700" lang="en-CA" u="none">
                <a:solidFill>
                  <a:srgbClr val="0000FF"/>
                </a:solidFill>
              </a:rPr>
              <a:t>য়</a:t>
            </a:r>
            <a:r>
              <a:rPr altLang="en-US" sz="4700" lang="en-CA" u="none">
                <a:solidFill>
                  <a:srgbClr val="0000FF"/>
                </a:solidFill>
              </a:rPr>
              <a:t>ঃ</a:t>
            </a:r>
            <a:r>
              <a:rPr altLang="en-US" sz="4700" lang="en-CA" u="none">
                <a:solidFill>
                  <a:srgbClr val="0000FF"/>
                </a:solidFill>
              </a:rPr>
              <a:t>৮</a:t>
            </a:r>
            <a:r>
              <a:rPr altLang="en-US" sz="4700" lang="en-CA" u="none">
                <a:solidFill>
                  <a:srgbClr val="0000FF"/>
                </a:solidFill>
              </a:rPr>
              <a:t>ম</a:t>
            </a:r>
            <a:r>
              <a:rPr altLang="en-US" sz="4700" lang="en-US" u="none">
                <a:solidFill>
                  <a:srgbClr val="0000FF"/>
                </a:solidFill>
              </a:rPr>
              <a:t>(</a:t>
            </a:r>
            <a:r>
              <a:rPr altLang="en-US" sz="4700" lang="en-CA" u="none">
                <a:solidFill>
                  <a:srgbClr val="0000FF"/>
                </a:solidFill>
              </a:rPr>
              <a:t>ন</a:t>
            </a:r>
            <a:r>
              <a:rPr altLang="en-US" sz="4700" lang="en-CA" u="none">
                <a:solidFill>
                  <a:srgbClr val="0000FF"/>
                </a:solidFill>
              </a:rPr>
              <a:t>গ</a:t>
            </a:r>
            <a:r>
              <a:rPr altLang="en-US" sz="4700" lang="en-CA" u="none">
                <a:solidFill>
                  <a:srgbClr val="0000FF"/>
                </a:solidFill>
              </a:rPr>
              <a:t>দ</a:t>
            </a:r>
            <a:r>
              <a:rPr altLang="en-US" sz="4700" lang="en-CA" u="none">
                <a:solidFill>
                  <a:srgbClr val="0000FF"/>
                </a:solidFill>
              </a:rPr>
              <a:t>া</a:t>
            </a:r>
            <a:r>
              <a:rPr altLang="en-US" sz="4700" lang="en-CA" u="none">
                <a:solidFill>
                  <a:srgbClr val="0000FF"/>
                </a:solidFill>
              </a:rPr>
              <a:t>ন</a:t>
            </a:r>
            <a:r>
              <a:rPr altLang="en-US" sz="4700" lang="en-US" u="none">
                <a:solidFill>
                  <a:srgbClr val="0000FF"/>
                </a:solidFill>
              </a:rPr>
              <a:t> </a:t>
            </a:r>
            <a:r>
              <a:rPr altLang="en-US" sz="4700" lang="en-CA" u="none">
                <a:solidFill>
                  <a:srgbClr val="0000FF"/>
                </a:solidFill>
              </a:rPr>
              <a:t>ব</a:t>
            </a:r>
            <a:r>
              <a:rPr altLang="en-US" sz="4700" lang="en-CA" u="none">
                <a:solidFill>
                  <a:srgbClr val="0000FF"/>
                </a:solidFill>
              </a:rPr>
              <a:t>ই</a:t>
            </a:r>
            <a:r>
              <a:rPr altLang="en-US" sz="4700" lang="en-US" u="none">
                <a:solidFill>
                  <a:srgbClr val="0000FF"/>
                </a:solidFill>
              </a:rPr>
              <a:t>)</a:t>
            </a:r>
            <a:endParaRPr sz="2800" lang="en-CA" u="none">
              <a:solidFill>
                <a:srgbClr val="000000"/>
              </a:solidFill>
            </a:endParaRPr>
          </a:p>
          <a:p>
            <a:r>
              <a:rPr altLang="en-US" sz="4700" i="0" lang="en-CA" u="none">
                <a:solidFill>
                  <a:srgbClr val="0000FF"/>
                </a:solidFill>
              </a:rPr>
              <a:t>ত</a:t>
            </a:r>
            <a:r>
              <a:rPr altLang="en-US" sz="4700" i="0" lang="en-CA" u="none">
                <a:solidFill>
                  <a:srgbClr val="0000FF"/>
                </a:solidFill>
              </a:rPr>
              <a:t>া</a:t>
            </a:r>
            <a:r>
              <a:rPr altLang="en-US" sz="4700" i="0" lang="en-CA" u="none">
                <a:solidFill>
                  <a:srgbClr val="0000FF"/>
                </a:solidFill>
              </a:rPr>
              <a:t>র</a:t>
            </a:r>
            <a:r>
              <a:rPr altLang="en-US" sz="4700" i="0" lang="en-CA" u="none">
                <a:solidFill>
                  <a:srgbClr val="0000FF"/>
                </a:solidFill>
              </a:rPr>
              <a:t>ি</a:t>
            </a:r>
            <a:r>
              <a:rPr altLang="en-US" sz="4700" i="0" lang="en-CA" u="none">
                <a:solidFill>
                  <a:srgbClr val="0000FF"/>
                </a:solidFill>
              </a:rPr>
              <a:t>খ</a:t>
            </a:r>
            <a:r>
              <a:rPr altLang="en-US" sz="4700" i="0" lang="en-CA" u="none">
                <a:solidFill>
                  <a:srgbClr val="0000FF"/>
                </a:solidFill>
              </a:rPr>
              <a:t>ঃ</a:t>
            </a:r>
            <a:r>
              <a:rPr altLang="en-US" sz="4700" i="0" lang="en-CA" u="none">
                <a:solidFill>
                  <a:srgbClr val="0000FF"/>
                </a:solidFill>
              </a:rPr>
              <a:t>০</a:t>
            </a:r>
            <a:r>
              <a:rPr altLang="en-US" sz="4700" i="0" lang="en-CA" u="none">
                <a:solidFill>
                  <a:srgbClr val="0000FF"/>
                </a:solidFill>
              </a:rPr>
              <a:t>৯</a:t>
            </a:r>
            <a:r>
              <a:rPr altLang="en-US" sz="4700" i="0" lang="en-US" u="none">
                <a:solidFill>
                  <a:srgbClr val="0000FF"/>
                </a:solidFill>
              </a:rPr>
              <a:t>.</a:t>
            </a:r>
            <a:r>
              <a:rPr altLang="en-US" sz="4700" i="0" lang="en-CA" u="none">
                <a:solidFill>
                  <a:srgbClr val="0000FF"/>
                </a:solidFill>
              </a:rPr>
              <a:t>০</a:t>
            </a:r>
            <a:r>
              <a:rPr altLang="en-US" sz="4700" i="0" lang="en-CA" u="none">
                <a:solidFill>
                  <a:srgbClr val="0000FF"/>
                </a:solidFill>
              </a:rPr>
              <a:t>৫</a:t>
            </a:r>
            <a:r>
              <a:rPr altLang="en-US" sz="4700" i="0" lang="en-US" u="none">
                <a:solidFill>
                  <a:srgbClr val="0000FF"/>
                </a:solidFill>
              </a:rPr>
              <a:t>.</a:t>
            </a:r>
            <a:r>
              <a:rPr altLang="en-US" sz="4700" i="0" lang="en-CA" u="none">
                <a:solidFill>
                  <a:srgbClr val="0000FF"/>
                </a:solidFill>
              </a:rPr>
              <a:t>২</a:t>
            </a:r>
            <a:r>
              <a:rPr altLang="en-US" sz="4700" i="0" lang="en-CA" u="none">
                <a:solidFill>
                  <a:srgbClr val="0000FF"/>
                </a:solidFill>
              </a:rPr>
              <a:t>০</a:t>
            </a:r>
            <a:r>
              <a:rPr altLang="en-US" sz="4700" i="0" lang="en-CA" u="none">
                <a:solidFill>
                  <a:srgbClr val="0000FF"/>
                </a:solidFill>
              </a:rPr>
              <a:t>২</a:t>
            </a:r>
            <a:r>
              <a:rPr altLang="en-US" sz="4700" i="0" lang="en-CA" u="none">
                <a:solidFill>
                  <a:srgbClr val="0000FF"/>
                </a:solidFill>
              </a:rPr>
              <a:t>১</a:t>
            </a:r>
            <a:r>
              <a:rPr altLang="en-US" sz="4700" i="0" lang="en-CA" u="none">
                <a:solidFill>
                  <a:srgbClr val="0000FF"/>
                </a:solidFill>
              </a:rPr>
              <a:t>ইং</a:t>
            </a:r>
            <a:r>
              <a:rPr altLang="en-US" sz="4700" i="0" lang="en-CA" u="none">
                <a:solidFill>
                  <a:srgbClr val="0000FF"/>
                </a:solidFill>
              </a:rPr>
              <a:t>।</a:t>
            </a:r>
            <a:r>
              <a:rPr altLang="en-US" sz="4700" i="0" lang="en-US" u="sng">
                <a:solidFill>
                  <a:srgbClr val="0000FF"/>
                </a:solidFill>
              </a:rPr>
              <a:t> </a:t>
            </a:r>
            <a:r>
              <a:rPr altLang="en-US" sz="6400" i="0" lang="en-US" u="sng">
                <a:solidFill>
                  <a:srgbClr val="FF0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7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8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9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0" name="TextBox 9"/>
          <p:cNvSpPr txBox="1"/>
          <p:nvPr/>
        </p:nvSpPr>
        <p:spPr>
          <a:xfrm>
            <a:off x="3596390" y="176397"/>
            <a:ext cx="5825391" cy="751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dirty="0" sz="4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 কর: </a:t>
            </a:r>
            <a:endParaRPr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482982" y="1181278"/>
            <a:ext cx="4420974" cy="2247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54" name="Picture 1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4203"/>
          <a:stretch>
            <a:fillRect/>
          </a:stretch>
        </p:blipFill>
        <p:spPr>
          <a:xfrm>
            <a:off x="6540229" y="3707227"/>
            <a:ext cx="4364140" cy="2530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757286" y="1149271"/>
            <a:ext cx="4316213" cy="2703978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1757044" y="4134463"/>
            <a:ext cx="4240251" cy="242944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5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6" name="L-Shape 4"/>
          <p:cNvSpPr/>
          <p:nvPr/>
        </p:nvSpPr>
        <p:spPr>
          <a:xfrm rot="16200000" flipH="1">
            <a:off x="5964072" y="-597176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7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8" name="TextBox 9"/>
          <p:cNvSpPr txBox="1"/>
          <p:nvPr/>
        </p:nvSpPr>
        <p:spPr>
          <a:xfrm>
            <a:off x="3195558" y="116430"/>
            <a:ext cx="6506062" cy="751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dirty="0" sz="4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 কর: </a:t>
            </a:r>
            <a:endParaRPr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7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4465" y="3370348"/>
            <a:ext cx="5185127" cy="221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58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448590" y="3370348"/>
            <a:ext cx="4783518" cy="223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59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1684" y="846170"/>
            <a:ext cx="5240149" cy="2182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6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79442" y="1708590"/>
            <a:ext cx="5240150" cy="1307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61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359858" y="846170"/>
            <a:ext cx="4872250" cy="2194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62" name="Picture 19"/>
          <p:cNvPicPr>
            <a:picLocks noChangeAspect="1"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6671413" y="4832421"/>
            <a:ext cx="1492621" cy="66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ctrTitle"/>
          </p:nvPr>
        </p:nvSpPr>
        <p:spPr>
          <a:xfrm>
            <a:off x="245879" y="2286890"/>
            <a:ext cx="12009023" cy="2284220"/>
          </a:xfrm>
        </p:spPr>
        <p:txBody>
          <a:bodyPr/>
          <a:p>
            <a:r>
              <a:rPr altLang="en-US" sz="6700" lang="en-CA">
                <a:solidFill>
                  <a:srgbClr val="008000"/>
                </a:solidFill>
              </a:rPr>
              <a:t>আ</a:t>
            </a:r>
            <a:r>
              <a:rPr altLang="en-US" sz="6700" lang="en-CA">
                <a:solidFill>
                  <a:srgbClr val="008000"/>
                </a:solidFill>
              </a:rPr>
              <a:t>জ</a:t>
            </a:r>
            <a:r>
              <a:rPr altLang="en-US" sz="6700" lang="en-CA">
                <a:solidFill>
                  <a:srgbClr val="008000"/>
                </a:solidFill>
              </a:rPr>
              <a:t>কের</a:t>
            </a:r>
            <a:r>
              <a:rPr altLang="en-US" sz="6700" lang="en-US">
                <a:solidFill>
                  <a:srgbClr val="008000"/>
                </a:solidFill>
              </a:rPr>
              <a:t> </a:t>
            </a:r>
            <a:r>
              <a:rPr altLang="en-US" sz="6700" lang="en-CA">
                <a:solidFill>
                  <a:srgbClr val="008000"/>
                </a:solidFill>
              </a:rPr>
              <a:t>পাঠ</a:t>
            </a:r>
            <a:r>
              <a:rPr altLang="en-US" sz="6700" lang="en-US">
                <a:solidFill>
                  <a:srgbClr val="008000"/>
                </a:solidFill>
              </a:rPr>
              <a:t> </a:t>
            </a:r>
            <a:r>
              <a:rPr altLang="en-US" sz="6700" lang="en-CA">
                <a:solidFill>
                  <a:srgbClr val="008000"/>
                </a:solidFill>
              </a:rPr>
              <a:t>শিরোনাম</a:t>
            </a:r>
            <a:r>
              <a:rPr altLang="en-US" sz="6700" lang="en-CA">
                <a:solidFill>
                  <a:srgbClr val="008000"/>
                </a:solidFill>
              </a:rPr>
              <a:t>ঃ</a:t>
            </a:r>
            <a:r>
              <a:rPr altLang="en-US" sz="6700" lang="en-US">
                <a:solidFill>
                  <a:srgbClr val="008000"/>
                </a:solidFill>
              </a:rPr>
              <a:t>-</a:t>
            </a:r>
            <a:br>
              <a:rPr altLang="en-US" sz="6700" lang="en-US">
                <a:solidFill>
                  <a:srgbClr val="008000"/>
                </a:solidFill>
              </a:rPr>
            </a:br>
            <a:r>
              <a:rPr altLang="en-US" sz="6700" lang="en-CA">
                <a:solidFill>
                  <a:srgbClr val="008000"/>
                </a:solidFill>
              </a:rPr>
              <a:t>ন</a:t>
            </a:r>
            <a:r>
              <a:rPr altLang="en-US" sz="6700" lang="en-CA">
                <a:solidFill>
                  <a:srgbClr val="008000"/>
                </a:solidFill>
              </a:rPr>
              <a:t>গ</a:t>
            </a:r>
            <a:r>
              <a:rPr altLang="en-US" sz="6700" lang="en-CA">
                <a:solidFill>
                  <a:srgbClr val="008000"/>
                </a:solidFill>
              </a:rPr>
              <a:t>দ</a:t>
            </a:r>
            <a:r>
              <a:rPr altLang="en-US" sz="6700" lang="en-CA">
                <a:solidFill>
                  <a:srgbClr val="008000"/>
                </a:solidFill>
              </a:rPr>
              <a:t>া</a:t>
            </a:r>
            <a:r>
              <a:rPr altLang="en-US" sz="6700" lang="en-CA">
                <a:solidFill>
                  <a:srgbClr val="008000"/>
                </a:solidFill>
              </a:rPr>
              <a:t>ন</a:t>
            </a:r>
            <a:r>
              <a:rPr altLang="en-US" sz="6700" lang="en-US">
                <a:solidFill>
                  <a:srgbClr val="008000"/>
                </a:solidFill>
              </a:rPr>
              <a:t> </a:t>
            </a:r>
            <a:r>
              <a:rPr altLang="en-US" sz="6700" lang="en-CA">
                <a:solidFill>
                  <a:srgbClr val="008000"/>
                </a:solidFill>
              </a:rPr>
              <a:t>বই</a:t>
            </a:r>
            <a:r>
              <a:rPr altLang="en-US" sz="6700" lang="en-CA">
                <a:solidFill>
                  <a:srgbClr val="008000"/>
                </a:solidFill>
              </a:rPr>
              <a:t>। </a:t>
            </a:r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1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2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3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4" name="Rectangle 9"/>
          <p:cNvSpPr/>
          <p:nvPr/>
        </p:nvSpPr>
        <p:spPr>
          <a:xfrm>
            <a:off x="1155776" y="1496493"/>
            <a:ext cx="10281163" cy="4879341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b="1" dirty="0" sz="6000" lang="bn-IN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b="1" dirty="0" sz="60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য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60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য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60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ল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60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প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রবে</a:t>
            </a:r>
            <a:r>
              <a:rPr altLang="en-US" b="1" dirty="0" sz="6000" lang="en-CA">
                <a:latin typeface="NikoshBAN" pitchFamily="2" charset="0"/>
                <a:cs typeface="NikoshBAN" pitchFamily="2" charset="0"/>
              </a:rPr>
              <a:t>ঃ</a:t>
            </a:r>
            <a:r>
              <a:rPr altLang="en-US" b="1" dirty="0" sz="6000" lang="en-US">
                <a:latin typeface="NikoshBAN" pitchFamily="2" charset="0"/>
                <a:cs typeface="NikoshBAN" pitchFamily="2" charset="0"/>
              </a:rPr>
              <a:t>-</a:t>
            </a:r>
            <a:endParaRPr altLang="en-US" lang="zh-CN"/>
          </a:p>
          <a:p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১।</a:t>
            </a: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কন্ট্রা দাখিলা </a:t>
            </a: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কি </a:t>
            </a:r>
            <a:r>
              <a:rPr dirty="0" sz="4000" lang="bn-BD">
                <a:latin typeface="NikoshBAN" pitchFamily="2" charset="0"/>
                <a:cs typeface="NikoshBAN" pitchFamily="2" charset="0"/>
              </a:rPr>
              <a:t>তা </a:t>
            </a:r>
            <a:r>
              <a:rPr altLang="en-US" dirty="0" sz="4000" lang="en-CA" smtClean="0">
                <a:latin typeface="NikoshBAN" pitchFamily="2" charset="0"/>
                <a:cs typeface="NikoshBAN" pitchFamily="2" charset="0"/>
              </a:rPr>
              <a:t>ব</a:t>
            </a:r>
            <a:r>
              <a:rPr altLang="en-US" dirty="0" sz="4000" lang="en-CA" smtClean="0">
                <a:latin typeface="NikoshBAN" pitchFamily="2" charset="0"/>
                <a:cs typeface="NikoshBAN" pitchFamily="2" charset="0"/>
              </a:rPr>
              <a:t>ল</a:t>
            </a:r>
            <a:r>
              <a:rPr altLang="en-US" dirty="0" sz="4000" lang="en-CA" smtClean="0"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4000" lang="en-CA" smtClean="0"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পারবে;   </a:t>
            </a:r>
            <a:endParaRPr dirty="0" sz="4000" lang="bn-IN">
              <a:latin typeface="NikoshBAN" pitchFamily="2" charset="0"/>
              <a:cs typeface="NikoshBAN" pitchFamily="2" charset="0"/>
            </a:endParaRPr>
          </a:p>
          <a:p>
            <a:endParaRPr dirty="0" sz="4000" lang="bn-IN" smtClean="0">
              <a:latin typeface="NikoshBAN" pitchFamily="2" charset="0"/>
              <a:cs typeface="NikoshBAN" pitchFamily="2" charset="0"/>
            </a:endParaRPr>
          </a:p>
          <a:p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২। দুইঘরা নগদান বই প্রস্তুত </a:t>
            </a: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; </a:t>
            </a:r>
            <a:endParaRPr dirty="0" sz="4000" lang="bn-BD">
              <a:latin typeface="NikoshBAN" pitchFamily="2" charset="0"/>
              <a:cs typeface="NikoshBAN" pitchFamily="2" charset="0"/>
            </a:endParaRPr>
          </a:p>
          <a:p>
            <a:r>
              <a:rPr dirty="0" sz="4000" lang="bn-IN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৩। তিনঘরা </a:t>
            </a:r>
            <a:r>
              <a:rPr dirty="0" sz="4000" lang="bn-IN">
                <a:latin typeface="NikoshBAN" pitchFamily="2" charset="0"/>
                <a:cs typeface="NikoshBAN" pitchFamily="2" charset="0"/>
              </a:rPr>
              <a:t>নগদান বই প্রস্তুত করতে </a:t>
            </a: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  </a:t>
            </a:r>
            <a:endParaRPr dirty="0" sz="4000" lang="bn-BD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5" name="Rectangle 10"/>
          <p:cNvSpPr/>
          <p:nvPr/>
        </p:nvSpPr>
        <p:spPr>
          <a:xfrm>
            <a:off x="4578153" y="211253"/>
            <a:ext cx="4043680" cy="1285240"/>
          </a:xfrm>
          <a:prstGeom prst="rect"/>
        </p:spPr>
        <p:txBody>
          <a:bodyPr wrap="none">
            <a:spAutoFit/>
          </a:bodyPr>
          <a:p>
            <a:pPr algn="ctr"/>
            <a:r>
              <a:rPr dirty="0" sz="80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dirty="0" sz="80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7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8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9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3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560055" y="1800403"/>
            <a:ext cx="4045741" cy="2638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620" name="TextBox 14"/>
          <p:cNvSpPr txBox="1"/>
          <p:nvPr/>
        </p:nvSpPr>
        <p:spPr>
          <a:xfrm>
            <a:off x="6560055" y="4975374"/>
            <a:ext cx="4652130" cy="1158239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জমাদান ৩০,০০০ টাকা। 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1" name="TextBox 19"/>
          <p:cNvSpPr txBox="1"/>
          <p:nvPr/>
        </p:nvSpPr>
        <p:spPr>
          <a:xfrm>
            <a:off x="834318" y="4987955"/>
            <a:ext cx="5090615" cy="1158239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হতে উত্তোলন ৯,০০০ টাকা।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4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697342" y="1782184"/>
            <a:ext cx="3644876" cy="270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65" name="Picture 20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939792" y="3629499"/>
            <a:ext cx="1492621" cy="708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622" name="TextBox 21"/>
          <p:cNvSpPr txBox="1"/>
          <p:nvPr/>
        </p:nvSpPr>
        <p:spPr>
          <a:xfrm>
            <a:off x="1031296" y="451496"/>
            <a:ext cx="10246658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dirty="0" sz="40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animBg="1"/>
      <p:bldP spid="10486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L-Shape 2"/>
          <p:cNvSpPr/>
          <p:nvPr/>
        </p:nvSpPr>
        <p:spPr>
          <a:xfrm flipH="1">
            <a:off x="11928143" y="0"/>
            <a:ext cx="263856" cy="6857999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7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8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9" name="L-Shape 6"/>
          <p:cNvSpPr/>
          <p:nvPr/>
        </p:nvSpPr>
        <p:spPr>
          <a:xfrm>
            <a:off x="0" y="0"/>
            <a:ext cx="232011" cy="6858000"/>
          </a:xfrm>
          <a:prstGeom prst="corner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aphicFrame>
        <p:nvGraphicFramePr>
          <p:cNvPr id="4194304" name="Table 12"/>
          <p:cNvGraphicFramePr>
            <a:graphicFrameLocks noGrp="1"/>
          </p:cNvGraphicFramePr>
          <p:nvPr/>
        </p:nvGraphicFramePr>
        <p:xfrm>
          <a:off x="992244" y="3199578"/>
          <a:ext cx="10691854" cy="3027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735"/>
                <a:gridCol w="1598999"/>
                <a:gridCol w="586368"/>
                <a:gridCol w="511511"/>
                <a:gridCol w="761031"/>
                <a:gridCol w="985597"/>
                <a:gridCol w="958562"/>
                <a:gridCol w="1434731"/>
                <a:gridCol w="586367"/>
                <a:gridCol w="486560"/>
                <a:gridCol w="973121"/>
                <a:gridCol w="898266"/>
              </a:tblGrid>
              <a:tr h="2021840"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নগদ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</a:tr>
              <a:tr h="1005839">
                <a:tc>
                  <a:txBody>
                    <a:bodyPr/>
                    <a:p>
                      <a:endParaRPr dirty="0" lang="bn-IN" smtClean="0"/>
                    </a:p>
                    <a:p>
                      <a:endParaRPr dirty="0" lang="en-US" smtClean="0"/>
                    </a:p>
                  </a:txBody>
                </a:tc>
                <a:tc>
                  <a:txBody>
                    <a:bodyPr/>
                    <a:p>
                      <a:r>
                        <a:rPr dirty="0" sz="20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(ক)</a:t>
                      </a:r>
                      <a:r>
                        <a:rPr baseline="0" dirty="0" sz="20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dirty="0"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endParaRPr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endParaRPr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endParaRPr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endParaRPr dirty="0"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endParaRPr dirty="0"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0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 (ক) </a:t>
                      </a:r>
                      <a:r>
                        <a:rPr baseline="0" dirty="0" sz="20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dirty="0" sz="2000" lang="en-US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dirty="0"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endParaRPr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endParaRPr dirty="0"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endParaRPr dirty="0"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endParaRPr dirty="0" lang="en-US"/>
                    </a:p>
                  </a:txBody>
                </a:tc>
              </a:tr>
            </a:tbl>
          </a:graphicData>
        </a:graphic>
      </p:graphicFrame>
      <p:sp>
        <p:nvSpPr>
          <p:cNvPr id="1048630" name="TextBox 15"/>
          <p:cNvSpPr txBox="1"/>
          <p:nvPr/>
        </p:nvSpPr>
        <p:spPr>
          <a:xfrm>
            <a:off x="3756517" y="1635785"/>
            <a:ext cx="5163300" cy="11582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v"/>
            </a:pP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নগদ অর্থ ব্যাংকে জমাদান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টাকা। 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1" name="TextBox 5"/>
          <p:cNvSpPr txBox="1"/>
          <p:nvPr/>
        </p:nvSpPr>
        <p:spPr>
          <a:xfrm>
            <a:off x="992244" y="2219985"/>
            <a:ext cx="3027904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2" name="TextBox 20"/>
          <p:cNvSpPr txBox="1"/>
          <p:nvPr/>
        </p:nvSpPr>
        <p:spPr>
          <a:xfrm>
            <a:off x="10182854" y="2219985"/>
            <a:ext cx="2009146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b="1" dirty="0" sz="2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3" name="Rectangle 7"/>
          <p:cNvSpPr/>
          <p:nvPr/>
        </p:nvSpPr>
        <p:spPr>
          <a:xfrm>
            <a:off x="4601966" y="259307"/>
            <a:ext cx="2887981" cy="688340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dirty="0" sz="4000" lang="bn-IN" u="sng">
                <a:latin typeface="NikoshBAN" pitchFamily="2" charset="0"/>
                <a:cs typeface="NikoshBAN" pitchFamily="2" charset="0"/>
              </a:rPr>
              <a:t>কন্ট্রা </a:t>
            </a:r>
            <a:r>
              <a:rPr dirty="0" sz="4000" lang="bn-IN" u="sng" smtClean="0">
                <a:latin typeface="NikoshBAN" pitchFamily="2" charset="0"/>
                <a:cs typeface="NikoshBAN" pitchFamily="2" charset="0"/>
              </a:rPr>
              <a:t>দাখিলা:</a:t>
            </a:r>
            <a:endParaRPr dirty="0" sz="4000" lang="en-US" u="sng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  <p:bldP spid="1048631" grpId="0"/>
      <p:bldP spid="10486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extBox 19"/>
          <p:cNvSpPr txBox="1"/>
          <p:nvPr/>
        </p:nvSpPr>
        <p:spPr>
          <a:xfrm>
            <a:off x="2846206" y="756350"/>
            <a:ext cx="7443443" cy="22250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v"/>
            </a:pP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প্রয়োজনে ব্যাংক হতে উত্তোলন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োজ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en-US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3600" lang="en-CA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194305" name="Table 14"/>
          <p:cNvGraphicFramePr>
            <a:graphicFrameLocks noGrp="1"/>
          </p:cNvGraphicFramePr>
          <p:nvPr/>
        </p:nvGraphicFramePr>
        <p:xfrm>
          <a:off x="495876" y="3153545"/>
          <a:ext cx="11696124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575"/>
                <a:gridCol w="1624092"/>
                <a:gridCol w="641444"/>
                <a:gridCol w="548181"/>
                <a:gridCol w="1007664"/>
                <a:gridCol w="1003106"/>
                <a:gridCol w="1085002"/>
                <a:gridCol w="1678674"/>
                <a:gridCol w="600494"/>
                <a:gridCol w="534538"/>
                <a:gridCol w="871189"/>
                <a:gridCol w="1078165"/>
              </a:tblGrid>
              <a:tr h="370840"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 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নগদ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 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নগদ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baseline="0" b="1" dirty="0" sz="32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b="1" dirty="0" sz="32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</a:tr>
              <a:tr h="370840">
                <a:tc>
                  <a:txBody>
                    <a:bodyPr/>
                    <a:p>
                      <a:endParaRPr dirty="0" lang="bn-IN" smtClean="0"/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0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 (ক)</a:t>
                      </a:r>
                      <a:r>
                        <a:rPr baseline="0" dirty="0" sz="20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dirty="0" sz="2000" lang="en-US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dirty="0" sz="2000" lang="en-US"/>
                    </a:p>
                  </a:txBody>
                </a:tc>
                <a:tc>
                  <a:txBody>
                    <a:bodyPr/>
                    <a:p>
                      <a:endParaRPr sz="2000" lang="en-US"/>
                    </a:p>
                  </a:txBody>
                </a:tc>
                <a:tc>
                  <a:txBody>
                    <a:bodyPr/>
                    <a:p>
                      <a:endParaRPr sz="2000" lang="en-US"/>
                    </a:p>
                  </a:txBody>
                </a:tc>
                <a:tc>
                  <a:txBody>
                    <a:bodyPr/>
                    <a:p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endParaRPr dirty="0"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endParaRPr sz="2000" lang="en-US"/>
                    </a:p>
                  </a:txBody>
                </a:tc>
                <a:tc>
                  <a:txBody>
                    <a:bodyPr/>
                    <a:p>
                      <a:pPr algn="ctr"/>
                      <a:endParaRPr sz="2000" lang="en-US"/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0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(ক)</a:t>
                      </a:r>
                      <a:r>
                        <a:rPr baseline="0" dirty="0" sz="2000" lang="bn-IN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dirty="0" sz="2000" lang="en-US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dirty="0" sz="2000" lang="en-US"/>
                    </a:p>
                  </a:txBody>
                </a:tc>
                <a:tc>
                  <a:txBody>
                    <a:bodyPr/>
                    <a:p>
                      <a:endParaRPr sz="2000" lang="en-US"/>
                    </a:p>
                  </a:txBody>
                </a:tc>
                <a:tc>
                  <a:txBody>
                    <a:bodyPr/>
                    <a:p>
                      <a:endParaRPr sz="2000" lang="en-US"/>
                    </a:p>
                  </a:txBody>
                </a:tc>
                <a:tc>
                  <a:txBody>
                    <a:bodyPr/>
                    <a:p>
                      <a:endParaRPr sz="2000" lang="en-US"/>
                    </a:p>
                  </a:txBody>
                </a:tc>
                <a:tc>
                  <a:txBody>
                    <a:bodyPr/>
                    <a:p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CA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altLang="en-US" dirty="0" sz="2000"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endParaRPr dirty="0" sz="20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</a:tc>
              </a:tr>
            </a:tbl>
          </a:graphicData>
        </a:graphic>
      </p:graphicFrame>
      <p:sp>
        <p:nvSpPr>
          <p:cNvPr id="1048635" name="TextBox 21"/>
          <p:cNvSpPr txBox="1"/>
          <p:nvPr/>
        </p:nvSpPr>
        <p:spPr>
          <a:xfrm>
            <a:off x="10289650" y="1868870"/>
            <a:ext cx="1350964" cy="5740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 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6" name="TextBox 5"/>
          <p:cNvSpPr txBox="1"/>
          <p:nvPr/>
        </p:nvSpPr>
        <p:spPr>
          <a:xfrm>
            <a:off x="495876" y="1868871"/>
            <a:ext cx="2786865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com</dc:creator>
  <cp:lastModifiedBy>com</cp:lastModifiedBy>
  <dcterms:created xsi:type="dcterms:W3CDTF">2019-08-13T12:56:59Z</dcterms:created>
  <dcterms:modified xsi:type="dcterms:W3CDTF">2021-05-10T05:27:50Z</dcterms:modified>
</cp:coreProperties>
</file>