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80" r:id="rId4"/>
    <p:sldId id="271" r:id="rId5"/>
    <p:sldId id="272" r:id="rId6"/>
    <p:sldId id="256" r:id="rId7"/>
    <p:sldId id="281" r:id="rId8"/>
    <p:sldId id="257" r:id="rId9"/>
    <p:sldId id="279" r:id="rId10"/>
    <p:sldId id="267" r:id="rId11"/>
    <p:sldId id="258" r:id="rId12"/>
    <p:sldId id="268" r:id="rId13"/>
    <p:sldId id="269" r:id="rId14"/>
    <p:sldId id="260" r:id="rId15"/>
    <p:sldId id="278" r:id="rId16"/>
    <p:sldId id="264" r:id="rId17"/>
    <p:sldId id="26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FF"/>
    <a:srgbClr val="00FFFF"/>
    <a:srgbClr val="FF3399"/>
    <a:srgbClr val="FF99FF"/>
    <a:srgbClr val="CC0099"/>
    <a:srgbClr val="CCFF99"/>
    <a:srgbClr val="FF6699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8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6361" y="434990"/>
            <a:ext cx="3371279" cy="1393810"/>
          </a:xfrm>
          <a:prstGeom prst="rect">
            <a:avLst/>
          </a:prstGeom>
          <a:noFill/>
        </p:spPr>
        <p:txBody>
          <a:bodyPr wrap="none" rtlCol="0" anchor="b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FF3399"/>
                  </a:solidFill>
                </a:ln>
                <a:solidFill>
                  <a:srgbClr val="1FAD41"/>
                </a:solidFill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4400" dirty="0">
              <a:ln>
                <a:solidFill>
                  <a:srgbClr val="FF3399"/>
                </a:solidFill>
              </a:ln>
              <a:solidFill>
                <a:srgbClr val="1FAD4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9817" y="2362200"/>
            <a:ext cx="7284366" cy="3600986"/>
            <a:chOff x="929817" y="2444496"/>
            <a:chExt cx="7284366" cy="3600986"/>
          </a:xfrm>
        </p:grpSpPr>
        <p:sp>
          <p:nvSpPr>
            <p:cNvPr id="8" name="TextBox 7"/>
            <p:cNvSpPr txBox="1"/>
            <p:nvPr/>
          </p:nvSpPr>
          <p:spPr>
            <a:xfrm>
              <a:off x="929817" y="2444496"/>
              <a:ext cx="7284366" cy="3600986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দিবাকর বড়ুয়া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ইন্সট্রাক্টর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 করোনেশন সরকারি মডেল উচ্চ বিদ্যালয়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ফটিকছড়ি, চট্টগ্রাম।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ইমেইলঃ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dibakar1881@gmail.com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679" y="2514600"/>
              <a:ext cx="1371600" cy="1746504"/>
            </a:xfrm>
            <a:prstGeom prst="roundRect">
              <a:avLst/>
            </a:prstGeom>
            <a:ln w="12700">
              <a:solidFill>
                <a:srgbClr val="FF339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220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52" r="19273"/>
          <a:stretch/>
        </p:blipFill>
        <p:spPr>
          <a:xfrm>
            <a:off x="2209800" y="304800"/>
            <a:ext cx="4267200" cy="320365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7650" y="3581400"/>
            <a:ext cx="8648700" cy="30469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রামকোট বিহারের দক্ষিণ পাশের অন্য একটি ছোট পাহাড়ের স্তূপ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থেকে একটি মূল্যবান শিলালিপি আবিষ্কৃত হয়। সেটি ডাকাতদল লুন্ঠন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 নিয়ে যায়। স্থানীয় জনসাধারণের বর্ণনা থেকে জানা যায়। স্থানীয়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জনসাধারণের বর্ণনা থেকে জানা যায়, এই মূল্যবান শিলালিপিটি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টুকরো টুকরো করে ভেঙে ফেলা হয়েছে। স্তূপটিও সম্পূর্ণরূপে ধ্বংস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8720" y="2743200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1CE4CC"/>
                </a:solidFill>
                <a:latin typeface="NikoshBAN" pitchFamily="2" charset="0"/>
                <a:cs typeface="NikoshBAN" pitchFamily="2" charset="0"/>
              </a:rPr>
              <a:t>শিলালিপি</a:t>
            </a:r>
            <a:endParaRPr lang="en-US" sz="3200" dirty="0">
              <a:solidFill>
                <a:srgbClr val="1CE4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70" y="228600"/>
            <a:ext cx="3045460" cy="4191000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500" y="5059740"/>
            <a:ext cx="8763000" cy="156966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জানা যায়, ১৯৩০ সালে জগৎচন্দ্র মহাথের নামে মিয়ানমারের (আগের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বার্মা) এক ভিক্ষু শ্রীলংকায় একখানি শিলালিপি উদ্ধার করেন। সেই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শিলালিপির বর্ণনা মতে এখানে অনুসন্ধান ও খননকার্য চালানো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5670" y="4444425"/>
            <a:ext cx="5732660" cy="584775"/>
          </a:xfrm>
          <a:prstGeom prst="rect">
            <a:avLst/>
          </a:prstGeom>
          <a:solidFill>
            <a:srgbClr val="FF99CC"/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জগৎচন্দ্র প্রজ্ঞাজ্যোতি চন্দ্রজ্যোতি স্মৃতি মন্দির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8" y="152400"/>
            <a:ext cx="3962400" cy="5959478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76800" y="1362424"/>
            <a:ext cx="4038600" cy="35394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খননকাজের ফলে বৃহৎ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সঙ্ঘারামটির ধ্বংসাবশেষ ও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পাথরে নির্মিত সুদৃশ্য বৃহদাকার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অভয়মুদ্রার একটি বুদ্ধ মূর্তি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আবিষ্কৃত হয়। প্রাচীন এ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বুদ্ধমূর্তিটি এখনও রামকোট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বিহারে সংরক্ষিত আছে।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86" y="6172200"/>
            <a:ext cx="5383205" cy="584775"/>
          </a:xfrm>
          <a:prstGeom prst="rect">
            <a:avLst/>
          </a:prstGeom>
          <a:ln>
            <a:solidFill>
              <a:srgbClr val="1CE4CC"/>
            </a:solidFill>
          </a:ln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ঐতিহাসিক রাং-উ রাংকূট ঋদ্ধিময় বুদ্ধবিম্ব</a:t>
            </a:r>
            <a:endParaRPr lang="en-US" sz="32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080" y="228600"/>
            <a:ext cx="8595840" cy="4832773"/>
          </a:xfrm>
          <a:prstGeom prst="roundRect">
            <a:avLst/>
          </a:prstGeom>
          <a:ln w="28575">
            <a:solidFill>
              <a:srgbClr val="5CE27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25" t="38338" r="46493" b="3510"/>
          <a:stretch/>
        </p:blipFill>
        <p:spPr>
          <a:xfrm>
            <a:off x="3690257" y="4255688"/>
            <a:ext cx="1763486" cy="773512"/>
          </a:xfrm>
          <a:prstGeom prst="roundRect">
            <a:avLst>
              <a:gd name="adj" fmla="val 28817"/>
            </a:avLst>
          </a:prstGeom>
          <a:ln w="28575">
            <a:solidFill>
              <a:srgbClr val="FFFF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4080" y="5181600"/>
            <a:ext cx="8595841" cy="1569660"/>
          </a:xfrm>
          <a:prstGeom prst="rect">
            <a:avLst/>
          </a:prstGeom>
          <a:ln>
            <a:solidFill>
              <a:srgbClr val="5CE27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বিহারের চারপাশে প্রচুর পরিমাণ স্থানীয় বেলে পাথরে নির্মিত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ভাস্কর্যের ভগ্নাবশেষ পাওয়া যায়। এগুলোর মধ্যে বুদ্ধের দুটি পদচিহ্ন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(পূর্ণাকার) ও ভূমিস্পর্শ মুদ্রার বুদ্ধমূর্তিটি অন্যতম।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11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163"/>
          <a:stretch/>
        </p:blipFill>
        <p:spPr>
          <a:xfrm>
            <a:off x="2000250" y="274922"/>
            <a:ext cx="5143500" cy="3973326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74080" y="4304943"/>
            <a:ext cx="8595841" cy="2400657"/>
          </a:xfrm>
          <a:prstGeom prst="rect">
            <a:avLst/>
          </a:prstGeom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বিহারটির দক্ষিণ-পূর্বদিকে সবচেয়ে মূল্যবান ও বৈশিষ্ট্যপূর্ণ প্রত্নস্থলটি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অবস্থিত। এ প্রত্নস্থলের কেন্দ্রস্থলটি আনুমানিক ৩০ ফুট উঁচু একটি টিলার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ওপর অবস্থিত। গঠন প্রনালি বিবেচনা করে এটি একটি বিশাল সঙ্ঘারাম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ছিল বলে ধারণা করা হয়। এই বিহারটি চট্টগ্রামের সঙ্গে আরাকান রাজ্যের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সম্পর্ক ও সংস্কৃতি বিনিময়ের অন্যতম গুরুত্বপর্ণ কেন্দ্র ছিল।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8625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3282" y="457200"/>
            <a:ext cx="1877437" cy="707886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838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শিলালিপির বর্ণনানুযায়ী অনুসন্ধান ও খনন কাজের পর কি কি আবিষ্কৃত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04800"/>
            <a:ext cx="7586133" cy="4267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0" y="4866382"/>
            <a:ext cx="8686800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বর্তমানে বিহারটিতে ‘অরিয়ধর্ম’ নামে একটি পাঠাগার আছে। গ্রন্থসংখ্য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ছয়শতের অধিক। পাঠাগারটি সকলের ব্যবহারের জন্য উন্মুক্ত।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62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" y="885504"/>
            <a:ext cx="4206240" cy="5027876"/>
          </a:xfrm>
          <a:prstGeom prst="roundRect">
            <a:avLst/>
          </a:prstGeom>
          <a:ln>
            <a:solidFill>
              <a:srgbClr val="FF3399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1" y="152400"/>
            <a:ext cx="4285342" cy="6494085"/>
          </a:xfrm>
          <a:prstGeom prst="rect">
            <a:avLst/>
          </a:prstGeom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প্রাচীন ধ্বংসাবশেষ একটি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রম্যবতী নগরী ও বৌদ্ধধর্মের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ঐতিহ্যময় গৌরব গাথার কথা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স্মরণ করিয়ে দেয়। স্থানীয় ধর্মপ্রাণ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জনসাধারণ বিহারস্থ ভিক্ষু ও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শ্রামণদের ব্যয়ভার সানন্দে বহন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করেন।বিহারে অবস্থিত বৃহৎ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বুদ্ধমূর্তিটি দর্শন করার জন্য দেশি-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বিদেশি অনেক পর্যটক এখানে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আসেন। খননকার্য চালানো হলে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বহু গুরুত্বপূর্ণ প্রত্নবস্তু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আবিষ্কার হওয়ার সম্ভাবনা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রয়েছে।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90790" y="5968425"/>
            <a:ext cx="3902030" cy="584775"/>
          </a:xfrm>
          <a:prstGeom prst="rect">
            <a:avLst/>
          </a:prstGeom>
          <a:ln>
            <a:solidFill>
              <a:srgbClr val="1CE4CC"/>
            </a:solidFill>
          </a:ln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রাং-উ রাংকূট ঋদ্ধিময় বুদ্ধবিম্ব</a:t>
            </a:r>
            <a:endParaRPr lang="en-US" sz="32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242" y="191869"/>
            <a:ext cx="1279517" cy="646331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15034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শূন্যস্থান পূরণ-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1099809"/>
            <a:ext cx="86867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বিহারের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ফটকে ____ লেখা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____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সময়ে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 তার পরবর্তী কালে প্রতিষ্ঠিত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বিহারটির চূড়ার উচ্চতা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____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ফুট।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মূল্যবান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____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টুকরো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টুকরো করে ভেঙে ফেলা হয়েছে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প্রাচীন এ ____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এখনও রামকোট বিহারে সংরক্ষিত আছে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এগুলোর মধ্যে বুদ্ধের ____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____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বুদ্ধমূর্তিটি অন্যতম।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বর্তমানে বিহারটিতে ____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নামে একটি পাঠাগার আছে।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৮। বিহারটির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____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সবচেয়ে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মূল্যবান ও বৈশিষ্ট্যপূর্ণ প্রত্নস্থলটি অবস্থিত।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105400"/>
            <a:ext cx="8686800" cy="1569660"/>
          </a:xfrm>
          <a:prstGeom prst="rect">
            <a:avLst/>
          </a:prstGeom>
          <a:ln>
            <a:solidFill>
              <a:srgbClr val="3FAB70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উত্তরমালাঃ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১। রাংকূট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বনাশ্রম বৌদ্ধ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      ২।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সম্রাট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অশোকের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৪০  ৪। শিলালিপিটি ৫। বুদ্ধমূর্তিটি ৬।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দুটি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পদচিহ্ন,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ভূমিস্পর্শ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মুদ্রার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৭। অরিয়ধর্ম   ৮।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দক্ষিণ-পূর্বদিকে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79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6375" y="533400"/>
            <a:ext cx="1991251" cy="707886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1" y="2817674"/>
            <a:ext cx="8610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রামকোট বিহারের ‘অরিয়ধর্ম পাঠাগারের’ মতো তোমার পার্শ্ববর্তী কোনো বিহারে পাঠাগার থাকলে তার বিবরণ দাও।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6790" y="2459504"/>
            <a:ext cx="4110421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বৌদ্ধধর্ম ও নৈতিক শিক্ষা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ষষ্ঠ শ্রেণি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" y="619760"/>
            <a:ext cx="8718332" cy="5618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3733800"/>
            <a:ext cx="4495800" cy="16002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36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1041400"/>
            <a:ext cx="4070011" cy="5435600"/>
            <a:chOff x="2743200" y="584200"/>
            <a:chExt cx="4070011" cy="543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584200"/>
              <a:ext cx="4038600" cy="5384800"/>
            </a:xfrm>
            <a:prstGeom prst="roundRect">
              <a:avLst>
                <a:gd name="adj" fmla="val 13432"/>
              </a:avLst>
            </a:prstGeom>
            <a:ln w="19050">
              <a:solidFill>
                <a:srgbClr val="00FFFF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2754086" y="5004137"/>
              <a:ext cx="405912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dirty="0" smtClean="0">
                  <a:ln w="3175">
                    <a:noFill/>
                  </a:ln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বুদ্ধের বক্ষাস্থি সংবলিত বুদ্ধমূর্তি</a:t>
              </a:r>
            </a:p>
            <a:p>
              <a:pPr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রাংকূট বনাশ্রম বৌদ্ধ বিহার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03215" y="228600"/>
            <a:ext cx="4937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ছবিগুলোর দিকে লক্ষ্য কর।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19" t="18178" r="29682"/>
          <a:stretch/>
        </p:blipFill>
        <p:spPr>
          <a:xfrm>
            <a:off x="4419600" y="1377230"/>
            <a:ext cx="4419600" cy="4763940"/>
          </a:xfrm>
          <a:prstGeom prst="rect">
            <a:avLst/>
          </a:prstGeom>
          <a:ln>
            <a:solidFill>
              <a:srgbClr val="00FFFF"/>
            </a:solidFill>
          </a:ln>
        </p:spPr>
      </p:pic>
    </p:spTree>
    <p:extLst>
      <p:ext uri="{BB962C8B-B14F-4D97-AF65-F5344CB8AC3E}">
        <p14:creationId xmlns:p14="http://schemas.microsoft.com/office/powerpoint/2010/main" val="15311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2935" y="1874729"/>
            <a:ext cx="6518130" cy="310854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বাংলাদেশের বৌদ্ধ ঐতিহ্য ও দর্শনীয় স্থান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রামকোট বিহার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পাঠঃ ৪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পৃষ্ঠাঃ ৯৭-৯৮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0720" y="268069"/>
            <a:ext cx="1622560" cy="707886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964" y="2209800"/>
            <a:ext cx="8344072" cy="3108543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….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রামকোট বিহারের প্রতিষ্ঠা সম্পর্কে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রামকোট বিহারে প্রাপ্ত শিলালিপি সম্পর্কে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রামকোট বিহারে খনন কাজের পর প্রাপ্ত ও আবিষ্কৃত প্রত্নবস্তু সম্পর্কে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রামকোট বিহারের গঠনশৈলী সম্পর্কে বলতে পারবে।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82" b="20635"/>
          <a:stretch/>
        </p:blipFill>
        <p:spPr>
          <a:xfrm>
            <a:off x="457199" y="264885"/>
            <a:ext cx="4114801" cy="3773715"/>
          </a:xfrm>
          <a:prstGeom prst="rect">
            <a:avLst/>
          </a:prstGeom>
          <a:ln>
            <a:solidFill>
              <a:srgbClr val="FF339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4239079" cy="2286000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4074855"/>
            <a:ext cx="8839200" cy="255454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কক্সবাজার জেলার রামু উপজেলায় রামকোট বিহার অবস্থিত। চট্টগ্রাম-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কক্সবাজার প্রধান সড়কের প্রায় দু’ মাইল পূর্বে প্রাকৃতিক মনোরম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পরিবেশে ছোট ছোট পাহাড়ে ঘেরা বিহারটি দেখতে খুবই সুন্দর।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বিহারের ফটকে ‘রাংকূট বনাশ্রম বৌদ্ধ বিহার’ লেখা রয়েছে। তবে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স্থানীয়ভাবে এটিকে সবাই রামকোট বনাশ্রম নামেই জানে।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3212068"/>
            <a:ext cx="2321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8572F6"/>
                </a:solidFill>
                <a:latin typeface="NikoshBAN" pitchFamily="2" charset="0"/>
                <a:cs typeface="NikoshBAN" pitchFamily="2" charset="0"/>
              </a:rPr>
              <a:t>বিহারের </a:t>
            </a:r>
            <a:r>
              <a:rPr lang="bn-BD" sz="3600" dirty="0" smtClean="0">
                <a:solidFill>
                  <a:srgbClr val="8572F6"/>
                </a:solidFill>
                <a:latin typeface="NikoshBAN" pitchFamily="2" charset="0"/>
                <a:cs typeface="NikoshBAN" pitchFamily="2" charset="0"/>
              </a:rPr>
              <a:t>ফটক </a:t>
            </a:r>
            <a:endParaRPr lang="en-US" sz="3600" dirty="0">
              <a:solidFill>
                <a:srgbClr val="8572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628382"/>
            <a:ext cx="8534400" cy="1077218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পণ্ডিত গবেষক ও ইতিহাসবিদগণের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মতে, এ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বিহার সম্রাট অশোকের সময়ে বা তার পরবর্তী কালে প্রতিষ্ঠিত।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6" y="228600"/>
            <a:ext cx="7098109" cy="5323582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52174" y="242723"/>
            <a:ext cx="2191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সম্রাট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অশোক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8" y="152400"/>
            <a:ext cx="5486400" cy="4114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500" y="4304943"/>
            <a:ext cx="8763000" cy="2400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সতেরটি ছোট বড় পাহাড় দ্বারা অত্যন্ত আকর্ষনীয়ভাবে বিহারটি পরিবেষ্টিত।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এখানে বিক্ষিতভাবে চারদিকে ছড়ানো বহু প্রাচীন ইটের টুকরা, বুদ্ধমূর্তির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ভগ্নাবশেষ, পোড়ামাটির ফলক পাওয়া গেছে। বিহারটির চূড়ার উচ্চতা প্রায়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৪০ ফুট। এই অসাধারণ নির্মাণ কাজের জন্য বিহারটি অন্যতম বৌদ্ধ নিদর্শন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হিসেবে খ্যাতি লাভ করেছে।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5" r="19207"/>
          <a:stretch/>
        </p:blipFill>
        <p:spPr>
          <a:xfrm>
            <a:off x="5791200" y="2438400"/>
            <a:ext cx="3162300" cy="1828800"/>
          </a:xfrm>
          <a:prstGeom prst="rect">
            <a:avLst/>
          </a:prstGeom>
          <a:ln>
            <a:solidFill>
              <a:srgbClr val="FF3399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4" t="774" r="28092" b="955"/>
          <a:stretch/>
        </p:blipFill>
        <p:spPr>
          <a:xfrm>
            <a:off x="6153150" y="152400"/>
            <a:ext cx="2438400" cy="2218668"/>
          </a:xfrm>
          <a:prstGeom prst="round2SameRect">
            <a:avLst>
              <a:gd name="adj1" fmla="val 50000"/>
              <a:gd name="adj2" fmla="val 0"/>
            </a:avLst>
          </a:prstGeom>
          <a:ln w="12700">
            <a:solidFill>
              <a:srgbClr val="FF3399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6227646" y="1847848"/>
            <a:ext cx="2289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বুদ্ধমূর্তির ভগ্নাবশেষ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5736" y="3820180"/>
            <a:ext cx="2193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1CE4CC"/>
                </a:solidFill>
                <a:latin typeface="NikoshBAN" pitchFamily="2" charset="0"/>
                <a:cs typeface="NikoshBAN" pitchFamily="2" charset="0"/>
              </a:rPr>
              <a:t>প্রাচীন ইটের টুকরা</a:t>
            </a:r>
            <a:endParaRPr lang="en-US" sz="2800" dirty="0">
              <a:solidFill>
                <a:srgbClr val="1CE4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37" y="3743980"/>
            <a:ext cx="5421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ঐতিহাসিক রাংকূট বনাশ্রম মহাতীর্থ 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বৌদ্ধ বিহার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1917513" cy="707886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750" y="2706469"/>
            <a:ext cx="8836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রামকোট বিহারের প্রকৃত নাম কী এবং কখন প্রতিষ্ঠিত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677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132</cp:revision>
  <dcterms:created xsi:type="dcterms:W3CDTF">2006-08-16T00:00:00Z</dcterms:created>
  <dcterms:modified xsi:type="dcterms:W3CDTF">2021-05-11T08:45:28Z</dcterms:modified>
</cp:coreProperties>
</file>