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9"/>
  </p:notesMasterIdLst>
  <p:sldIdLst>
    <p:sldId id="328" r:id="rId2"/>
    <p:sldId id="323" r:id="rId3"/>
    <p:sldId id="332" r:id="rId4"/>
    <p:sldId id="312" r:id="rId5"/>
    <p:sldId id="260" r:id="rId6"/>
    <p:sldId id="314" r:id="rId7"/>
    <p:sldId id="317" r:id="rId8"/>
    <p:sldId id="321" r:id="rId9"/>
    <p:sldId id="334" r:id="rId10"/>
    <p:sldId id="335" r:id="rId11"/>
    <p:sldId id="336" r:id="rId12"/>
    <p:sldId id="318" r:id="rId13"/>
    <p:sldId id="322" r:id="rId14"/>
    <p:sldId id="331" r:id="rId15"/>
    <p:sldId id="330" r:id="rId16"/>
    <p:sldId id="268" r:id="rId17"/>
    <p:sldId id="30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>
      <p:cViewPr>
        <p:scale>
          <a:sx n="81" d="100"/>
          <a:sy n="81" d="100"/>
        </p:scale>
        <p:origin x="-108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24AB3-3F11-4240-890A-357FD2ED9BAD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060E9-DDF2-4A16-938A-67C3B0F41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20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B64139-9746-464D-B66D-25B2F37570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3287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060E9-DDF2-4A16-938A-67C3B0F418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239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0197133-D91D-4BAB-8E6D-E7BE04B2E533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BDF1E4E-8481-4F49-A295-0B074AA6F0A5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7133-D91D-4BAB-8E6D-E7BE04B2E533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1E4E-8481-4F49-A295-0B074AA6F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7133-D91D-4BAB-8E6D-E7BE04B2E533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1E4E-8481-4F49-A295-0B074AA6F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7133-D91D-4BAB-8E6D-E7BE04B2E533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1E4E-8481-4F49-A295-0B074AA6F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7133-D91D-4BAB-8E6D-E7BE04B2E533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1E4E-8481-4F49-A295-0B074AA6F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7133-D91D-4BAB-8E6D-E7BE04B2E533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1E4E-8481-4F49-A295-0B074AA6F0A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7133-D91D-4BAB-8E6D-E7BE04B2E533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1E4E-8481-4F49-A295-0B074AA6F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7133-D91D-4BAB-8E6D-E7BE04B2E533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1E4E-8481-4F49-A295-0B074AA6F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7133-D91D-4BAB-8E6D-E7BE04B2E533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1E4E-8481-4F49-A295-0B074AA6F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7133-D91D-4BAB-8E6D-E7BE04B2E533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1E4E-8481-4F49-A295-0B074AA6F0A5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7133-D91D-4BAB-8E6D-E7BE04B2E533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1E4E-8481-4F49-A295-0B074AA6F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0197133-D91D-4BAB-8E6D-E7BE04B2E533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BDF1E4E-8481-4F49-A295-0B074AA6F0A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foizahmedrana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1" t="4109" r="28986" b="8219"/>
          <a:stretch/>
        </p:blipFill>
        <p:spPr>
          <a:xfrm>
            <a:off x="1485900" y="914400"/>
            <a:ext cx="1143001" cy="4876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1" t="4109" r="28986" b="8219"/>
          <a:stretch/>
        </p:blipFill>
        <p:spPr>
          <a:xfrm flipH="1">
            <a:off x="6400801" y="914400"/>
            <a:ext cx="1257299" cy="4876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00805" y="4231214"/>
            <a:ext cx="1167384" cy="1399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4720122" y="4231212"/>
            <a:ext cx="988489" cy="139903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27782" y="1076487"/>
            <a:ext cx="3543300" cy="304698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আজকের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মাল্টিমিডিয়া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ক্লাসে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সবাইকে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…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42082" y="2714739"/>
            <a:ext cx="3314700" cy="43396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13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স্বাগতম</a:t>
            </a:r>
            <a:endParaRPr lang="en-US" sz="13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419" y="2470711"/>
            <a:ext cx="476489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66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2400" y="304800"/>
                <a:ext cx="8991600" cy="6798400"/>
              </a:xfrm>
              <a:prstGeom prst="rect">
                <a:avLst/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খ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)  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চক্র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বৃদ্ধি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মুনাফা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 ,</a:t>
                </a:r>
              </a:p>
              <a:p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	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মুনাফা বা আসল 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P =৫০০০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bn-BD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	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মুনাফার হার 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r =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bg1"/>
                        </a:solidFill>
                        <a:latin typeface="Cambria Math"/>
                        <a:ea typeface="Cambria Math" panose="02040503050406030204" pitchFamily="18" charset="0"/>
                      </a:rPr>
                      <m:t>১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/>
                        <a:ea typeface="Cambria Math" panose="02040503050406030204" pitchFamily="18" charset="0"/>
                      </a:rPr>
                      <m:t>০</m:t>
                    </m:r>
                    <m:r>
                      <a:rPr lang="bn-BD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  <m:r>
                      <a:rPr lang="bn-BD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bn-BD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বা</m:t>
                    </m:r>
                    <m:r>
                      <a:rPr lang="bn-BD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bn-BD" sz="3200" i="1">
                            <a:solidFill>
                              <a:schemeClr val="bg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১০</m:t>
                        </m:r>
                      </m:num>
                      <m:den>
                        <m:r>
                          <a:rPr lang="bn-BD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১০০</m:t>
                        </m:r>
                      </m:den>
                    </m:f>
                    <m:r>
                      <a:rPr lang="bn-BD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bn-BD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বা</m:t>
                    </m:r>
                    <m:r>
                      <a:rPr lang="bn-BD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bn-BD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০</m:t>
                    </m:r>
                    <m:r>
                      <a:rPr lang="bn-BD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১ 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bn-BD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সময়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n =  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৩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বছর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আমরা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জানি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, </a:t>
                </a:r>
              </a:p>
              <a:p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চক্রবৃদ্ধি 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মূলধন 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C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P(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BD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  <m:r>
                          <a:rPr lang="bn-BD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+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𝑟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			       = ৫০০০ (১+০.১)</a:t>
                </a:r>
                <a:r>
                  <a:rPr lang="en-US" sz="3200" baseline="30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৩ </a:t>
                </a:r>
              </a:p>
              <a:p>
                <a:r>
                  <a:rPr lang="en-US" sz="3200" baseline="30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en-US" sz="3200" baseline="30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		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= ৫০০০(১.১)</a:t>
                </a:r>
                <a:r>
                  <a:rPr lang="en-US" sz="3200" baseline="30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৩ </a:t>
                </a:r>
              </a:p>
              <a:p>
                <a:r>
                  <a:rPr lang="en-US" sz="3200" baseline="30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aseline="30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			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= ৫০০০ × ১.১×১.১×১.১ </a:t>
                </a:r>
                <a:endParaRPr lang="en-US" sz="3200" baseline="300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			       = ৬৬৫৫</a:t>
                </a:r>
              </a:p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en-US" sz="3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r>
                      <m:rPr>
                        <m:nor/>
                      </m:rPr>
                      <a:rPr lang="bn-BD" sz="32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চক্রবৃদ্ধি</m:t>
                    </m:r>
                    <m:r>
                      <a:rPr lang="en-US" sz="3200" b="0" i="1" dirty="0" smtClean="0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মুনাফা</m:t>
                    </m:r>
                  </m:oMath>
                </a14:m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= ৬৬৫৫-৫০০০ = ১৬৫৫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উত্তর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)    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04800"/>
                <a:ext cx="8991600" cy="6798400"/>
              </a:xfrm>
              <a:prstGeom prst="rect">
                <a:avLst/>
              </a:prstGeom>
              <a:blipFill rotWithShape="1">
                <a:blip r:embed="rId2"/>
                <a:stretch>
                  <a:fillRect l="-1624" t="-1073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056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2400" y="0"/>
                <a:ext cx="8534400" cy="6858000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4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গ) ঐ </a:t>
                </a:r>
                <a:r>
                  <a:rPr lang="en-US" sz="40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একই</a:t>
                </a:r>
                <a:r>
                  <a:rPr lang="en-US" sz="40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হার</a:t>
                </a:r>
                <a:r>
                  <a:rPr lang="en-US" sz="40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সরল</a:t>
                </a:r>
                <a:r>
                  <a:rPr lang="en-US" sz="40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মুনাফায়</a:t>
                </a:r>
                <a:r>
                  <a:rPr lang="en-US" sz="40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কত</a:t>
                </a:r>
                <a:r>
                  <a:rPr lang="en-US" sz="40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বছরে</a:t>
                </a:r>
                <a:r>
                  <a:rPr lang="en-US" sz="40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মানাফা</a:t>
                </a:r>
                <a:r>
                  <a:rPr lang="en-US" sz="40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-    </a:t>
                </a:r>
                <a:r>
                  <a:rPr lang="en-US" sz="40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আসলে</a:t>
                </a:r>
                <a:r>
                  <a:rPr lang="en-US" sz="40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৩ </a:t>
                </a:r>
                <a:r>
                  <a:rPr lang="en-US" sz="40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গুন</a:t>
                </a:r>
                <a:r>
                  <a:rPr lang="en-US" sz="40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হবে</a:t>
                </a:r>
                <a:r>
                  <a:rPr lang="en-US" sz="40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। </a:t>
                </a:r>
              </a:p>
              <a:p>
                <a:r>
                  <a:rPr lang="en-US" sz="3200" b="1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সমাধানঃ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	</a:t>
                </a:r>
                <a:r>
                  <a:rPr lang="bn-BD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মুনাফা </a:t>
                </a:r>
                <a:r>
                  <a:rPr lang="bn-BD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 আসল </a:t>
                </a:r>
                <a:r>
                  <a:rPr lang="en-US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P =৫০০০ </a:t>
                </a:r>
                <a:r>
                  <a:rPr lang="en-US" sz="32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bn-BD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</a:t>
                </a:r>
                <a:r>
                  <a:rPr lang="en-US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bn-BD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মুনাফার </a:t>
                </a:r>
                <a:r>
                  <a:rPr lang="bn-BD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হার </a:t>
                </a:r>
                <a:r>
                  <a:rPr lang="en-US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r =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১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০</m:t>
                    </m:r>
                    <m:r>
                      <a:rPr lang="bn-BD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  <m:r>
                      <a:rPr lang="bn-BD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bn-BD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বা</m:t>
                    </m:r>
                    <m:r>
                      <a:rPr lang="bn-BD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bn-BD" sz="3200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১০</m:t>
                        </m:r>
                      </m:num>
                      <m:den>
                        <m:r>
                          <a:rPr lang="bn-BD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১০০</m:t>
                        </m:r>
                      </m:den>
                    </m:f>
                    <m:r>
                      <a:rPr lang="bn-BD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bn-BD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বা</m:t>
                    </m:r>
                    <m:r>
                      <a:rPr lang="bn-BD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bn-BD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০</m:t>
                    </m:r>
                    <m:r>
                      <a:rPr lang="bn-BD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 </a:t>
                </a:r>
                <a:r>
                  <a:rPr lang="bn-BD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pPr marL="0" lvl="1"/>
                <a:r>
                  <a:rPr lang="en-US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	</a:t>
                </a:r>
                <a:r>
                  <a:rPr lang="bn-BD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মুনাফা-আসল</a:t>
                </a:r>
                <a:r>
                  <a:rPr lang="en-US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A = 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(৫০০০</a:t>
                </a:r>
                <a14:m>
                  <m:oMath xmlns:m="http://schemas.openxmlformats.org/officeDocument/2006/math">
                    <m:r>
                      <a:rPr lang="bn-BD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৩)= ১৫০০০</a:t>
                </a:r>
                <a:r>
                  <a:rPr lang="bn-BD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টাকা</a:t>
                </a:r>
                <a:endPara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marL="0" lvl="1"/>
                <a:r>
                  <a:rPr lang="en-US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	</a:t>
                </a:r>
                <a:r>
                  <a:rPr lang="bn-BD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মুনাফা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		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I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= (১৫০০০-৫০০০)=১০০০০ </a:t>
                </a:r>
                <a:r>
                  <a:rPr lang="bn-BD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টাকা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n-BD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আমরা </a:t>
                </a:r>
                <a:r>
                  <a:rPr lang="bn-BD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জানি, </a:t>
                </a:r>
              </a:p>
              <a:p>
                <a:r>
                  <a:rPr lang="en-US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	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সময়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rPr>
                      <m:t>n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I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3200" dirty="0">
                            <a:solidFill>
                              <a:schemeClr val="tx1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m:t>r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</a:p>
              <a:p>
                <a:r>
                  <a:rPr lang="en-US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	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	 = </a:t>
                </a:r>
                <a:r>
                  <a:rPr lang="en-US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১০০০০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৫০০০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×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০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১</m:t>
                        </m:r>
                      </m:den>
                    </m:f>
                  </m:oMath>
                </a14:m>
                <a:endPara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	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	 = ২০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বছর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উত্তর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)</a:t>
                </a:r>
                <a:r>
                  <a:rPr lang="bn-BD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bn-BD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0"/>
                <a:ext cx="8534400" cy="6858000"/>
              </a:xfrm>
              <a:prstGeom prst="rect">
                <a:avLst/>
              </a:prstGeom>
              <a:blipFill rotWithShape="1">
                <a:blip r:embed="rId2"/>
                <a:stretch>
                  <a:fillRect l="-2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155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84582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43400" y="838200"/>
            <a:ext cx="2819400" cy="685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05354" y="1828800"/>
            <a:ext cx="6096000" cy="2209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সুজন</a:t>
            </a:r>
            <a:r>
              <a:rPr lang="en-US" sz="36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সাহেব</a:t>
            </a:r>
            <a:r>
              <a:rPr lang="as-IN" sz="36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৫০০০ </a:t>
            </a:r>
            <a:r>
              <a:rPr lang="as-IN" sz="36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 একটি ব্যাংকে ১০% সরল মুনাফায় বিনিয়োগ করলে ৫ বছরে কত টাকা মুনাফা পাবেন?</a:t>
            </a:r>
          </a:p>
        </p:txBody>
      </p:sp>
    </p:spTree>
    <p:extLst>
      <p:ext uri="{BB962C8B-B14F-4D97-AF65-F5344CB8AC3E}">
        <p14:creationId xmlns:p14="http://schemas.microsoft.com/office/powerpoint/2010/main" val="243627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/>
        </p:blipFill>
        <p:spPr>
          <a:xfrm>
            <a:off x="-18245" y="0"/>
            <a:ext cx="8562426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1768" y="465497"/>
            <a:ext cx="3962399" cy="6001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 </a:t>
            </a:r>
            <a:r>
              <a:rPr lang="as-IN" sz="3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মিলিয়ে </a:t>
            </a:r>
            <a:r>
              <a:rPr lang="bn-BD" sz="3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দেখিঃ </a:t>
            </a:r>
            <a:endParaRPr lang="as-IN" sz="3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643467" y="1295400"/>
                <a:ext cx="7052733" cy="1497205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4">
                  <a:shade val="50000"/>
                </a:schemeClr>
              </a:lnRef>
              <a:fillRef idx="1001">
                <a:schemeClr val="lt2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2000" dirty="0" smtClean="0">
                    <a:solidFill>
                      <a:schemeClr val="accent3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দেওয়া আছে,</a:t>
                </a:r>
              </a:p>
              <a:p>
                <a:pPr lvl="1"/>
                <a:r>
                  <a:rPr lang="bn-BD" sz="2000" dirty="0">
                    <a:solidFill>
                      <a:schemeClr val="accent3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      আসল , </a:t>
                </a:r>
                <a:r>
                  <a:rPr lang="en-US" sz="2000" dirty="0">
                    <a:solidFill>
                      <a:schemeClr val="accent3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P </a:t>
                </a:r>
                <a:r>
                  <a:rPr lang="bn-BD" sz="2000" dirty="0">
                    <a:solidFill>
                      <a:schemeClr val="accent3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en-US" sz="2000" dirty="0">
                    <a:solidFill>
                      <a:schemeClr val="accent3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২</a:t>
                </a:r>
                <a:r>
                  <a:rPr lang="bn-BD" sz="2000" dirty="0" smtClean="0">
                    <a:solidFill>
                      <a:schemeClr val="accent3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৫০০</a:t>
                </a:r>
                <a:r>
                  <a:rPr lang="en-US" sz="2000" dirty="0" smtClean="0">
                    <a:solidFill>
                      <a:schemeClr val="accent3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০</a:t>
                </a:r>
                <a:r>
                  <a:rPr lang="bn-BD" sz="2000" dirty="0" smtClean="0">
                    <a:solidFill>
                      <a:schemeClr val="accent3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000" dirty="0" smtClean="0">
                    <a:solidFill>
                      <a:schemeClr val="accent3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টাকা</a:t>
                </a:r>
                <a:r>
                  <a:rPr lang="en-US" sz="2000" dirty="0" smtClean="0">
                    <a:solidFill>
                      <a:schemeClr val="accent3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bn-BD" sz="2000" dirty="0">
                  <a:solidFill>
                    <a:schemeClr val="accent3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lvl="1"/>
                <a:r>
                  <a:rPr lang="bn-BD" sz="2000" dirty="0" smtClean="0">
                    <a:solidFill>
                      <a:schemeClr val="accent3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        </a:t>
                </a:r>
                <a:r>
                  <a:rPr lang="bn-BD" sz="2000" dirty="0">
                    <a:solidFill>
                      <a:schemeClr val="accent3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সময়, </a:t>
                </a:r>
                <a:r>
                  <a:rPr lang="en-US" sz="2000" dirty="0">
                    <a:solidFill>
                      <a:schemeClr val="accent3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n </a:t>
                </a:r>
                <a:r>
                  <a:rPr lang="bn-BD" sz="2000" dirty="0">
                    <a:solidFill>
                      <a:schemeClr val="accent3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en-US" sz="2000" dirty="0">
                    <a:solidFill>
                      <a:schemeClr val="accent3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000" dirty="0">
                    <a:solidFill>
                      <a:schemeClr val="accent3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>
                    <a:solidFill>
                      <a:schemeClr val="accent3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৫</a:t>
                </a:r>
                <a:r>
                  <a:rPr lang="bn-BD" sz="2000" dirty="0" smtClean="0">
                    <a:solidFill>
                      <a:schemeClr val="accent3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বছর</a:t>
                </a:r>
                <a:endParaRPr lang="en-US" sz="2000" dirty="0">
                  <a:solidFill>
                    <a:schemeClr val="accent3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r>
                      <a:rPr lang="bn-BD" sz="2000" i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মুনাফা</m:t>
                    </m:r>
                    <m:r>
                      <a:rPr lang="bn-BD" sz="2000" i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bn-BD" sz="2000" i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হার</m:t>
                    </m:r>
                    <m:r>
                      <a:rPr lang="bn-BD" sz="2000" i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000" i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sz="2000" i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ea typeface="Cambria Math" panose="02040503050406030204" pitchFamily="18" charset="0"/>
                      </a:rPr>
                      <m:t>১০</m:t>
                    </m:r>
                    <m:r>
                      <a:rPr lang="bn-BD" sz="2000" i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  <m:r>
                      <a:rPr lang="bn-BD" sz="2000" i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bn-BD" sz="2000" i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বা</m:t>
                    </m:r>
                    <m:r>
                      <a:rPr lang="bn-BD" sz="2000" i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bn-BD" sz="20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১০</m:t>
                        </m:r>
                      </m:num>
                      <m:den>
                        <m:r>
                          <a:rPr lang="bn-BD" sz="20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১০০</m:t>
                        </m:r>
                      </m:den>
                    </m:f>
                    <m:r>
                      <a:rPr lang="bn-BD" sz="2000" i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bn-BD" sz="2000" i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বা</m:t>
                    </m:r>
                    <m:r>
                      <a:rPr lang="bn-BD" sz="2000" i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bn-BD" sz="2000" i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০</m:t>
                    </m:r>
                    <m:r>
                      <a:rPr lang="bn-BD" sz="2000" i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000" dirty="0" smtClean="0">
                    <a:solidFill>
                      <a:schemeClr val="accent3">
                        <a:lumMod val="50000"/>
                      </a:schemeClr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itchFamily="2" charset="0"/>
                  </a:rPr>
                  <a:t>১ </a:t>
                </a:r>
                <a:r>
                  <a:rPr lang="en-US" sz="2000" dirty="0" smtClean="0">
                    <a:solidFill>
                      <a:schemeClr val="accent3">
                        <a:lumMod val="50000"/>
                      </a:schemeClr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itchFamily="2" charset="0"/>
                  </a:rPr>
                  <a:t> </a:t>
                </a:r>
                <a:endParaRPr lang="bn-BD" sz="2000" dirty="0">
                  <a:solidFill>
                    <a:schemeClr val="accent3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467" y="1295400"/>
                <a:ext cx="7052733" cy="1497205"/>
              </a:xfrm>
              <a:prstGeom prst="rect">
                <a:avLst/>
              </a:prstGeom>
              <a:blipFill rotWithShape="1">
                <a:blip r:embed="rId3"/>
                <a:stretch>
                  <a:fillRect l="-601" t="-395" b="-1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643467" y="2949476"/>
                <a:ext cx="7052733" cy="230832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4">
                  <a:shade val="50000"/>
                </a:schemeClr>
              </a:lnRef>
              <a:fillRef idx="1001">
                <a:schemeClr val="lt2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আমরা </a:t>
                </a:r>
                <a:r>
                  <a:rPr lang="en-US" sz="3600" dirty="0" err="1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জানি</a:t>
                </a:r>
                <a:r>
                  <a:rPr lang="en-US" sz="36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</a:p>
              <a:p>
                <a:r>
                  <a:rPr lang="en-US" sz="3600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	</a:t>
                </a:r>
                <a:r>
                  <a:rPr lang="en-US" sz="3600" dirty="0" err="1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সরল</a:t>
                </a:r>
                <a:r>
                  <a:rPr lang="en-US" sz="36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মুনাফা</a:t>
                </a:r>
                <a:r>
                  <a:rPr lang="en-US" sz="36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,  </a:t>
                </a:r>
                <a:r>
                  <a:rPr lang="en-US" sz="3600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I = </a:t>
                </a:r>
                <a:r>
                  <a:rPr lang="en-US" sz="3600" dirty="0" err="1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Prn</a:t>
                </a:r>
                <a:endParaRPr lang="en-US" sz="36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600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600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	     = </a:t>
                </a:r>
                <a:r>
                  <a:rPr lang="en-US" sz="36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২৫০০০ </a:t>
                </a:r>
                <a14:m>
                  <m:oMath xmlns:m="http://schemas.openxmlformats.org/officeDocument/2006/math">
                    <m:r>
                      <a:rPr lang="bn-BD" sz="36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36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 ০.১ </a:t>
                </a:r>
                <a14:m>
                  <m:oMath xmlns:m="http://schemas.openxmlformats.org/officeDocument/2006/math">
                    <m:r>
                      <a:rPr lang="bn-BD" sz="36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36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 ৫ </a:t>
                </a:r>
                <a:r>
                  <a:rPr lang="en-US" sz="3600" dirty="0" err="1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টাকা</a:t>
                </a:r>
                <a:r>
                  <a:rPr lang="en-US" sz="36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sz="3600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	</a:t>
                </a:r>
                <a:r>
                  <a:rPr lang="en-US" sz="36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	     = </a:t>
                </a:r>
                <a:r>
                  <a:rPr lang="en-US" sz="36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১২৫০০ </a:t>
                </a:r>
                <a:r>
                  <a:rPr lang="en-US" sz="3600" dirty="0" err="1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টাকা</a:t>
                </a:r>
                <a:r>
                  <a:rPr lang="en-US" sz="36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  </a:t>
                </a:r>
                <a:endParaRPr lang="bn-BD" sz="36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467" y="2949476"/>
                <a:ext cx="7052733" cy="2308324"/>
              </a:xfrm>
              <a:prstGeom prst="rect">
                <a:avLst/>
              </a:prstGeom>
              <a:blipFill rotWithShape="1">
                <a:blip r:embed="rId4"/>
                <a:stretch>
                  <a:fillRect l="-2320" t="-2850" b="-8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800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24"/>
            <a:ext cx="8458200" cy="68268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982" y="2826944"/>
            <a:ext cx="8392236" cy="19038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IN" sz="44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বার্ষিক শতকরা মুনাফার হার </a:t>
            </a:r>
            <a:r>
              <a:rPr lang="en-US" sz="4400" b="1" dirty="0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IN" sz="4400" b="1" dirty="0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.৫০ </a:t>
            </a:r>
            <a:r>
              <a:rPr lang="bn-IN" sz="44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টাকা হলে, </a:t>
            </a:r>
            <a:r>
              <a:rPr lang="en-US" sz="4400" b="1" dirty="0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১৪</a:t>
            </a:r>
            <a:r>
              <a:rPr lang="bn-IN" sz="4400" b="1" dirty="0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০০০ </a:t>
            </a:r>
            <a:r>
              <a:rPr lang="bn-IN" sz="44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টাকার </a:t>
            </a:r>
            <a:r>
              <a:rPr lang="en-US" sz="4400" b="1" dirty="0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4400" b="1" dirty="0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বছরের মুনাফা কত হবে?</a:t>
            </a:r>
            <a:endParaRPr lang="en-US" sz="4400" b="1" dirty="0">
              <a:ln>
                <a:solidFill>
                  <a:srgbClr val="00B05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1524000"/>
            <a:ext cx="3733800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5400" b="1" spc="6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</a:p>
        </p:txBody>
      </p:sp>
    </p:spTree>
    <p:extLst>
      <p:ext uri="{BB962C8B-B14F-4D97-AF65-F5344CB8AC3E}">
        <p14:creationId xmlns:p14="http://schemas.microsoft.com/office/powerpoint/2010/main" val="139110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6142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181600" y="8586"/>
            <a:ext cx="3279820" cy="730876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>
                <a:gd name="adj" fmla="val 1412"/>
              </a:avLst>
            </a:prstTxWarp>
            <a:spAutoFit/>
          </a:bodyPr>
          <a:lstStyle/>
          <a:p>
            <a:pPr algn="ctr"/>
            <a:r>
              <a:rPr lang="bn-BD" sz="2400" b="1" dirty="0" smtClean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as-IN" sz="2400" b="1" dirty="0" smtClean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</a:p>
        </p:txBody>
      </p:sp>
      <p:sp>
        <p:nvSpPr>
          <p:cNvPr id="4" name="TextBox 3"/>
          <p:cNvSpPr txBox="1"/>
          <p:nvPr/>
        </p:nvSpPr>
        <p:spPr>
          <a:xfrm rot="762319">
            <a:off x="1036068" y="3056253"/>
            <a:ext cx="5966241" cy="161582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bn-BD" sz="330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বার্ষিক মুনাফার হার </a:t>
            </a:r>
            <a:r>
              <a:rPr lang="en-US" sz="330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r>
              <a:rPr lang="bn-BD" sz="330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টাকা হলে, </a:t>
            </a:r>
            <a:r>
              <a:rPr lang="en-US" sz="330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৯০০০ </a:t>
            </a:r>
            <a:r>
              <a:rPr lang="en-US" sz="3300" dirty="0" err="1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টাকায়</a:t>
            </a:r>
            <a:r>
              <a:rPr lang="en-US" sz="330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30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বছরে</a:t>
            </a:r>
            <a:r>
              <a:rPr lang="en-US" sz="330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330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আসলে</a:t>
            </a:r>
            <a:r>
              <a:rPr lang="en-US" sz="330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দেড়</a:t>
            </a:r>
            <a:r>
              <a:rPr lang="en-US" sz="330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গুন</a:t>
            </a:r>
            <a:r>
              <a:rPr lang="en-US" sz="330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30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as-IN" sz="3300" dirty="0">
              <a:ln>
                <a:solidFill>
                  <a:srgbClr val="FFFF00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71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Connector 6"/>
          <p:cNvSpPr/>
          <p:nvPr/>
        </p:nvSpPr>
        <p:spPr>
          <a:xfrm>
            <a:off x="8793480" y="6355080"/>
            <a:ext cx="274320" cy="274320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8458200" y="5958840"/>
            <a:ext cx="365760" cy="365760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33515" cy="6858000"/>
          </a:xfrm>
          <a:prstGeom prst="rect">
            <a:avLst/>
          </a:prstGeom>
        </p:spPr>
      </p:pic>
      <p:sp>
        <p:nvSpPr>
          <p:cNvPr id="9" name="Flowchart: Connector 8"/>
          <p:cNvSpPr/>
          <p:nvPr/>
        </p:nvSpPr>
        <p:spPr>
          <a:xfrm>
            <a:off x="8458200" y="6477000"/>
            <a:ext cx="182880" cy="182880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914400" y="2362200"/>
                <a:ext cx="6705600" cy="3200400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bn-IN" sz="3200" b="1" dirty="0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কোন আসল </a:t>
                </a:r>
                <a:r>
                  <a:rPr lang="en-US" sz="3200" b="1" dirty="0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৬</a:t>
                </a:r>
                <a:r>
                  <a:rPr lang="bn-IN" sz="3200" b="1" dirty="0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200" b="1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বছরের  </a:t>
                </a:r>
                <a:r>
                  <a:rPr lang="bn-IN" sz="3200" b="1" dirty="0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মুনাফা</a:t>
                </a:r>
                <a:r>
                  <a:rPr lang="en-US" sz="3200" b="1" dirty="0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-</a:t>
                </a:r>
                <a:r>
                  <a:rPr lang="en-US" sz="3200" b="1" dirty="0" err="1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আস</a:t>
                </a:r>
                <a:r>
                  <a:rPr lang="en-US" sz="3200" b="1" dirty="0" err="1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</a:t>
                </a:r>
                <a:r>
                  <a:rPr lang="bn-IN" sz="3200" b="1" dirty="0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১১০০</a:t>
                </a:r>
                <a:r>
                  <a:rPr lang="bn-IN" sz="3200" b="1" dirty="0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০ </a:t>
                </a:r>
                <a:r>
                  <a:rPr lang="bn-IN" sz="3200" b="1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 এবং </a:t>
                </a:r>
                <a:r>
                  <a:rPr lang="bn-IN" sz="3200" b="1" dirty="0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মুনাফা</a:t>
                </a:r>
                <a:r>
                  <a:rPr lang="en-US" sz="3200" b="1" dirty="0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3200" b="1" dirty="0" err="1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আসলের</a:t>
                </a:r>
                <a:r>
                  <a:rPr lang="bn-IN" sz="3200" b="1" dirty="0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৩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৮</m:t>
                        </m:r>
                      </m:den>
                    </m:f>
                  </m:oMath>
                </a14:m>
                <a:r>
                  <a:rPr lang="en-US" sz="3200" b="1" dirty="0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অংশ</a:t>
                </a:r>
                <a:r>
                  <a:rPr lang="en-US" sz="3200" b="1" dirty="0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 </a:t>
                </a:r>
                <a:endParaRPr lang="bn-BD" sz="3200" b="1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just"/>
                <a:endParaRPr lang="bn-IN" sz="900" b="1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lvl="1" algn="just"/>
                <a:r>
                  <a:rPr lang="bn-IN" sz="2800" b="1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ক) প্রতীকগুলোর বর্ণনাসহ </a:t>
                </a:r>
                <a:r>
                  <a:rPr lang="en-US" sz="2800" dirty="0" err="1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চক্র</a:t>
                </a:r>
                <a:r>
                  <a:rPr lang="bn-BD" sz="28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বৃদ্ধি </a:t>
                </a:r>
                <a:r>
                  <a:rPr lang="bn-BD" sz="2800" b="1" dirty="0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মূ</a:t>
                </a:r>
                <a:r>
                  <a:rPr lang="bn-IN" sz="2800" b="1" dirty="0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লধন </a:t>
                </a:r>
                <a:r>
                  <a:rPr lang="bn-IN" sz="2800" b="1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নির্ণয়ের সূত্রটি লিখ।</a:t>
                </a:r>
              </a:p>
              <a:p>
                <a:pPr lvl="1" algn="just"/>
                <a:r>
                  <a:rPr lang="bn-IN" sz="2800" b="1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খ) </a:t>
                </a:r>
                <a:r>
                  <a:rPr lang="en-US" sz="2800" b="1" dirty="0" err="1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আসল</a:t>
                </a:r>
                <a:r>
                  <a:rPr lang="en-US" sz="2800" b="1" dirty="0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800" b="1" dirty="0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 </a:t>
                </a:r>
                <a:r>
                  <a:rPr lang="bn-IN" sz="2800" b="1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কর। </a:t>
                </a:r>
              </a:p>
              <a:p>
                <a:pPr lvl="1" algn="just"/>
                <a:r>
                  <a:rPr lang="bn-IN" sz="2800" b="1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গ) মুনাফার হার নির্ণয় কর।</a:t>
                </a:r>
                <a:endParaRPr lang="en-US" sz="2800" b="1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362200"/>
                <a:ext cx="6705600" cy="3200400"/>
              </a:xfrm>
              <a:prstGeom prst="rect">
                <a:avLst/>
              </a:prstGeom>
              <a:blipFill rotWithShape="1">
                <a:blip r:embed="rId3"/>
                <a:stretch>
                  <a:fillRect l="-2176" t="-1515" r="-3536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Horizontal Scroll 4"/>
          <p:cNvSpPr/>
          <p:nvPr/>
        </p:nvSpPr>
        <p:spPr>
          <a:xfrm>
            <a:off x="1600200" y="861333"/>
            <a:ext cx="5108516" cy="1348467"/>
          </a:xfrm>
          <a:prstGeom prst="horizontalScroll">
            <a:avLst>
              <a:gd name="adj" fmla="val 25000"/>
            </a:avLst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orthographicFront"/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accent4">
                <a:shade val="40000"/>
                <a:satMod val="15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spc="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   </a:t>
            </a:r>
            <a:endParaRPr lang="en-US" sz="5400" b="1" spc="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28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7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2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0" y="5791200"/>
            <a:ext cx="9144000" cy="1101436"/>
          </a:xfrm>
          <a:prstGeom prst="rect">
            <a:avLst/>
          </a:prstGeom>
          <a:solidFill>
            <a:srgbClr val="7030A0"/>
          </a:solidFill>
          <a:ln/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spcBef>
                <a:spcPts val="0"/>
              </a:spcBef>
              <a:defRPr/>
            </a:pPr>
            <a:r>
              <a:rPr lang="bn-BD" sz="6000" b="1" spc="6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6000" b="1" spc="60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9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42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95400" y="679132"/>
            <a:ext cx="6143368" cy="122586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rgbClr val="C0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>
                <a:solidFill>
                  <a:prstClr val="black"/>
                </a:solidFill>
                <a:latin typeface="Garamond" panose="02020404030301010803"/>
              </a:rPr>
              <a:pPr/>
              <a:t>2</a:t>
            </a:fld>
            <a:endParaRPr lang="en-US">
              <a:solidFill>
                <a:prstClr val="black"/>
              </a:solidFill>
              <a:latin typeface="Garamond" panose="02020404030301010803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9600" y="2424420"/>
            <a:ext cx="5562600" cy="3200400"/>
          </a:xfrm>
          <a:prstGeom prst="roundRect">
            <a:avLst/>
          </a:prstGeom>
          <a:ln w="76200"/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সুরজী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নন্দী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খালিয়া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রাম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ইনস্টিটিউশন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০1৭৩৩১৫৯৫৩৯	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E-mail: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surajitnandi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1983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s</a:t>
            </a:r>
            <a:r>
              <a:rPr lang="en-US" sz="2400" dirty="0">
                <a:latin typeface="NikoshBAN" pitchFamily="2" charset="0"/>
                <a:cs typeface="NikoshBAN" pitchFamily="2" charset="0"/>
                <a:hlinkClick r:id="rId3"/>
              </a:rPr>
              <a:t>@gmail.com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443470"/>
            <a:ext cx="2057400" cy="2743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690255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60020" y="1609447"/>
            <a:ext cx="3234690" cy="4773929"/>
            <a:chOff x="487680" y="1352131"/>
            <a:chExt cx="4312920" cy="477392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" y="1352131"/>
              <a:ext cx="4312920" cy="4752729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72" t="27343" r="470" b="52657"/>
            <a:stretch/>
          </p:blipFill>
          <p:spPr>
            <a:xfrm>
              <a:off x="487680" y="3889732"/>
              <a:ext cx="4312920" cy="2236328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365760" y="137161"/>
            <a:ext cx="8378190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38100">
            <a:solidFill>
              <a:srgbClr val="00206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Ø"/>
            </a:pPr>
            <a:r>
              <a:rPr lang="bn-BD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 নিচের ছবিগুলো দেখে নিইঃ 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170" y="1308175"/>
            <a:ext cx="3048870" cy="5075201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528" y="1609446"/>
            <a:ext cx="2028825" cy="47527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00730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19"/>
            <a:ext cx="8458200" cy="41942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803447"/>
            <a:ext cx="5562600" cy="23875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1001"/>
            <a:ext cx="8479735" cy="266699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322560" y="4251507"/>
            <a:ext cx="6172200" cy="2590798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bn-BD" sz="8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43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81200" y="304800"/>
            <a:ext cx="4495799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b="1" u="sng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b="1" u="sng" spc="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9144000" cy="51780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3230701"/>
            <a:ext cx="6781800" cy="194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উক্ত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- - 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১। চক্রবৃদ্ধি মূলধন ও মুনাফার সূত্র গঠন করতে পারবে। 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২। চক্রবৃদ্ধি মুনাফার হার ব্যাখ্যা করতে পারবে। 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৩।এই সংক্রান্ত সমস্যার সমাধান করতে পারবে।   </a:t>
            </a:r>
          </a:p>
        </p:txBody>
      </p:sp>
    </p:spTree>
    <p:extLst>
      <p:ext uri="{BB962C8B-B14F-4D97-AF65-F5344CB8AC3E}">
        <p14:creationId xmlns:p14="http://schemas.microsoft.com/office/powerpoint/2010/main" val="271628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3772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195" y="1589941"/>
            <a:ext cx="8437728" cy="11079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as-IN" sz="33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ব্যাংকে যে টাকা জমা রাখা হয় তাকে </a:t>
            </a:r>
            <a:r>
              <a:rPr lang="as-IN" sz="3300" b="1" u="sng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মুলধন বা আসল </a:t>
            </a:r>
            <a:r>
              <a:rPr lang="as-IN" sz="3300" dirty="0">
                <a:latin typeface="NikoshBAN" panose="02000000000000000000" pitchFamily="2" charset="0"/>
                <a:cs typeface="NikoshBAN" panose="02000000000000000000" pitchFamily="2" charset="0"/>
              </a:rPr>
              <a:t>বলে।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 P </a:t>
            </a:r>
            <a:r>
              <a:rPr lang="en-US" sz="33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as-IN" sz="3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72" y="3048000"/>
            <a:ext cx="8437728" cy="161582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as-IN" sz="33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ব্যাংকে যে টাকা জমা রাখা হয় তার </a:t>
            </a:r>
            <a:r>
              <a:rPr lang="en-US" sz="3300" b="1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as-IN" sz="33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ব্যাংক যে অতিরিক্ত টাকা দেয়  তাকে </a:t>
            </a:r>
            <a:r>
              <a:rPr lang="as-IN" sz="3300" b="1" u="sng" spc="-150" dirty="0">
                <a:ln>
                  <a:solidFill>
                    <a:schemeClr val="accent4">
                      <a:lumMod val="75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মুনাফা  বা </a:t>
            </a:r>
            <a:r>
              <a:rPr lang="as-IN" sz="3300" b="1" u="sng" spc="-15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লভ্যাংশ  </a:t>
            </a:r>
            <a:r>
              <a:rPr lang="as-IN" sz="33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as-IN" sz="33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3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b="1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33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300" b="1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3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b="1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3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b="1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3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b="1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3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3300" b="1" dirty="0">
              <a:ln>
                <a:solidFill>
                  <a:schemeClr val="accent4">
                    <a:lumMod val="75000"/>
                  </a:schemeClr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472" y="5029200"/>
            <a:ext cx="8437728" cy="11079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as-IN" sz="3300" b="1" dirty="0">
                <a:latin typeface="NikoshBAN" panose="02000000000000000000" pitchFamily="2" charset="0"/>
                <a:cs typeface="NikoshBAN" panose="02000000000000000000" pitchFamily="2" charset="0"/>
              </a:rPr>
              <a:t>যে সময়ের জন্য মুনাফা হিসাব করা হয় তা এর </a:t>
            </a:r>
            <a:r>
              <a:rPr lang="as-IN" sz="33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সময়কাল</a:t>
            </a:r>
            <a:r>
              <a:rPr lang="bn-BD" sz="3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3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3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33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3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3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3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3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3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33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472" y="586154"/>
            <a:ext cx="8437728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মুনাফা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 কতিপয় সংজ্ঞা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5999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52401" y="1447800"/>
                <a:ext cx="8763000" cy="5181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১। চক্রবৃদ্ধি মূলধন 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C</a:t>
                </a: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P(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BD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  <m:r>
                          <a:rPr lang="bn-BD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+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𝑟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২।চক্রবৃদ্ধি মুনাফা = 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C-P = P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BD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𝑟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-  P  </a:t>
                </a:r>
                <a:endParaRPr lang="bn-BD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 ,</a:t>
                </a:r>
              </a:p>
              <a:p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মুনাফা বা আসল =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P</a:t>
                </a: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মুনাফার হার =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r </a:t>
                </a: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সময় =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n </a:t>
                </a: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1" y="1447800"/>
                <a:ext cx="8763000" cy="5181600"/>
              </a:xfrm>
              <a:prstGeom prst="rect">
                <a:avLst/>
              </a:prstGeom>
              <a:blipFill rotWithShape="1">
                <a:blip r:embed="rId3"/>
                <a:stretch>
                  <a:fillRect l="-20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Down Arrow 15"/>
          <p:cNvSpPr/>
          <p:nvPr/>
        </p:nvSpPr>
        <p:spPr>
          <a:xfrm>
            <a:off x="76200" y="1103142"/>
            <a:ext cx="9204960" cy="716280"/>
          </a:xfrm>
          <a:prstGeom prst="downArrow">
            <a:avLst/>
          </a:prstGeom>
          <a:solidFill>
            <a:srgbClr val="00B050"/>
          </a:solidFill>
          <a:ln w="57150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জেনে নিই--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35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0" y="0"/>
            <a:ext cx="4191000" cy="609600"/>
          </a:xfrm>
          <a:prstGeom prst="rect">
            <a:avLst/>
          </a:prstGeom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/>
            <a:contourClr>
              <a:schemeClr val="accent2">
                <a:shade val="40000"/>
                <a:satMod val="15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গাণিতিক সমস্যা ও সমাধান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2438400"/>
            <a:ext cx="8153400" cy="3429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                                                    </a:t>
            </a:r>
          </a:p>
          <a:p>
            <a:endParaRPr lang="en-US" sz="2000" dirty="0"/>
          </a:p>
          <a:p>
            <a:endParaRPr lang="en-US" sz="4000" dirty="0" smtClean="0"/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ক)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প্রতিকের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চক্র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বৃদ্ধি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সুত্রটি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খ) 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চক্র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গ) ঐ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মুনাফায়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বছরে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মানাফা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আসলে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গুন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endParaRPr lang="bn-BD" sz="2000" dirty="0" smtClean="0"/>
          </a:p>
          <a:p>
            <a:endParaRPr lang="bn-BD" sz="2000" dirty="0"/>
          </a:p>
          <a:p>
            <a:endParaRPr lang="bn-BD" sz="2000" dirty="0" smtClean="0"/>
          </a:p>
          <a:p>
            <a:endParaRPr lang="bn-BD" sz="2000" dirty="0"/>
          </a:p>
          <a:p>
            <a:endParaRPr lang="bn-BD" sz="2000" dirty="0" smtClean="0"/>
          </a:p>
          <a:p>
            <a:endParaRPr lang="bn-BD" sz="2000" dirty="0" smtClean="0"/>
          </a:p>
          <a:p>
            <a:pPr algn="ctr"/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685800"/>
            <a:ext cx="8610600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002060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১।বার্ষিক ১০% মুনাফায় ৫০০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 ৩ বছরের জন্য বিনিয়োগ করলে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22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52401" y="1447800"/>
                <a:ext cx="8763000" cy="5181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ক)  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প্রতিকের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বর্ননা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সহ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চক্র</a:t>
                </a: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বৃদ্ধি মূলধন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সুত্রটি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লিখ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</a:p>
              <a:p>
                <a:endParaRPr lang="en-US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আমরা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জানি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,</a:t>
                </a:r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bn-BD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			</a:t>
                </a:r>
                <a:r>
                  <a:rPr lang="bn-BD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চক্রবৃদ্ধি </a:t>
                </a: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মূলধন 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C</a:t>
                </a: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P(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BD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  <m:r>
                          <a:rPr lang="bn-BD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+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𝑟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bn-BD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 ,</a:t>
                </a:r>
              </a:p>
              <a:p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		</a:t>
                </a:r>
                <a:r>
                  <a:rPr lang="bn-BD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মুনাফা </a:t>
                </a: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বা আসল =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P</a:t>
                </a: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		</a:t>
                </a:r>
                <a:r>
                  <a:rPr lang="bn-BD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মুনাফার </a:t>
                </a: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হার =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r </a:t>
                </a: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bn-BD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সময় </a:t>
                </a: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n 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1" y="1447800"/>
                <a:ext cx="8763000" cy="5181600"/>
              </a:xfrm>
              <a:prstGeom prst="rect">
                <a:avLst/>
              </a:prstGeom>
              <a:blipFill rotWithShape="1">
                <a:blip r:embed="rId3"/>
                <a:stretch>
                  <a:fillRect l="-20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485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2356</TotalTime>
  <Words>428</Words>
  <Application>Microsoft Office PowerPoint</Application>
  <PresentationFormat>On-screen Show (4:3)</PresentationFormat>
  <Paragraphs>97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Austin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kri</cp:lastModifiedBy>
  <cp:revision>792</cp:revision>
  <dcterms:created xsi:type="dcterms:W3CDTF">2020-09-29T11:07:56Z</dcterms:created>
  <dcterms:modified xsi:type="dcterms:W3CDTF">2021-05-11T10:52:40Z</dcterms:modified>
</cp:coreProperties>
</file>