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78" r:id="rId5"/>
    <p:sldId id="261" r:id="rId6"/>
    <p:sldId id="272" r:id="rId7"/>
    <p:sldId id="275" r:id="rId8"/>
    <p:sldId id="274" r:id="rId9"/>
    <p:sldId id="262" r:id="rId10"/>
    <p:sldId id="279" r:id="rId11"/>
    <p:sldId id="277" r:id="rId12"/>
    <p:sldId id="259" r:id="rId13"/>
    <p:sldId id="263" r:id="rId14"/>
    <p:sldId id="270" r:id="rId15"/>
    <p:sldId id="265" r:id="rId16"/>
    <p:sldId id="266" r:id="rId17"/>
    <p:sldId id="269" r:id="rId18"/>
    <p:sldId id="267" r:id="rId19"/>
    <p:sldId id="268" r:id="rId20"/>
    <p:sldId id="271" r:id="rId21"/>
    <p:sldId id="276"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4" d="100"/>
          <a:sy n="54" d="100"/>
        </p:scale>
        <p:origin x="-18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3/31/2021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3/31/2021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User\Downloads\images (2).jpg"/>
          <p:cNvPicPr>
            <a:picLocks noChangeAspect="1" noChangeArrowheads="1"/>
          </p:cNvPicPr>
          <p:nvPr/>
        </p:nvPicPr>
        <p:blipFill>
          <a:blip r:embed="rId2"/>
          <a:srcRect/>
          <a:stretch>
            <a:fillRect/>
          </a:stretch>
        </p:blipFill>
        <p:spPr bwMode="auto">
          <a:xfrm>
            <a:off x="152400" y="1124210"/>
            <a:ext cx="9030087" cy="55813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বৃষ্টিপাতের</a:t>
            </a:r>
            <a:r>
              <a:rPr lang="en-US" dirty="0" smtClean="0"/>
              <a:t> </a:t>
            </a:r>
            <a:r>
              <a:rPr lang="en-US" dirty="0" err="1" smtClean="0"/>
              <a:t>কারণ</a:t>
            </a:r>
            <a:r>
              <a:rPr lang="en-US" dirty="0" smtClean="0"/>
              <a:t> - </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en-US" sz="3600" dirty="0" smtClean="0"/>
              <a:t>১৷বাতাসে </a:t>
            </a:r>
            <a:r>
              <a:rPr lang="en-US" sz="3600" dirty="0" err="1" smtClean="0"/>
              <a:t>জলীয়বাষ্পের</a:t>
            </a:r>
            <a:r>
              <a:rPr lang="en-US" sz="3600" dirty="0" smtClean="0"/>
              <a:t> </a:t>
            </a:r>
            <a:r>
              <a:rPr lang="en-US" sz="3600" dirty="0" err="1" smtClean="0"/>
              <a:t>উপস্হিতি</a:t>
            </a:r>
            <a:r>
              <a:rPr lang="en-US" sz="3600" dirty="0" smtClean="0"/>
              <a:t>, </a:t>
            </a:r>
            <a:endParaRPr lang="en-US" sz="3600" dirty="0" smtClean="0"/>
          </a:p>
          <a:p>
            <a:pPr>
              <a:lnSpc>
                <a:spcPct val="150000"/>
              </a:lnSpc>
            </a:pPr>
            <a:r>
              <a:rPr lang="en-US" sz="3600" dirty="0" smtClean="0"/>
              <a:t>২৷ঊর্ধগমন, </a:t>
            </a:r>
          </a:p>
          <a:p>
            <a:pPr>
              <a:lnSpc>
                <a:spcPct val="150000"/>
              </a:lnSpc>
            </a:pPr>
            <a:r>
              <a:rPr lang="en-US" sz="3600" dirty="0" smtClean="0"/>
              <a:t>৩৷বায়ুমন্ডলের </a:t>
            </a:r>
            <a:r>
              <a:rPr lang="en-US" sz="3600" dirty="0" err="1" smtClean="0"/>
              <a:t>উষ্ণতা</a:t>
            </a:r>
            <a:r>
              <a:rPr lang="en-US" sz="3600" dirty="0" smtClean="0"/>
              <a:t> </a:t>
            </a:r>
            <a:r>
              <a:rPr lang="en-US" sz="3600" dirty="0" err="1" smtClean="0"/>
              <a:t>হ্রাস</a:t>
            </a:r>
            <a:r>
              <a:rPr lang="en-US" sz="3600" dirty="0" smtClean="0"/>
              <a:t> </a:t>
            </a:r>
            <a:r>
              <a:rPr lang="en-US" sz="3600" dirty="0" err="1" smtClean="0"/>
              <a:t>পাওয়া</a:t>
            </a:r>
            <a:r>
              <a:rPr lang="en-US" sz="3600" dirty="0" smtClean="0"/>
              <a:t> ৷</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একক</a:t>
            </a:r>
            <a:r>
              <a:rPr lang="en-US" dirty="0" smtClean="0"/>
              <a:t> </a:t>
            </a:r>
            <a:r>
              <a:rPr lang="en-US" dirty="0" err="1" smtClean="0"/>
              <a:t>কাজ</a:t>
            </a:r>
            <a:endParaRPr lang="en-US" dirty="0"/>
          </a:p>
        </p:txBody>
      </p:sp>
      <p:sp>
        <p:nvSpPr>
          <p:cNvPr id="4" name="5-Point Star 3"/>
          <p:cNvSpPr/>
          <p:nvPr/>
        </p:nvSpPr>
        <p:spPr>
          <a:xfrm>
            <a:off x="1066800" y="2438400"/>
            <a:ext cx="6934200" cy="2057400"/>
          </a:xfrm>
          <a:prstGeom prst="star5">
            <a:avLst>
              <a:gd name="adj" fmla="val 500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rPr>
              <a:t>বৃষ্টিপাত</a:t>
            </a:r>
            <a:r>
              <a:rPr lang="en-US" sz="4000" dirty="0" smtClean="0">
                <a:solidFill>
                  <a:srgbClr val="FF0000"/>
                </a:solidFill>
              </a:rPr>
              <a:t> </a:t>
            </a:r>
            <a:r>
              <a:rPr lang="en-US" sz="4000" dirty="0" err="1" smtClean="0">
                <a:solidFill>
                  <a:srgbClr val="FF0000"/>
                </a:solidFill>
              </a:rPr>
              <a:t>কাকে</a:t>
            </a:r>
            <a:r>
              <a:rPr lang="en-US" sz="4000" dirty="0" smtClean="0">
                <a:solidFill>
                  <a:srgbClr val="FF0000"/>
                </a:solidFill>
              </a:rPr>
              <a:t>  </a:t>
            </a:r>
            <a:r>
              <a:rPr lang="en-US" sz="4000" dirty="0" err="1" smtClean="0">
                <a:solidFill>
                  <a:srgbClr val="FF0000"/>
                </a:solidFill>
              </a:rPr>
              <a:t>বলে</a:t>
            </a:r>
            <a:r>
              <a:rPr lang="en-US" sz="4000" dirty="0" smtClean="0">
                <a:solidFill>
                  <a:srgbClr val="FF0000"/>
                </a:solidFill>
              </a:rPr>
              <a:t> </a:t>
            </a:r>
            <a:r>
              <a:rPr lang="en-US" sz="4000" dirty="0" smtClean="0">
                <a:solidFill>
                  <a:srgbClr val="FF0000"/>
                </a:solidFill>
              </a:rPr>
              <a:t>?</a:t>
            </a:r>
            <a:endParaRPr lang="en-US" sz="4000"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download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infall.jpg"/>
          <p:cNvPicPr>
            <a:picLocks noChangeAspect="1"/>
          </p:cNvPicPr>
          <p:nvPr/>
        </p:nvPicPr>
        <p:blipFill>
          <a:blip r:embed="rId2"/>
          <a:stretch>
            <a:fillRect/>
          </a:stretch>
        </p:blipFill>
        <p:spPr>
          <a:xfrm>
            <a:off x="-1" y="0"/>
            <a:ext cx="9179109"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3).jpg"/>
          <p:cNvPicPr>
            <a:picLocks noChangeAspect="1"/>
          </p:cNvPicPr>
          <p:nvPr/>
        </p:nvPicPr>
        <p:blipFill>
          <a:blip r:embed="rId2"/>
          <a:stretch>
            <a:fillRect/>
          </a:stretch>
        </p:blipFill>
        <p:spPr>
          <a:xfrm>
            <a:off x="0" y="-1"/>
            <a:ext cx="9144000" cy="684917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xresdefault.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7).jpg"/>
          <p:cNvPicPr>
            <a:picLocks noChangeAspect="1"/>
          </p:cNvPicPr>
          <p:nvPr/>
        </p:nvPicPr>
        <p:blipFill>
          <a:blip r:embed="rId2"/>
          <a:stretch>
            <a:fillRect/>
          </a:stretch>
        </p:blipFill>
        <p:spPr>
          <a:xfrm>
            <a:off x="0" y="0"/>
            <a:ext cx="9144000" cy="684917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4).jpg"/>
          <p:cNvPicPr>
            <a:picLocks noChangeAspect="1"/>
          </p:cNvPicPr>
          <p:nvPr/>
        </p:nvPicPr>
        <p:blipFill>
          <a:blip r:embed="rId2"/>
          <a:stretch>
            <a:fillRect/>
          </a:stretch>
        </p:blipFill>
        <p:spPr>
          <a:xfrm>
            <a:off x="0" y="-1"/>
            <a:ext cx="9144000" cy="684917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62200" y="152400"/>
            <a:ext cx="4343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C00000"/>
                </a:solidFill>
              </a:rPr>
              <a:t>পরিচিতি</a:t>
            </a:r>
            <a:endParaRPr lang="en-US" sz="5400" dirty="0">
              <a:solidFill>
                <a:srgbClr val="C00000"/>
              </a:solidFill>
            </a:endParaRPr>
          </a:p>
        </p:txBody>
      </p:sp>
      <p:sp>
        <p:nvSpPr>
          <p:cNvPr id="6" name="Rectangle 5"/>
          <p:cNvSpPr/>
          <p:nvPr/>
        </p:nvSpPr>
        <p:spPr>
          <a:xfrm>
            <a:off x="914400" y="1752600"/>
            <a:ext cx="7315200" cy="457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lnSpc>
                <a:spcPct val="150000"/>
              </a:lnSpc>
            </a:pPr>
            <a:r>
              <a:rPr lang="en-US" sz="4400" dirty="0" err="1" smtClean="0">
                <a:solidFill>
                  <a:schemeClr val="tx1"/>
                </a:solidFill>
              </a:rPr>
              <a:t>শাহেদা</a:t>
            </a:r>
            <a:r>
              <a:rPr lang="en-US" sz="4400" dirty="0" smtClean="0">
                <a:solidFill>
                  <a:schemeClr val="tx1"/>
                </a:solidFill>
              </a:rPr>
              <a:t> </a:t>
            </a:r>
            <a:r>
              <a:rPr lang="en-US" sz="4400" dirty="0" err="1" smtClean="0">
                <a:solidFill>
                  <a:schemeClr val="tx1"/>
                </a:solidFill>
              </a:rPr>
              <a:t>পারভীন</a:t>
            </a:r>
            <a:endParaRPr lang="en-US" dirty="0" smtClean="0"/>
          </a:p>
          <a:p>
            <a:pPr algn="ctr">
              <a:lnSpc>
                <a:spcPct val="150000"/>
              </a:lnSpc>
            </a:pPr>
            <a:r>
              <a:rPr lang="en-US" sz="4000" dirty="0" err="1" smtClean="0">
                <a:solidFill>
                  <a:schemeClr val="tx1"/>
                </a:solidFill>
              </a:rPr>
              <a:t>সহকারি</a:t>
            </a:r>
            <a:r>
              <a:rPr lang="en-US" sz="4000" dirty="0" smtClean="0">
                <a:solidFill>
                  <a:schemeClr val="tx1"/>
                </a:solidFill>
              </a:rPr>
              <a:t> </a:t>
            </a:r>
            <a:r>
              <a:rPr lang="en-US" sz="4000" dirty="0" err="1" smtClean="0">
                <a:solidFill>
                  <a:schemeClr val="tx1"/>
                </a:solidFill>
              </a:rPr>
              <a:t>প্রধান</a:t>
            </a:r>
            <a:r>
              <a:rPr lang="en-US" sz="4000" dirty="0" smtClean="0">
                <a:solidFill>
                  <a:schemeClr val="tx1"/>
                </a:solidFill>
              </a:rPr>
              <a:t> </a:t>
            </a:r>
            <a:r>
              <a:rPr lang="en-US" sz="4000" dirty="0" err="1" smtClean="0">
                <a:solidFill>
                  <a:schemeClr val="tx1"/>
                </a:solidFill>
              </a:rPr>
              <a:t>শিক্ষক</a:t>
            </a:r>
            <a:endParaRPr lang="en-US" sz="4000" dirty="0" smtClean="0"/>
          </a:p>
          <a:p>
            <a:pPr algn="ctr">
              <a:lnSpc>
                <a:spcPct val="150000"/>
              </a:lnSpc>
            </a:pPr>
            <a:r>
              <a:rPr lang="en-US" sz="4000" dirty="0" err="1" smtClean="0">
                <a:solidFill>
                  <a:schemeClr val="tx1"/>
                </a:solidFill>
              </a:rPr>
              <a:t>বড়বাড়ী</a:t>
            </a:r>
            <a:r>
              <a:rPr lang="en-US" sz="4000" dirty="0" smtClean="0">
                <a:solidFill>
                  <a:schemeClr val="tx1"/>
                </a:solidFill>
              </a:rPr>
              <a:t> </a:t>
            </a:r>
            <a:r>
              <a:rPr lang="en-US" sz="4000" dirty="0" err="1" smtClean="0">
                <a:solidFill>
                  <a:schemeClr val="tx1"/>
                </a:solidFill>
              </a:rPr>
              <a:t>উচচ</a:t>
            </a:r>
            <a:r>
              <a:rPr lang="en-US" sz="4000" dirty="0" smtClean="0">
                <a:solidFill>
                  <a:schemeClr val="tx1"/>
                </a:solidFill>
              </a:rPr>
              <a:t> </a:t>
            </a:r>
            <a:r>
              <a:rPr lang="en-US" sz="4000" dirty="0" err="1" smtClean="0">
                <a:solidFill>
                  <a:schemeClr val="tx1"/>
                </a:solidFill>
              </a:rPr>
              <a:t>বিদ্যালয়</a:t>
            </a:r>
            <a:endParaRPr lang="en-US" sz="4000" dirty="0" smtClean="0"/>
          </a:p>
          <a:p>
            <a:pPr algn="ctr">
              <a:lnSpc>
                <a:spcPct val="150000"/>
              </a:lnSpc>
            </a:pPr>
            <a:r>
              <a:rPr lang="en-US" sz="4000" dirty="0" err="1" smtClean="0">
                <a:solidFill>
                  <a:schemeClr val="tx1"/>
                </a:solidFill>
              </a:rPr>
              <a:t>গফরগাওঁ</a:t>
            </a:r>
            <a:r>
              <a:rPr lang="en-US" sz="4000" dirty="0" smtClean="0">
                <a:solidFill>
                  <a:schemeClr val="tx1"/>
                </a:solidFill>
              </a:rPr>
              <a:t> </a:t>
            </a:r>
            <a:r>
              <a:rPr lang="en-US" sz="4000" dirty="0" smtClean="0">
                <a:solidFill>
                  <a:schemeClr val="tx1"/>
                </a:solidFill>
              </a:rPr>
              <a:t>, </a:t>
            </a:r>
            <a:r>
              <a:rPr lang="en-US" sz="4000" dirty="0" err="1" smtClean="0">
                <a:solidFill>
                  <a:schemeClr val="tx1"/>
                </a:solidFill>
              </a:rPr>
              <a:t>ময়মনসিংহ</a:t>
            </a:r>
            <a:r>
              <a:rPr lang="en-US" sz="4000" dirty="0" smtClean="0">
                <a:solidFill>
                  <a:schemeClr val="tx1"/>
                </a:solidFill>
              </a:rPr>
              <a:t>।</a:t>
            </a:r>
            <a:endParaRPr lang="en-US" sz="4000"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33800"/>
            <a:ext cx="876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বাড়ির</a:t>
            </a:r>
            <a:r>
              <a:rPr lang="en-US" sz="5400" dirty="0" smtClean="0">
                <a:solidFill>
                  <a:srgbClr val="FF0000"/>
                </a:solidFill>
              </a:rPr>
              <a:t> </a:t>
            </a:r>
            <a:r>
              <a:rPr lang="en-US" sz="5400" dirty="0" err="1" smtClean="0">
                <a:solidFill>
                  <a:srgbClr val="FF0000"/>
                </a:solidFill>
              </a:rPr>
              <a:t>কাজ</a:t>
            </a:r>
            <a:endParaRPr lang="en-US" sz="5400" dirty="0">
              <a:solidFill>
                <a:srgbClr val="FF0000"/>
              </a:solidFill>
            </a:endParaRPr>
          </a:p>
        </p:txBody>
      </p:sp>
      <p:sp>
        <p:nvSpPr>
          <p:cNvPr id="3" name="Freeform 2"/>
          <p:cNvSpPr/>
          <p:nvPr/>
        </p:nvSpPr>
        <p:spPr>
          <a:xfrm>
            <a:off x="152400" y="4648200"/>
            <a:ext cx="8763000" cy="2209800"/>
          </a:xfrm>
          <a:custGeom>
            <a:avLst/>
            <a:gdLst>
              <a:gd name="connsiteX0" fmla="*/ 42203 w 5542671"/>
              <a:gd name="connsiteY0" fmla="*/ 393896 h 949650"/>
              <a:gd name="connsiteX1" fmla="*/ 84406 w 5542671"/>
              <a:gd name="connsiteY1" fmla="*/ 422031 h 949650"/>
              <a:gd name="connsiteX2" fmla="*/ 182880 w 5542671"/>
              <a:gd name="connsiteY2" fmla="*/ 450167 h 949650"/>
              <a:gd name="connsiteX3" fmla="*/ 267286 w 5542671"/>
              <a:gd name="connsiteY3" fmla="*/ 492370 h 949650"/>
              <a:gd name="connsiteX4" fmla="*/ 323557 w 5542671"/>
              <a:gd name="connsiteY4" fmla="*/ 520505 h 949650"/>
              <a:gd name="connsiteX5" fmla="*/ 379828 w 5542671"/>
              <a:gd name="connsiteY5" fmla="*/ 534573 h 949650"/>
              <a:gd name="connsiteX6" fmla="*/ 506437 w 5542671"/>
              <a:gd name="connsiteY6" fmla="*/ 576776 h 949650"/>
              <a:gd name="connsiteX7" fmla="*/ 548640 w 5542671"/>
              <a:gd name="connsiteY7" fmla="*/ 590843 h 949650"/>
              <a:gd name="connsiteX8" fmla="*/ 633046 w 5542671"/>
              <a:gd name="connsiteY8" fmla="*/ 604911 h 949650"/>
              <a:gd name="connsiteX9" fmla="*/ 661182 w 5542671"/>
              <a:gd name="connsiteY9" fmla="*/ 633047 h 949650"/>
              <a:gd name="connsiteX10" fmla="*/ 829994 w 5542671"/>
              <a:gd name="connsiteY10" fmla="*/ 661182 h 949650"/>
              <a:gd name="connsiteX11" fmla="*/ 928468 w 5542671"/>
              <a:gd name="connsiteY11" fmla="*/ 703385 h 949650"/>
              <a:gd name="connsiteX12" fmla="*/ 1055077 w 5542671"/>
              <a:gd name="connsiteY12" fmla="*/ 717453 h 949650"/>
              <a:gd name="connsiteX13" fmla="*/ 1280160 w 5542671"/>
              <a:gd name="connsiteY13" fmla="*/ 759656 h 949650"/>
              <a:gd name="connsiteX14" fmla="*/ 1505243 w 5542671"/>
              <a:gd name="connsiteY14" fmla="*/ 773723 h 949650"/>
              <a:gd name="connsiteX15" fmla="*/ 1617785 w 5542671"/>
              <a:gd name="connsiteY15" fmla="*/ 801859 h 949650"/>
              <a:gd name="connsiteX16" fmla="*/ 2096086 w 5542671"/>
              <a:gd name="connsiteY16" fmla="*/ 829994 h 949650"/>
              <a:gd name="connsiteX17" fmla="*/ 3516923 w 5542671"/>
              <a:gd name="connsiteY17" fmla="*/ 844062 h 949650"/>
              <a:gd name="connsiteX18" fmla="*/ 3798277 w 5542671"/>
              <a:gd name="connsiteY18" fmla="*/ 801859 h 949650"/>
              <a:gd name="connsiteX19" fmla="*/ 4023360 w 5542671"/>
              <a:gd name="connsiteY19" fmla="*/ 787791 h 949650"/>
              <a:gd name="connsiteX20" fmla="*/ 4318782 w 5542671"/>
              <a:gd name="connsiteY20" fmla="*/ 759656 h 949650"/>
              <a:gd name="connsiteX21" fmla="*/ 4572000 w 5542671"/>
              <a:gd name="connsiteY21" fmla="*/ 731520 h 949650"/>
              <a:gd name="connsiteX22" fmla="*/ 4684542 w 5542671"/>
              <a:gd name="connsiteY22" fmla="*/ 717453 h 949650"/>
              <a:gd name="connsiteX23" fmla="*/ 4754880 w 5542671"/>
              <a:gd name="connsiteY23" fmla="*/ 703385 h 949650"/>
              <a:gd name="connsiteX24" fmla="*/ 4923692 w 5542671"/>
              <a:gd name="connsiteY24" fmla="*/ 675250 h 949650"/>
              <a:gd name="connsiteX25" fmla="*/ 5176911 w 5542671"/>
              <a:gd name="connsiteY25" fmla="*/ 633047 h 949650"/>
              <a:gd name="connsiteX26" fmla="*/ 5233182 w 5542671"/>
              <a:gd name="connsiteY26" fmla="*/ 618979 h 949650"/>
              <a:gd name="connsiteX27" fmla="*/ 5317588 w 5542671"/>
              <a:gd name="connsiteY27" fmla="*/ 590843 h 949650"/>
              <a:gd name="connsiteX28" fmla="*/ 5444197 w 5542671"/>
              <a:gd name="connsiteY28" fmla="*/ 548640 h 949650"/>
              <a:gd name="connsiteX29" fmla="*/ 5486400 w 5542671"/>
              <a:gd name="connsiteY29" fmla="*/ 534573 h 949650"/>
              <a:gd name="connsiteX30" fmla="*/ 5542671 w 5542671"/>
              <a:gd name="connsiteY30" fmla="*/ 506437 h 949650"/>
              <a:gd name="connsiteX31" fmla="*/ 0 w 5542671"/>
              <a:gd name="connsiteY31" fmla="*/ 323557 h 949650"/>
              <a:gd name="connsiteX32" fmla="*/ 1842868 w 5542671"/>
              <a:gd name="connsiteY32" fmla="*/ 604911 h 949650"/>
              <a:gd name="connsiteX33" fmla="*/ 1927274 w 5542671"/>
              <a:gd name="connsiteY33" fmla="*/ 548640 h 949650"/>
              <a:gd name="connsiteX34" fmla="*/ 1969477 w 5542671"/>
              <a:gd name="connsiteY34" fmla="*/ 520505 h 949650"/>
              <a:gd name="connsiteX35" fmla="*/ 2039816 w 5542671"/>
              <a:gd name="connsiteY35" fmla="*/ 436099 h 949650"/>
              <a:gd name="connsiteX36" fmla="*/ 2053883 w 5542671"/>
              <a:gd name="connsiteY36" fmla="*/ 393896 h 949650"/>
              <a:gd name="connsiteX37" fmla="*/ 2110154 w 5542671"/>
              <a:gd name="connsiteY37" fmla="*/ 295422 h 949650"/>
              <a:gd name="connsiteX38" fmla="*/ 2124222 w 5542671"/>
              <a:gd name="connsiteY38" fmla="*/ 253219 h 949650"/>
              <a:gd name="connsiteX39" fmla="*/ 2152357 w 5542671"/>
              <a:gd name="connsiteY39" fmla="*/ 140677 h 949650"/>
              <a:gd name="connsiteX40" fmla="*/ 2180492 w 5542671"/>
              <a:gd name="connsiteY40" fmla="*/ 84407 h 949650"/>
              <a:gd name="connsiteX41" fmla="*/ 2194560 w 5542671"/>
              <a:gd name="connsiteY41" fmla="*/ 0 h 949650"/>
              <a:gd name="connsiteX42" fmla="*/ 4839286 w 5542671"/>
              <a:gd name="connsiteY42" fmla="*/ 661182 h 949650"/>
              <a:gd name="connsiteX43" fmla="*/ 5430129 w 5542671"/>
              <a:gd name="connsiteY43" fmla="*/ 633047 h 949650"/>
              <a:gd name="connsiteX44" fmla="*/ 2053883 w 5542671"/>
              <a:gd name="connsiteY44" fmla="*/ 168813 h 949650"/>
              <a:gd name="connsiteX45" fmla="*/ 2053883 w 5542671"/>
              <a:gd name="connsiteY45" fmla="*/ 168813 h 949650"/>
              <a:gd name="connsiteX46" fmla="*/ 2053883 w 5542671"/>
              <a:gd name="connsiteY46" fmla="*/ 182880 h 9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671" h="949650">
                <a:moveTo>
                  <a:pt x="42203" y="393896"/>
                </a:moveTo>
                <a:cubicBezTo>
                  <a:pt x="56271" y="403274"/>
                  <a:pt x="69284" y="414470"/>
                  <a:pt x="84406" y="422031"/>
                </a:cubicBezTo>
                <a:cubicBezTo>
                  <a:pt x="104589" y="432122"/>
                  <a:pt x="164849" y="445659"/>
                  <a:pt x="182880" y="450167"/>
                </a:cubicBezTo>
                <a:cubicBezTo>
                  <a:pt x="263982" y="504234"/>
                  <a:pt x="185748" y="457425"/>
                  <a:pt x="267286" y="492370"/>
                </a:cubicBezTo>
                <a:cubicBezTo>
                  <a:pt x="286561" y="500631"/>
                  <a:pt x="303921" y="513142"/>
                  <a:pt x="323557" y="520505"/>
                </a:cubicBezTo>
                <a:cubicBezTo>
                  <a:pt x="341660" y="527294"/>
                  <a:pt x="361349" y="528887"/>
                  <a:pt x="379828" y="534573"/>
                </a:cubicBezTo>
                <a:cubicBezTo>
                  <a:pt x="422347" y="547656"/>
                  <a:pt x="464234" y="562708"/>
                  <a:pt x="506437" y="576776"/>
                </a:cubicBezTo>
                <a:cubicBezTo>
                  <a:pt x="520505" y="581465"/>
                  <a:pt x="534013" y="588405"/>
                  <a:pt x="548640" y="590843"/>
                </a:cubicBezTo>
                <a:lnTo>
                  <a:pt x="633046" y="604911"/>
                </a:lnTo>
                <a:cubicBezTo>
                  <a:pt x="642425" y="614290"/>
                  <a:pt x="648478" y="629236"/>
                  <a:pt x="661182" y="633047"/>
                </a:cubicBezTo>
                <a:cubicBezTo>
                  <a:pt x="797382" y="673907"/>
                  <a:pt x="734758" y="625469"/>
                  <a:pt x="829994" y="661182"/>
                </a:cubicBezTo>
                <a:cubicBezTo>
                  <a:pt x="870988" y="676555"/>
                  <a:pt x="886551" y="696399"/>
                  <a:pt x="928468" y="703385"/>
                </a:cubicBezTo>
                <a:cubicBezTo>
                  <a:pt x="970353" y="710366"/>
                  <a:pt x="1013134" y="710830"/>
                  <a:pt x="1055077" y="717453"/>
                </a:cubicBezTo>
                <a:cubicBezTo>
                  <a:pt x="1080227" y="721424"/>
                  <a:pt x="1234174" y="755476"/>
                  <a:pt x="1280160" y="759656"/>
                </a:cubicBezTo>
                <a:cubicBezTo>
                  <a:pt x="1355025" y="766462"/>
                  <a:pt x="1430215" y="769034"/>
                  <a:pt x="1505243" y="773723"/>
                </a:cubicBezTo>
                <a:cubicBezTo>
                  <a:pt x="1542757" y="783102"/>
                  <a:pt x="1579705" y="795139"/>
                  <a:pt x="1617785" y="801859"/>
                </a:cubicBezTo>
                <a:cubicBezTo>
                  <a:pt x="1744521" y="824225"/>
                  <a:pt x="2023798" y="827103"/>
                  <a:pt x="2096086" y="829994"/>
                </a:cubicBezTo>
                <a:cubicBezTo>
                  <a:pt x="2634531" y="949650"/>
                  <a:pt x="2272528" y="879281"/>
                  <a:pt x="3516923" y="844062"/>
                </a:cubicBezTo>
                <a:cubicBezTo>
                  <a:pt x="3751583" y="837421"/>
                  <a:pt x="3644382" y="815850"/>
                  <a:pt x="3798277" y="801859"/>
                </a:cubicBezTo>
                <a:cubicBezTo>
                  <a:pt x="3873142" y="795053"/>
                  <a:pt x="3948432" y="793866"/>
                  <a:pt x="4023360" y="787791"/>
                </a:cubicBezTo>
                <a:cubicBezTo>
                  <a:pt x="4121956" y="779797"/>
                  <a:pt x="4220308" y="769034"/>
                  <a:pt x="4318782" y="759656"/>
                </a:cubicBezTo>
                <a:cubicBezTo>
                  <a:pt x="4431773" y="721991"/>
                  <a:pt x="4327596" y="752772"/>
                  <a:pt x="4572000" y="731520"/>
                </a:cubicBezTo>
                <a:cubicBezTo>
                  <a:pt x="4609664" y="728245"/>
                  <a:pt x="4647176" y="723202"/>
                  <a:pt x="4684542" y="717453"/>
                </a:cubicBezTo>
                <a:cubicBezTo>
                  <a:pt x="4708174" y="713817"/>
                  <a:pt x="4731333" y="707540"/>
                  <a:pt x="4754880" y="703385"/>
                </a:cubicBezTo>
                <a:cubicBezTo>
                  <a:pt x="4811059" y="693471"/>
                  <a:pt x="4867753" y="686438"/>
                  <a:pt x="4923692" y="675250"/>
                </a:cubicBezTo>
                <a:cubicBezTo>
                  <a:pt x="5101441" y="639699"/>
                  <a:pt x="5016917" y="653045"/>
                  <a:pt x="5176911" y="633047"/>
                </a:cubicBezTo>
                <a:cubicBezTo>
                  <a:pt x="5195668" y="628358"/>
                  <a:pt x="5214663" y="624535"/>
                  <a:pt x="5233182" y="618979"/>
                </a:cubicBezTo>
                <a:cubicBezTo>
                  <a:pt x="5261589" y="610457"/>
                  <a:pt x="5289453" y="600221"/>
                  <a:pt x="5317588" y="590843"/>
                </a:cubicBezTo>
                <a:lnTo>
                  <a:pt x="5444197" y="548640"/>
                </a:lnTo>
                <a:cubicBezTo>
                  <a:pt x="5458265" y="543951"/>
                  <a:pt x="5473137" y="541205"/>
                  <a:pt x="5486400" y="534573"/>
                </a:cubicBezTo>
                <a:lnTo>
                  <a:pt x="5542671" y="506437"/>
                </a:lnTo>
                <a:lnTo>
                  <a:pt x="0" y="323557"/>
                </a:lnTo>
                <a:lnTo>
                  <a:pt x="1842868" y="604911"/>
                </a:lnTo>
                <a:cubicBezTo>
                  <a:pt x="1917036" y="580188"/>
                  <a:pt x="1857022" y="607183"/>
                  <a:pt x="1927274" y="548640"/>
                </a:cubicBezTo>
                <a:cubicBezTo>
                  <a:pt x="1940262" y="537816"/>
                  <a:pt x="1956489" y="531329"/>
                  <a:pt x="1969477" y="520505"/>
                </a:cubicBezTo>
                <a:cubicBezTo>
                  <a:pt x="2010095" y="486657"/>
                  <a:pt x="2012152" y="477595"/>
                  <a:pt x="2039816" y="436099"/>
                </a:cubicBezTo>
                <a:cubicBezTo>
                  <a:pt x="2044505" y="422031"/>
                  <a:pt x="2047251" y="407159"/>
                  <a:pt x="2053883" y="393896"/>
                </a:cubicBezTo>
                <a:cubicBezTo>
                  <a:pt x="2124532" y="252599"/>
                  <a:pt x="2036156" y="468084"/>
                  <a:pt x="2110154" y="295422"/>
                </a:cubicBezTo>
                <a:cubicBezTo>
                  <a:pt x="2115995" y="281792"/>
                  <a:pt x="2120320" y="267525"/>
                  <a:pt x="2124222" y="253219"/>
                </a:cubicBezTo>
                <a:cubicBezTo>
                  <a:pt x="2134396" y="215913"/>
                  <a:pt x="2135064" y="175263"/>
                  <a:pt x="2152357" y="140677"/>
                </a:cubicBezTo>
                <a:lnTo>
                  <a:pt x="2180492" y="84407"/>
                </a:lnTo>
                <a:lnTo>
                  <a:pt x="2194560" y="0"/>
                </a:lnTo>
                <a:lnTo>
                  <a:pt x="4839286" y="661182"/>
                </a:lnTo>
                <a:lnTo>
                  <a:pt x="5430129" y="633047"/>
                </a:lnTo>
                <a:lnTo>
                  <a:pt x="2053883" y="168813"/>
                </a:lnTo>
                <a:lnTo>
                  <a:pt x="2053883" y="168813"/>
                </a:lnTo>
                <a:lnTo>
                  <a:pt x="2053883" y="18288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err="1" smtClean="0"/>
              <a:t>বিভিন্ন</a:t>
            </a:r>
            <a:r>
              <a:rPr lang="en-US" sz="3600" dirty="0" smtClean="0"/>
              <a:t> </a:t>
            </a:r>
            <a:r>
              <a:rPr lang="en-US" sz="3600" dirty="0" err="1" smtClean="0"/>
              <a:t>বৃষ্টিপাতের</a:t>
            </a:r>
            <a:r>
              <a:rPr lang="en-US" sz="3600" dirty="0" smtClean="0"/>
              <a:t> </a:t>
            </a:r>
            <a:r>
              <a:rPr lang="en-US" sz="3600" dirty="0" err="1" smtClean="0"/>
              <a:t>চিত্র</a:t>
            </a:r>
            <a:r>
              <a:rPr lang="en-US" sz="3600" dirty="0" smtClean="0"/>
              <a:t> </a:t>
            </a:r>
            <a:r>
              <a:rPr lang="en-US" sz="3600" dirty="0" err="1" smtClean="0"/>
              <a:t>নিজেদের</a:t>
            </a:r>
            <a:r>
              <a:rPr lang="en-US" sz="3600" dirty="0" smtClean="0"/>
              <a:t> </a:t>
            </a:r>
            <a:r>
              <a:rPr lang="en-US" sz="3600" dirty="0" err="1" smtClean="0"/>
              <a:t>খাতায়</a:t>
            </a:r>
            <a:r>
              <a:rPr lang="en-US" sz="3600" dirty="0" smtClean="0"/>
              <a:t> </a:t>
            </a:r>
            <a:r>
              <a:rPr lang="en-US" sz="3600" dirty="0" err="1" smtClean="0"/>
              <a:t>অঙ্কন</a:t>
            </a:r>
            <a:r>
              <a:rPr lang="en-US" sz="3600" dirty="0" smtClean="0"/>
              <a:t> </a:t>
            </a:r>
            <a:r>
              <a:rPr lang="en-US" sz="3600" dirty="0" err="1" smtClean="0"/>
              <a:t>কর</a:t>
            </a:r>
            <a:r>
              <a:rPr lang="en-US" sz="3600" dirty="0" smtClean="0"/>
              <a:t> ।</a:t>
            </a:r>
            <a:endParaRPr lang="en-US" sz="3600" dirty="0"/>
          </a:p>
        </p:txBody>
      </p:sp>
      <p:sp>
        <p:nvSpPr>
          <p:cNvPr id="4" name="Rectangle 3"/>
          <p:cNvSpPr/>
          <p:nvPr/>
        </p:nvSpPr>
        <p:spPr>
          <a:xfrm>
            <a:off x="2514600" y="1066800"/>
            <a:ext cx="5181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named (1).jpg"/>
          <p:cNvPicPr>
            <a:picLocks noChangeAspect="1"/>
          </p:cNvPicPr>
          <p:nvPr/>
        </p:nvPicPr>
        <p:blipFill>
          <a:blip r:embed="rId2"/>
          <a:stretch>
            <a:fillRect/>
          </a:stretch>
        </p:blipFill>
        <p:spPr>
          <a:xfrm>
            <a:off x="119850" y="130987"/>
            <a:ext cx="8795550" cy="367901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a:stretch>
            <a:fillRect/>
          </a:stretch>
        </p:blipFill>
        <p:spPr>
          <a:xfrm>
            <a:off x="0" y="2005533"/>
            <a:ext cx="9144000" cy="4852467"/>
          </a:xfrm>
          <a:prstGeom prst="rect">
            <a:avLst/>
          </a:prstGeom>
        </p:spPr>
      </p:pic>
      <p:pic>
        <p:nvPicPr>
          <p:cNvPr id="1026" name="Picture 2" descr="C:\Users\User\Desktop\images.jpg"/>
          <p:cNvPicPr>
            <a:picLocks noChangeAspect="1" noChangeArrowheads="1"/>
          </p:cNvPicPr>
          <p:nvPr/>
        </p:nvPicPr>
        <p:blipFill>
          <a:blip r:embed="rId3"/>
          <a:srcRect/>
          <a:stretch>
            <a:fillRect/>
          </a:stretch>
        </p:blipFill>
        <p:spPr bwMode="auto">
          <a:xfrm>
            <a:off x="-5891" y="0"/>
            <a:ext cx="9149891"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381000"/>
            <a:ext cx="3810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rPr>
              <a:t>পাঠ</a:t>
            </a:r>
            <a:r>
              <a:rPr lang="en-US" sz="4000" dirty="0" smtClean="0">
                <a:solidFill>
                  <a:srgbClr val="FF0000"/>
                </a:solidFill>
              </a:rPr>
              <a:t> </a:t>
            </a:r>
            <a:r>
              <a:rPr lang="en-US" sz="4000" dirty="0" err="1" smtClean="0">
                <a:solidFill>
                  <a:srgbClr val="FF0000"/>
                </a:solidFill>
              </a:rPr>
              <a:t>পরিচিতি</a:t>
            </a:r>
            <a:endParaRPr lang="en-US" sz="4000" dirty="0">
              <a:solidFill>
                <a:srgbClr val="FF0000"/>
              </a:solidFill>
            </a:endParaRPr>
          </a:p>
        </p:txBody>
      </p:sp>
      <p:sp>
        <p:nvSpPr>
          <p:cNvPr id="5" name="Rounded Rectangle 4"/>
          <p:cNvSpPr/>
          <p:nvPr/>
        </p:nvSpPr>
        <p:spPr>
          <a:xfrm>
            <a:off x="1371600" y="2438400"/>
            <a:ext cx="6477000" cy="38862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নবম</a:t>
            </a:r>
            <a:r>
              <a:rPr lang="en-US" sz="3600" dirty="0" smtClean="0">
                <a:solidFill>
                  <a:schemeClr val="tx1"/>
                </a:solidFill>
              </a:rPr>
              <a:t>/ </a:t>
            </a:r>
            <a:r>
              <a:rPr lang="en-US" sz="3600" dirty="0" err="1" smtClean="0">
                <a:solidFill>
                  <a:schemeClr val="tx1"/>
                </a:solidFill>
              </a:rPr>
              <a:t>দশম</a:t>
            </a:r>
            <a:r>
              <a:rPr lang="en-US" sz="3600" dirty="0" smtClean="0">
                <a:solidFill>
                  <a:schemeClr val="tx1"/>
                </a:solidFill>
              </a:rPr>
              <a:t>   -  </a:t>
            </a:r>
            <a:r>
              <a:rPr lang="en-US" sz="3600" dirty="0" err="1" smtClean="0">
                <a:solidFill>
                  <a:schemeClr val="tx1"/>
                </a:solidFill>
              </a:rPr>
              <a:t>শ্রেণি</a:t>
            </a:r>
            <a:endParaRPr lang="en-US" sz="3600" dirty="0" smtClean="0">
              <a:solidFill>
                <a:schemeClr val="tx1"/>
              </a:solidFill>
            </a:endParaRPr>
          </a:p>
          <a:p>
            <a:pPr algn="ctr"/>
            <a:endParaRPr lang="en-US" sz="3600" dirty="0" smtClean="0">
              <a:solidFill>
                <a:schemeClr val="tx1"/>
              </a:solidFill>
            </a:endParaRPr>
          </a:p>
          <a:p>
            <a:pPr algn="ctr"/>
            <a:r>
              <a:rPr lang="en-US" sz="3600" dirty="0" err="1" smtClean="0">
                <a:solidFill>
                  <a:schemeClr val="tx1"/>
                </a:solidFill>
              </a:rPr>
              <a:t>বিষয়</a:t>
            </a:r>
            <a:r>
              <a:rPr lang="en-US" sz="3600" dirty="0" smtClean="0">
                <a:solidFill>
                  <a:schemeClr val="tx1"/>
                </a:solidFill>
              </a:rPr>
              <a:t>:  </a:t>
            </a:r>
            <a:r>
              <a:rPr lang="en-US" sz="3600" dirty="0" err="1" smtClean="0">
                <a:solidFill>
                  <a:schemeClr val="tx1"/>
                </a:solidFill>
              </a:rPr>
              <a:t>ভূগোল</a:t>
            </a:r>
            <a:r>
              <a:rPr lang="en-US" sz="3600" dirty="0" smtClean="0">
                <a:solidFill>
                  <a:schemeClr val="tx1"/>
                </a:solidFill>
              </a:rPr>
              <a:t> ও </a:t>
            </a:r>
            <a:r>
              <a:rPr lang="en-US" sz="3600" dirty="0" err="1" smtClean="0">
                <a:solidFill>
                  <a:schemeClr val="tx1"/>
                </a:solidFill>
              </a:rPr>
              <a:t>পরিবেশ</a:t>
            </a:r>
            <a:endParaRPr lang="en-US" sz="3600" dirty="0" smtClean="0">
              <a:solidFill>
                <a:schemeClr val="tx1"/>
              </a:solidFill>
            </a:endParaRPr>
          </a:p>
          <a:p>
            <a:pPr algn="ctr"/>
            <a:endParaRPr lang="en-US" sz="3600" dirty="0" smtClean="0">
              <a:solidFill>
                <a:schemeClr val="tx1"/>
              </a:solidFill>
            </a:endParaRPr>
          </a:p>
          <a:p>
            <a:pPr algn="ctr"/>
            <a:r>
              <a:rPr lang="en-US" sz="3600" dirty="0" err="1" smtClean="0">
                <a:solidFill>
                  <a:schemeClr val="tx1"/>
                </a:solidFill>
              </a:rPr>
              <a:t>অধ্যায়</a:t>
            </a:r>
            <a:r>
              <a:rPr lang="en-US" sz="3600" dirty="0" smtClean="0">
                <a:solidFill>
                  <a:schemeClr val="tx1"/>
                </a:solidFill>
              </a:rPr>
              <a:t> </a:t>
            </a:r>
            <a:r>
              <a:rPr lang="en-US" sz="3600" dirty="0" smtClean="0">
                <a:solidFill>
                  <a:schemeClr val="tx1"/>
                </a:solidFill>
              </a:rPr>
              <a:t>- </a:t>
            </a:r>
            <a:r>
              <a:rPr lang="en-US" sz="3600" dirty="0" err="1" smtClean="0">
                <a:solidFill>
                  <a:schemeClr val="tx1"/>
                </a:solidFill>
              </a:rPr>
              <a:t>পঞ্চম</a:t>
            </a:r>
            <a:r>
              <a:rPr lang="en-US" sz="3600" dirty="0" smtClean="0">
                <a:solidFill>
                  <a:schemeClr val="tx1"/>
                </a:solidFill>
              </a:rPr>
              <a:t> (</a:t>
            </a:r>
            <a:r>
              <a:rPr lang="en-US" sz="3600" dirty="0" err="1" smtClean="0">
                <a:solidFill>
                  <a:schemeClr val="tx1"/>
                </a:solidFill>
              </a:rPr>
              <a:t>বায়ুমন্ডল</a:t>
            </a:r>
            <a:r>
              <a:rPr lang="en-US" sz="3600" dirty="0" smtClean="0">
                <a:solidFill>
                  <a:schemeClr val="tx1"/>
                </a:solidFill>
              </a:rPr>
              <a:t>)</a:t>
            </a:r>
          </a:p>
          <a:p>
            <a:pPr algn="ctr"/>
            <a:r>
              <a:rPr lang="en-US" sz="3600" dirty="0" smtClean="0">
                <a:solidFill>
                  <a:schemeClr val="tx1"/>
                </a:solidFill>
              </a:rPr>
              <a:t> </a:t>
            </a:r>
          </a:p>
          <a:p>
            <a:pPr algn="ctr"/>
            <a:r>
              <a:rPr lang="en-US" sz="3600" dirty="0" err="1" smtClean="0">
                <a:solidFill>
                  <a:schemeClr val="tx1"/>
                </a:solidFill>
              </a:rPr>
              <a:t>পাঠ</a:t>
            </a:r>
            <a:r>
              <a:rPr lang="en-US" sz="3600" dirty="0" smtClean="0">
                <a:solidFill>
                  <a:schemeClr val="tx1"/>
                </a:solidFill>
              </a:rPr>
              <a:t> </a:t>
            </a:r>
            <a:r>
              <a:rPr lang="en-US" sz="3600" dirty="0" smtClean="0">
                <a:solidFill>
                  <a:schemeClr val="tx1"/>
                </a:solidFill>
              </a:rPr>
              <a:t>-  </a:t>
            </a:r>
            <a:r>
              <a:rPr lang="en-US" sz="3600" dirty="0" err="1" smtClean="0">
                <a:solidFill>
                  <a:schemeClr val="tx1"/>
                </a:solidFill>
              </a:rPr>
              <a:t>বৃষ্টিপাত</a:t>
            </a:r>
            <a:endParaRPr lang="en-US" sz="32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নিচের</a:t>
            </a:r>
            <a:r>
              <a:rPr lang="en-US" dirty="0" smtClean="0"/>
              <a:t> </a:t>
            </a:r>
            <a:r>
              <a:rPr lang="en-US" dirty="0" err="1" smtClean="0"/>
              <a:t>ছবিণ্ডলো</a:t>
            </a:r>
            <a:r>
              <a:rPr lang="en-US" dirty="0" smtClean="0"/>
              <a:t> </a:t>
            </a:r>
            <a:r>
              <a:rPr lang="en-US" dirty="0" err="1" smtClean="0"/>
              <a:t>লক্ষ্য</a:t>
            </a:r>
            <a:r>
              <a:rPr lang="en-US" dirty="0" smtClean="0"/>
              <a:t> </a:t>
            </a:r>
            <a:r>
              <a:rPr lang="en-US" dirty="0" err="1" smtClean="0"/>
              <a:t>কর</a:t>
            </a:r>
            <a:endParaRPr lang="en-US" dirty="0"/>
          </a:p>
        </p:txBody>
      </p:sp>
      <p:pic>
        <p:nvPicPr>
          <p:cNvPr id="4" name="Content Placeholder 3" descr="Rain.jpg"/>
          <p:cNvPicPr>
            <a:picLocks noGrp="1" noChangeAspect="1"/>
          </p:cNvPicPr>
          <p:nvPr>
            <p:ph idx="1"/>
          </p:nvPr>
        </p:nvPicPr>
        <p:blipFill>
          <a:blip r:embed="rId2"/>
          <a:stretch>
            <a:fillRect/>
          </a:stretch>
        </p:blipFill>
        <p:spPr>
          <a:xfrm>
            <a:off x="304800" y="1676400"/>
            <a:ext cx="4114800" cy="2715490"/>
          </a:xfrm>
          <a:ln>
            <a:solidFill>
              <a:schemeClr val="tx1"/>
            </a:solidFill>
            <a:prstDash val="solid"/>
          </a:ln>
        </p:spPr>
      </p:pic>
      <p:pic>
        <p:nvPicPr>
          <p:cNvPr id="5" name="Picture 4" descr="Konvektionsregen.jpg"/>
          <p:cNvPicPr>
            <a:picLocks noChangeAspect="1"/>
          </p:cNvPicPr>
          <p:nvPr/>
        </p:nvPicPr>
        <p:blipFill>
          <a:blip r:embed="rId3"/>
          <a:stretch>
            <a:fillRect/>
          </a:stretch>
        </p:blipFill>
        <p:spPr>
          <a:xfrm>
            <a:off x="4724400" y="1676400"/>
            <a:ext cx="3810000" cy="2768892"/>
          </a:xfrm>
          <a:prstGeom prst="rect">
            <a:avLst/>
          </a:prstGeom>
          <a:ln>
            <a:solidFill>
              <a:srgbClr val="FF0000"/>
            </a:solidFill>
          </a:ln>
          <a:effectLst>
            <a:outerShdw blurRad="292100" dist="139700" dir="2700000" algn="tl" rotWithShape="0">
              <a:srgbClr val="333333">
                <a:alpha val="65000"/>
              </a:srgbClr>
            </a:outerShdw>
          </a:effectLst>
        </p:spPr>
      </p:pic>
      <p:pic>
        <p:nvPicPr>
          <p:cNvPr id="6" name="Picture 5" descr="rain-1.jpg"/>
          <p:cNvPicPr>
            <a:picLocks noChangeAspect="1"/>
          </p:cNvPicPr>
          <p:nvPr/>
        </p:nvPicPr>
        <p:blipFill>
          <a:blip r:embed="rId4"/>
          <a:stretch>
            <a:fillRect/>
          </a:stretch>
        </p:blipFill>
        <p:spPr>
          <a:xfrm flipV="1">
            <a:off x="228600" y="4724400"/>
            <a:ext cx="4267200" cy="2133600"/>
          </a:xfrm>
          <a:prstGeom prst="rect">
            <a:avLst/>
          </a:prstGeom>
          <a:ln>
            <a:solidFill>
              <a:srgbClr val="FF0000"/>
            </a:solidFill>
          </a:ln>
        </p:spPr>
      </p:pic>
      <p:pic>
        <p:nvPicPr>
          <p:cNvPr id="7" name="Picture 6" descr="9070.jpg_wh860.jpg"/>
          <p:cNvPicPr>
            <a:picLocks noChangeAspect="1"/>
          </p:cNvPicPr>
          <p:nvPr/>
        </p:nvPicPr>
        <p:blipFill>
          <a:blip r:embed="rId5"/>
          <a:stretch>
            <a:fillRect/>
          </a:stretch>
        </p:blipFill>
        <p:spPr>
          <a:xfrm>
            <a:off x="4572000" y="4766420"/>
            <a:ext cx="4155308" cy="2091580"/>
          </a:xfrm>
          <a:prstGeom prst="rect">
            <a:avLst/>
          </a:prstGeom>
          <a:ln>
            <a:solidFill>
              <a:srgbClr val="FFFF00"/>
            </a:solidFill>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 (6).jpg"/>
          <p:cNvPicPr>
            <a:picLocks noChangeAspect="1"/>
          </p:cNvPicPr>
          <p:nvPr/>
        </p:nvPicPr>
        <p:blipFill>
          <a:blip r:embed="rId2"/>
          <a:stretch>
            <a:fillRect/>
          </a:stretch>
        </p:blipFill>
        <p:spPr>
          <a:xfrm>
            <a:off x="0" y="-1"/>
            <a:ext cx="9144000" cy="6849173"/>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l.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667000" y="482025"/>
            <a:ext cx="3810000" cy="584775"/>
          </a:xfrm>
          <a:prstGeom prst="rect">
            <a:avLst/>
          </a:prstGeom>
          <a:solidFill>
            <a:schemeClr val="accent2">
              <a:lumMod val="60000"/>
              <a:lumOff val="40000"/>
            </a:schemeClr>
          </a:solidFill>
        </p:spPr>
        <p:txBody>
          <a:bodyPr wrap="square" rtlCol="0">
            <a:spAutoFit/>
          </a:bodyPr>
          <a:lstStyle/>
          <a:p>
            <a:pPr algn="ctr"/>
            <a:r>
              <a:rPr lang="en-US" sz="3200" dirty="0" err="1" smtClean="0"/>
              <a:t>এই</a:t>
            </a:r>
            <a:r>
              <a:rPr lang="en-US" sz="3200" dirty="0" smtClean="0"/>
              <a:t> </a:t>
            </a:r>
            <a:r>
              <a:rPr lang="en-US" sz="3200" dirty="0" err="1" smtClean="0"/>
              <a:t>পাঠ</a:t>
            </a:r>
            <a:r>
              <a:rPr lang="en-US" sz="3200" dirty="0" smtClean="0"/>
              <a:t> </a:t>
            </a:r>
            <a:r>
              <a:rPr lang="en-US" sz="3200" dirty="0" err="1" smtClean="0"/>
              <a:t>শেষে</a:t>
            </a:r>
            <a:r>
              <a:rPr lang="en-US" sz="3200" dirty="0" smtClean="0"/>
              <a:t> </a:t>
            </a:r>
            <a:r>
              <a:rPr lang="en-US" sz="3200" dirty="0" err="1" smtClean="0"/>
              <a:t>শিক্ষা্থীরা</a:t>
            </a:r>
            <a:endParaRPr lang="en-US" sz="3200"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62000" y="1143000"/>
            <a:ext cx="7696200" cy="47397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200" dirty="0" smtClean="0">
                <a:solidFill>
                  <a:srgbClr val="FF0000"/>
                </a:solidFill>
              </a:rPr>
              <a:t>বৃষ্টি</a:t>
            </a:r>
            <a:r>
              <a:rPr lang="en-US" dirty="0" smtClean="0"/>
              <a:t> </a:t>
            </a:r>
          </a:p>
          <a:p>
            <a:pPr algn="ctr"/>
            <a:endParaRPr lang="en-US" dirty="0" smtClean="0"/>
          </a:p>
          <a:p>
            <a:pPr>
              <a:lnSpc>
                <a:spcPct val="150000"/>
              </a:lnSpc>
            </a:pPr>
            <a:r>
              <a:rPr lang="bn-BD" sz="2800" b="1" dirty="0" smtClean="0"/>
              <a:t>বিবরণ</a:t>
            </a:r>
            <a:r>
              <a:rPr lang="en-US" sz="2800" b="1" dirty="0" smtClean="0"/>
              <a:t>: </a:t>
            </a:r>
            <a:r>
              <a:rPr lang="bn-BD" sz="2800" dirty="0" smtClean="0"/>
              <a:t>বৃষ্টি একধরনের তরল, যা আকাশ থেকে মাধ্যাকর্ষণের টানে ভূপৃষ্ঠের দিকে পড়ে। পৃথিবীর বায়ুমণ্ডলে জলীয় বাষ্প ঘনীভূত হয়ে মেঘের সৃষ্টি করে। এই ফোঁটাগুলি যথেষ্ট পরিমাণে ভারি হলে তা পৃথিবীর বুকে ঝরে পড়ে - একেই বলে বৃষ্টি। বিশ্বের অধিকাংশ অঞ্চলে বৃষ্টি সুপেয় জলের বড় উৎস।</a:t>
            </a:r>
            <a:endParaRPr lang="bn-BD" sz="28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57200" y="838200"/>
            <a:ext cx="8229600" cy="44319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s-IN" sz="3600" b="1" dirty="0" smtClean="0">
                <a:solidFill>
                  <a:srgbClr val="FF0000"/>
                </a:solidFill>
              </a:rPr>
              <a:t>বৃষ্টিপাত কাকে বলে</a:t>
            </a:r>
            <a:endParaRPr lang="en-US" sz="3600" b="1" dirty="0" smtClean="0">
              <a:solidFill>
                <a:srgbClr val="FF0000"/>
              </a:solidFill>
            </a:endParaRPr>
          </a:p>
          <a:p>
            <a:pPr algn="ctr"/>
            <a:endParaRPr lang="as-IN" sz="3600" dirty="0" smtClean="0">
              <a:solidFill>
                <a:srgbClr val="FF0000"/>
              </a:solidFill>
            </a:endParaRPr>
          </a:p>
          <a:p>
            <a:pPr>
              <a:lnSpc>
                <a:spcPct val="150000"/>
              </a:lnSpc>
            </a:pPr>
            <a:r>
              <a:rPr lang="as-IN" sz="2800" dirty="0" smtClean="0"/>
              <a:t>ভূ-পৃষ্ঠীয় জলভাগ থেকে সৃষ্ট জলীয় বাষ্প বায়ুর সংস্পর্শে এসে হালকা হয়ে উপরে উঠে ক্রমশ সম্পৃক্ত হয়ে অতিরিক্ত শীতলতার সংস্পর্শে এসে ঘনীভূত হয়ে জলকনায় পরিনত হলে তা ফোঁটা ফোঁটা আকারে পৃথিবীর বুকে নেমে আসে, তখন তাকে </a:t>
            </a:r>
            <a:r>
              <a:rPr lang="as-IN" sz="2800" b="1" dirty="0" smtClean="0"/>
              <a:t>বৃষ্টিপাত বলে</a:t>
            </a:r>
            <a:r>
              <a:rPr lang="as-IN" sz="2800" dirty="0" smtClean="0"/>
              <a:t>।</a:t>
            </a:r>
            <a:endParaRPr lang="en-US" sz="2800"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 (5).jpg"/>
          <p:cNvPicPr>
            <a:picLocks noChangeAspect="1"/>
          </p:cNvPicPr>
          <p:nvPr/>
        </p:nvPicPr>
        <p:blipFill>
          <a:blip r:embed="rId2"/>
          <a:stretch>
            <a:fillRect/>
          </a:stretch>
        </p:blipFill>
        <p:spPr>
          <a:xfrm>
            <a:off x="0" y="0"/>
            <a:ext cx="9144000" cy="6840415"/>
          </a:xfrm>
          <a:prstGeom prst="rect">
            <a:avLst/>
          </a:prstGeom>
        </p:spPr>
      </p:pic>
      <p:sp>
        <p:nvSpPr>
          <p:cNvPr id="3" name="TextBox 2"/>
          <p:cNvSpPr txBox="1"/>
          <p:nvPr/>
        </p:nvSpPr>
        <p:spPr>
          <a:xfrm>
            <a:off x="3352800" y="228600"/>
            <a:ext cx="609600" cy="369332"/>
          </a:xfrm>
          <a:prstGeom prst="rect">
            <a:avLst/>
          </a:prstGeom>
          <a:solidFill>
            <a:srgbClr val="C00000"/>
          </a:solidFill>
        </p:spPr>
        <p:txBody>
          <a:bodyPr wrap="square" rtlCol="0">
            <a:spAutoFit/>
          </a:bodyPr>
          <a:lstStyle/>
          <a:p>
            <a:endParaRPr lang="en-US"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145</TotalTime>
  <Words>163</Words>
  <Application>Microsoft Office PowerPoint</Application>
  <PresentationFormat>On-screen Show (4:3)</PresentationFormat>
  <Paragraphs>30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Slide 1</vt:lpstr>
      <vt:lpstr>Slide 2</vt:lpstr>
      <vt:lpstr>Slide 3</vt:lpstr>
      <vt:lpstr>নিচের ছবিণ্ডলো লক্ষ্য কর</vt:lpstr>
      <vt:lpstr>Slide 5</vt:lpstr>
      <vt:lpstr>Slide 6</vt:lpstr>
      <vt:lpstr>Slide 7</vt:lpstr>
      <vt:lpstr>Slide 8</vt:lpstr>
      <vt:lpstr>Slide 9</vt:lpstr>
      <vt:lpstr>বৃষ্টিপাতের কারণ - </vt:lpstr>
      <vt:lpstr>একক কাজ</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cp:revision>
  <dcterms:created xsi:type="dcterms:W3CDTF">2006-08-16T00:00:00Z</dcterms:created>
  <dcterms:modified xsi:type="dcterms:W3CDTF">2021-03-31T05:42:24Z</dcterms:modified>
</cp:coreProperties>
</file>