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" r:id="rId2"/>
    <p:sldId id="414" r:id="rId3"/>
    <p:sldId id="260" r:id="rId4"/>
    <p:sldId id="418" r:id="rId5"/>
    <p:sldId id="309" r:id="rId6"/>
    <p:sldId id="417" r:id="rId7"/>
    <p:sldId id="287" r:id="rId8"/>
    <p:sldId id="415" r:id="rId9"/>
    <p:sldId id="421" r:id="rId10"/>
    <p:sldId id="422" r:id="rId11"/>
    <p:sldId id="423" r:id="rId12"/>
    <p:sldId id="282" r:id="rId13"/>
    <p:sldId id="279" r:id="rId14"/>
    <p:sldId id="286" r:id="rId15"/>
    <p:sldId id="419" r:id="rId16"/>
    <p:sldId id="261" r:id="rId17"/>
    <p:sldId id="276" r:id="rId18"/>
    <p:sldId id="277" r:id="rId19"/>
    <p:sldId id="442" r:id="rId20"/>
    <p:sldId id="263" r:id="rId21"/>
    <p:sldId id="262" r:id="rId22"/>
    <p:sldId id="444" r:id="rId23"/>
    <p:sldId id="271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99"/>
    <a:srgbClr val="990099"/>
    <a:srgbClr val="9999FF"/>
    <a:srgbClr val="66FF33"/>
    <a:srgbClr val="0033CC"/>
    <a:srgbClr val="FF0066"/>
    <a:srgbClr val="CC9900"/>
    <a:srgbClr val="FF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3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7726C-62A7-4350-B9C0-4A8021ED22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19367-AF3D-4BD0-B1F3-E83265A2F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19367-AF3D-4BD0-B1F3-E83265A2F2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0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AE622-B860-412D-859D-4A2D257180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4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19367-AF3D-4BD0-B1F3-E83265A2F2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2F5F-1B0D-4C3F-8BDD-E21C60CB5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1C27B-A393-456A-A99F-0A9A09712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A2B1C-A323-48D1-A75F-6C45C0FD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D697D-67A2-4752-93D6-28AAED26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7C846-7358-4C99-8731-F99BA400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7CB4-06A6-4266-845D-21806F1B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F375D-4843-4838-80CD-7FDF01C2F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5E943-F869-4DA7-B941-0B2B9934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AACB8-699F-41C2-BBED-14C0ED8E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D07D4-6E14-4E56-97E9-85233CD1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2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A6BC7-B5C6-42EE-92CC-9D184B69A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53851-02C2-4CF4-8A73-557098A51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87B8A-6324-4E1E-B87F-1693320C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1666-3D8D-42E2-B932-F5850F81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76917-FAB5-44F7-9671-355E9E4F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0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3DDB-7D8B-4C6D-8D27-0333874C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67B3-FC27-4354-A463-88BA6B13F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1D2E-E449-4F54-AA76-E4F3C5C4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5CA25-5CA9-4290-8883-6FEB57ED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7CA49-66AD-40A1-9557-45ECA294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58E6-D051-4DFE-8391-4AD2273A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6F341-FE02-4198-AD98-AFF30B36F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9FCB3-BC83-46E9-959D-0DFAF2FC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DDC1-7F65-4CE6-AD24-5270ADB7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B0AF-F6F0-4280-890C-B3E7D60B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3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59A1-0CA3-401F-A51B-54937C41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7684E-969E-4063-8988-1ED7479B83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C6D3E-55DE-48EE-B932-D4A7BB848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67B01-6720-405D-8DDD-463D6F32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43C6A-E4FD-47B6-ADC6-757CDE25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D4951-1502-437A-AAD1-0A6DAB13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2264-EA98-48C8-8F56-D845103A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2DD35-3F00-4088-9C8C-193A6E0A5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78E6A-6E0E-4F2B-BB89-10EDE03DF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B29D5-CEC9-4A6A-8681-0F68F92C1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FB400-289C-4F0A-B217-D787F3F62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2A0DD3-E697-4087-914B-327ACFA4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2A90C-95EA-4B2F-A7A9-6C3936B6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C89AF-472C-4E11-9A9D-0798F4E7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CE84-C2C6-49C8-8A35-78ED113F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54F76-3254-407C-8320-E4772596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87730-01FF-4DF3-82B0-ECF230E4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D1505-3D01-4D20-9817-EB0C0915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05E57-3EEF-43BC-AB5F-1D4323DD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F170C-2183-4131-AA5F-2E452B95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DC884-D440-4822-8EAB-1D9E0100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7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7FDA-E54F-4529-A77A-E6868EB9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F09E1-EE4A-4F97-87A5-2A4D588F3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DDCCE-EC8B-4C0E-A104-0BCDDEDC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43CA5-618B-4F55-B73D-A39564BB0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318A0-C8B0-41C4-ACEA-1698D9A8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BD74A-9FEE-4048-94E4-7C8BB47F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6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84175-3A8D-4456-A73A-3EEBC1B3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90502-E293-4CAB-909B-FEA8B98B2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92C95-B86D-47A0-B67D-F2C0B2F74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2B881-DCF5-4F86-BC60-5FCF47D7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C0F38-B904-4ABB-BD6D-29E71807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0D40D-6B8A-4B3C-ACF0-13B2921B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9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4A47D-AC05-44A5-863E-1213565C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3D005-96FA-440B-A6EB-E4CB2BCD2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1BF22-9CEC-4A07-8522-B4ECB47D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5CF9-E085-4DC3-B47F-2A251ABD3A53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F6A0-C921-40AD-83BB-E5BDE940C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F6A71-32AB-486A-8591-B4A606441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39F0-0123-4452-A8DD-33E7B7A1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A7CAF4-D466-4B83-8196-D20104F79B55}"/>
              </a:ext>
            </a:extLst>
          </p:cNvPr>
          <p:cNvSpPr txBox="1"/>
          <p:nvPr/>
        </p:nvSpPr>
        <p:spPr>
          <a:xfrm>
            <a:off x="2013284" y="243078"/>
            <a:ext cx="86728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AD24465-F702-4B37-93C4-658087C48AD8}"/>
              </a:ext>
            </a:extLst>
          </p:cNvPr>
          <p:cNvSpPr/>
          <p:nvPr/>
        </p:nvSpPr>
        <p:spPr>
          <a:xfrm>
            <a:off x="-17930" y="0"/>
            <a:ext cx="12209930" cy="7040906"/>
          </a:xfrm>
          <a:prstGeom prst="frame">
            <a:avLst>
              <a:gd name="adj1" fmla="val 6452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53AED-2268-4B9C-83C8-29E2C5582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 b="11294"/>
          <a:stretch/>
        </p:blipFill>
        <p:spPr>
          <a:xfrm>
            <a:off x="497305" y="1351074"/>
            <a:ext cx="11213432" cy="5072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A055C9-CA44-4C15-8FF4-CFBDAA8B2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" t="4274" r="1513" b="19888"/>
          <a:stretch/>
        </p:blipFill>
        <p:spPr>
          <a:xfrm>
            <a:off x="351691" y="406105"/>
            <a:ext cx="11394831" cy="547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837E1E-0DE8-4D48-AA3E-1A914C6AFB0A}"/>
              </a:ext>
            </a:extLst>
          </p:cNvPr>
          <p:cNvSpPr txBox="1"/>
          <p:nvPr/>
        </p:nvSpPr>
        <p:spPr>
          <a:xfrm>
            <a:off x="351691" y="5690718"/>
            <a:ext cx="113948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মাদল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18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16B70-E13A-4675-B6B6-A39F0CA0F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1" b="18959"/>
          <a:stretch/>
        </p:blipFill>
        <p:spPr>
          <a:xfrm>
            <a:off x="379828" y="492369"/>
            <a:ext cx="11352627" cy="551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2679BB-622C-4DC5-A6FE-FD32DAD2B5FF}"/>
              </a:ext>
            </a:extLst>
          </p:cNvPr>
          <p:cNvSpPr txBox="1"/>
          <p:nvPr/>
        </p:nvSpPr>
        <p:spPr>
          <a:xfrm>
            <a:off x="379828" y="5759725"/>
            <a:ext cx="114323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উতলা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ধরণী-তল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922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7696E-39A1-498F-8933-D9A9BDA81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0" t="15135" r="5056" b="15438"/>
          <a:stretch/>
        </p:blipFill>
        <p:spPr>
          <a:xfrm>
            <a:off x="389206" y="572905"/>
            <a:ext cx="11408898" cy="514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AA607E-9667-45E6-89F4-1124B677DA35}"/>
              </a:ext>
            </a:extLst>
          </p:cNvPr>
          <p:cNvSpPr txBox="1"/>
          <p:nvPr/>
        </p:nvSpPr>
        <p:spPr>
          <a:xfrm>
            <a:off x="389206" y="5515654"/>
            <a:ext cx="11408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অরুণ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প্রাতের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8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7D02C-3E05-461C-9442-74ADC3D69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54" r="1818" b="10890"/>
          <a:stretch/>
        </p:blipFill>
        <p:spPr>
          <a:xfrm>
            <a:off x="321853" y="335405"/>
            <a:ext cx="11548296" cy="539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D1067-339B-4EF5-87E2-FB3F04696CF5}"/>
              </a:ext>
            </a:extLst>
          </p:cNvPr>
          <p:cNvSpPr txBox="1"/>
          <p:nvPr/>
        </p:nvSpPr>
        <p:spPr>
          <a:xfrm>
            <a:off x="321851" y="5548203"/>
            <a:ext cx="114620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98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25BD0-5D92-4EB0-811B-94D9386F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7" t="16675" r="8125" b="16928"/>
          <a:stretch/>
        </p:blipFill>
        <p:spPr>
          <a:xfrm>
            <a:off x="412652" y="441346"/>
            <a:ext cx="11366695" cy="502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C07A9-9009-488E-86FA-9537EFDF2CF5}"/>
              </a:ext>
            </a:extLst>
          </p:cNvPr>
          <p:cNvSpPr txBox="1"/>
          <p:nvPr/>
        </p:nvSpPr>
        <p:spPr>
          <a:xfrm>
            <a:off x="412652" y="5466380"/>
            <a:ext cx="113666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99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0B24F-24FD-49F9-8E94-307F38C6C103}"/>
              </a:ext>
            </a:extLst>
          </p:cNvPr>
          <p:cNvSpPr txBox="1"/>
          <p:nvPr/>
        </p:nvSpPr>
        <p:spPr>
          <a:xfrm>
            <a:off x="3052690" y="1290730"/>
            <a:ext cx="6682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375B3-4A9D-46AE-B0B9-659DA5B8F0CC}"/>
              </a:ext>
            </a:extLst>
          </p:cNvPr>
          <p:cNvSpPr txBox="1"/>
          <p:nvPr/>
        </p:nvSpPr>
        <p:spPr>
          <a:xfrm>
            <a:off x="3205089" y="2540332"/>
            <a:ext cx="45180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মাদল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উতলা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ধরণী-তল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অরুণ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প্রাতের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 descr="ং">
            <a:extLst>
              <a:ext uri="{FF2B5EF4-FFF2-40B4-BE49-F238E27FC236}">
                <a16:creationId xmlns:a16="http://schemas.microsoft.com/office/drawing/2014/main" id="{3FD5641A-72AD-4D5D-9946-56C06959141D}"/>
              </a:ext>
            </a:extLst>
          </p:cNvPr>
          <p:cNvSpPr txBox="1"/>
          <p:nvPr/>
        </p:nvSpPr>
        <p:spPr>
          <a:xfrm>
            <a:off x="3205089" y="532016"/>
            <a:ext cx="598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খোলোঃ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B1DE9D-EF07-493C-A9F0-C8547AFAEB6F}"/>
              </a:ext>
            </a:extLst>
          </p:cNvPr>
          <p:cNvSpPr txBox="1"/>
          <p:nvPr/>
        </p:nvSpPr>
        <p:spPr>
          <a:xfrm>
            <a:off x="1113688" y="2458913"/>
            <a:ext cx="617337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উর্ধ্ব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ওপরের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মাদল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ঢোলের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53E58D0-1FD6-47F6-A8CC-A2F6EE9EFEE5}"/>
              </a:ext>
            </a:extLst>
          </p:cNvPr>
          <p:cNvSpPr/>
          <p:nvPr/>
        </p:nvSpPr>
        <p:spPr>
          <a:xfrm>
            <a:off x="2138265" y="3290878"/>
            <a:ext cx="492369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AAF25C2-A1C8-46A1-BB49-6978681B4F56}"/>
              </a:ext>
            </a:extLst>
          </p:cNvPr>
          <p:cNvSpPr/>
          <p:nvPr/>
        </p:nvSpPr>
        <p:spPr>
          <a:xfrm>
            <a:off x="8070150" y="2824185"/>
            <a:ext cx="492369" cy="341074"/>
          </a:xfrm>
          <a:prstGeom prst="rightArrow">
            <a:avLst>
              <a:gd name="adj1" fmla="val 50000"/>
              <a:gd name="adj2" fmla="val 45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49BAE51-66EC-43B6-9345-38676D3E00D6}"/>
              </a:ext>
            </a:extLst>
          </p:cNvPr>
          <p:cNvSpPr/>
          <p:nvPr/>
        </p:nvSpPr>
        <p:spPr>
          <a:xfrm>
            <a:off x="2138264" y="2665841"/>
            <a:ext cx="492369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1BE1D61-5A6D-4D3C-BD3F-414E8FCE3E60}"/>
              </a:ext>
            </a:extLst>
          </p:cNvPr>
          <p:cNvSpPr/>
          <p:nvPr/>
        </p:nvSpPr>
        <p:spPr>
          <a:xfrm>
            <a:off x="2138266" y="4517616"/>
            <a:ext cx="492369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7F3BDDB-7EA2-419A-A213-996A1F81B568}"/>
              </a:ext>
            </a:extLst>
          </p:cNvPr>
          <p:cNvSpPr/>
          <p:nvPr/>
        </p:nvSpPr>
        <p:spPr>
          <a:xfrm>
            <a:off x="8070150" y="3436037"/>
            <a:ext cx="492369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8CDB4D8-5C67-46BA-B351-F22045D58A3E}"/>
              </a:ext>
            </a:extLst>
          </p:cNvPr>
          <p:cNvSpPr/>
          <p:nvPr/>
        </p:nvSpPr>
        <p:spPr>
          <a:xfrm>
            <a:off x="8074823" y="4044439"/>
            <a:ext cx="492369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27C73D-24FE-45B2-B4A6-5A7500488CEF}"/>
              </a:ext>
            </a:extLst>
          </p:cNvPr>
          <p:cNvSpPr txBox="1"/>
          <p:nvPr/>
        </p:nvSpPr>
        <p:spPr>
          <a:xfrm rot="10800000" flipV="1">
            <a:off x="348341" y="1142087"/>
            <a:ext cx="1143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অর্থ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AB92BA1-91B3-454B-AD3D-8BF25A64AC46}"/>
              </a:ext>
            </a:extLst>
          </p:cNvPr>
          <p:cNvSpPr/>
          <p:nvPr/>
        </p:nvSpPr>
        <p:spPr>
          <a:xfrm>
            <a:off x="2138267" y="3896738"/>
            <a:ext cx="492369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AB5A384-1ED7-476E-8449-15FDD0CBE57E}"/>
              </a:ext>
            </a:extLst>
          </p:cNvPr>
          <p:cNvSpPr/>
          <p:nvPr/>
        </p:nvSpPr>
        <p:spPr>
          <a:xfrm>
            <a:off x="8070150" y="4603675"/>
            <a:ext cx="492369" cy="29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CE2D8-B5B7-4AD1-889D-E5F88BB97455}"/>
              </a:ext>
            </a:extLst>
          </p:cNvPr>
          <p:cNvSpPr txBox="1"/>
          <p:nvPr/>
        </p:nvSpPr>
        <p:spPr>
          <a:xfrm>
            <a:off x="6979915" y="2603202"/>
            <a:ext cx="40689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ব্যাকুল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ধরণী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অরুণ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প্রাতে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স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কালে </a:t>
            </a:r>
            <a:endParaRPr lang="bn-B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1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5596" y="5477909"/>
            <a:ext cx="1248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গগন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8BAE2A4-5F17-4BF3-800D-C1C2C62D987B}"/>
              </a:ext>
            </a:extLst>
          </p:cNvPr>
          <p:cNvSpPr/>
          <p:nvPr/>
        </p:nvSpPr>
        <p:spPr>
          <a:xfrm>
            <a:off x="3109393" y="5668604"/>
            <a:ext cx="661181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D786A-912A-49F1-ADCD-515B9BAEAC5E}"/>
              </a:ext>
            </a:extLst>
          </p:cNvPr>
          <p:cNvSpPr txBox="1"/>
          <p:nvPr/>
        </p:nvSpPr>
        <p:spPr>
          <a:xfrm>
            <a:off x="3819645" y="5469418"/>
            <a:ext cx="1463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  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BF55B-862B-4488-A98A-53FE56527832}"/>
              </a:ext>
            </a:extLst>
          </p:cNvPr>
          <p:cNvSpPr txBox="1"/>
          <p:nvPr/>
        </p:nvSpPr>
        <p:spPr>
          <a:xfrm>
            <a:off x="5594926" y="5462914"/>
            <a:ext cx="4670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বেড়াচ্ছে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F94D1-EEDE-483F-831F-85F2DBD14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46" t="27681" r="19346" b="29221"/>
          <a:stretch/>
        </p:blipFill>
        <p:spPr>
          <a:xfrm>
            <a:off x="800707" y="1284837"/>
            <a:ext cx="10620666" cy="394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E47644-0580-48B5-8EDE-51039793897E}"/>
              </a:ext>
            </a:extLst>
          </p:cNvPr>
          <p:cNvSpPr txBox="1"/>
          <p:nvPr/>
        </p:nvSpPr>
        <p:spPr>
          <a:xfrm>
            <a:off x="495244" y="398387"/>
            <a:ext cx="11231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নিইঃ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2804" y="5624602"/>
            <a:ext cx="696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সাঁওতালরা নাচের সময়  মাদল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83A112-4757-4EB8-A18B-6AF416CFE869}"/>
              </a:ext>
            </a:extLst>
          </p:cNvPr>
          <p:cNvSpPr txBox="1"/>
          <p:nvPr/>
        </p:nvSpPr>
        <p:spPr>
          <a:xfrm>
            <a:off x="3146444" y="4978827"/>
            <a:ext cx="11573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মাদল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ED020E-5455-4722-8DB8-CC88FDBBB7FB}"/>
              </a:ext>
            </a:extLst>
          </p:cNvPr>
          <p:cNvSpPr/>
          <p:nvPr/>
        </p:nvSpPr>
        <p:spPr>
          <a:xfrm>
            <a:off x="4346597" y="5178444"/>
            <a:ext cx="647114" cy="315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7F9C5-C469-4875-980D-C85BE1C93BA8}"/>
              </a:ext>
            </a:extLst>
          </p:cNvPr>
          <p:cNvSpPr txBox="1"/>
          <p:nvPr/>
        </p:nvSpPr>
        <p:spPr>
          <a:xfrm>
            <a:off x="4993711" y="4978827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ঢোলের মত বাদ্যযন্ত্র।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427A1-5FF0-4D9A-A7B9-5CF4D7F02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3"/>
          <a:stretch/>
        </p:blipFill>
        <p:spPr>
          <a:xfrm>
            <a:off x="3146444" y="623322"/>
            <a:ext cx="6362045" cy="4032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3B427F-CE22-4B81-8531-D7D41FD38B0C}"/>
              </a:ext>
            </a:extLst>
          </p:cNvPr>
          <p:cNvSpPr txBox="1"/>
          <p:nvPr/>
        </p:nvSpPr>
        <p:spPr>
          <a:xfrm>
            <a:off x="2048695" y="5480489"/>
            <a:ext cx="1110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ধরণী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95C6E-6352-4CD1-9685-B2B8AE35DD49}"/>
              </a:ext>
            </a:extLst>
          </p:cNvPr>
          <p:cNvSpPr txBox="1"/>
          <p:nvPr/>
        </p:nvSpPr>
        <p:spPr>
          <a:xfrm>
            <a:off x="5435946" y="5418933"/>
            <a:ext cx="5946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ধরণীর ফুল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ফল খুব সুন্দর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3FAC815-2C43-4F43-B9F4-239E9B58D2CE}"/>
              </a:ext>
            </a:extLst>
          </p:cNvPr>
          <p:cNvSpPr/>
          <p:nvPr/>
        </p:nvSpPr>
        <p:spPr>
          <a:xfrm>
            <a:off x="3260900" y="5646798"/>
            <a:ext cx="725659" cy="365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C4DB9E-AEB7-489F-94BE-AB53E472489D}"/>
              </a:ext>
            </a:extLst>
          </p:cNvPr>
          <p:cNvSpPr txBox="1"/>
          <p:nvPr/>
        </p:nvSpPr>
        <p:spPr>
          <a:xfrm>
            <a:off x="4174646" y="5454650"/>
            <a:ext cx="12414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C1F7B-E52D-4381-98A9-31DAEB801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3" y="471846"/>
            <a:ext cx="10248181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0" grpId="0"/>
      <p:bldP spid="1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4279900" y="812295"/>
            <a:ext cx="4038600" cy="923330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5400" b="1" u="sng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5400" b="1" u="sng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u="sng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4572002" y="1551906"/>
            <a:ext cx="8109677" cy="3941528"/>
          </a:xfrm>
          <a:prstGeom prst="rect">
            <a:avLst/>
          </a:prstGeom>
          <a:noFill/>
          <a:ln w="762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 গোবরা সরকারি প্রাথমিক বিদ্যালয়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olu UL"/>
              <a:cs typeface="NikoshBAN" pitchFamily="2" charset="0"/>
            </a:endParaRP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E-mail : manju050986@       gmail.com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olu UL"/>
              <a:cs typeface="NikoshBAN" pitchFamily="2" charset="0"/>
            </a:endParaRPr>
          </a:p>
          <a:p>
            <a:endParaRPr lang="en-US" sz="1013" dirty="0">
              <a:latin typeface="Nirmolu U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2E9F0B-40D6-4DA5-ACFF-CC542AA4C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1638689"/>
            <a:ext cx="2913193" cy="3587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6ECEA7-8B7D-451D-9258-609BE71C8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3389729" y="3049563"/>
            <a:ext cx="3587810" cy="766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0D421-45A1-4FCD-9BBD-1D1D9D28E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879267" y="3009768"/>
            <a:ext cx="3667405" cy="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6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9E9AE-FC6A-480F-9C4B-E2A875A1C9A4}"/>
              </a:ext>
            </a:extLst>
          </p:cNvPr>
          <p:cNvSpPr txBox="1"/>
          <p:nvPr/>
        </p:nvSpPr>
        <p:spPr>
          <a:xfrm>
            <a:off x="480204" y="1829537"/>
            <a:ext cx="11473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নিইঃ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5F1F4E-38B0-4F06-85FB-0983F97DC56A}"/>
              </a:ext>
            </a:extLst>
          </p:cNvPr>
          <p:cNvSpPr txBox="1"/>
          <p:nvPr/>
        </p:nvSpPr>
        <p:spPr>
          <a:xfrm>
            <a:off x="327805" y="3980769"/>
            <a:ext cx="11473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42C88-DE3D-4332-A77D-D6C751AE8282}"/>
              </a:ext>
            </a:extLst>
          </p:cNvPr>
          <p:cNvSpPr txBox="1"/>
          <p:nvPr/>
        </p:nvSpPr>
        <p:spPr>
          <a:xfrm>
            <a:off x="327804" y="2935931"/>
            <a:ext cx="114731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DCADC-1956-4D7E-9F92-2F01DC56D94C}"/>
              </a:ext>
            </a:extLst>
          </p:cNvPr>
          <p:cNvSpPr txBox="1"/>
          <p:nvPr/>
        </p:nvSpPr>
        <p:spPr>
          <a:xfrm>
            <a:off x="4655388" y="723143"/>
            <a:ext cx="3177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B064A2-1FDB-4687-A771-E6B6C4494913}"/>
              </a:ext>
            </a:extLst>
          </p:cNvPr>
          <p:cNvSpPr txBox="1"/>
          <p:nvPr/>
        </p:nvSpPr>
        <p:spPr>
          <a:xfrm>
            <a:off x="362309" y="1208725"/>
            <a:ext cx="11449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49732BF-A52F-4C79-B954-4AC093CB5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41289"/>
              </p:ext>
            </p:extLst>
          </p:nvPr>
        </p:nvGraphicFramePr>
        <p:xfrm>
          <a:off x="767626" y="2209239"/>
          <a:ext cx="1093277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194">
                  <a:extLst>
                    <a:ext uri="{9D8B030D-6E8A-4147-A177-3AD203B41FA5}">
                      <a16:colId xmlns:a16="http://schemas.microsoft.com/office/drawing/2014/main" val="3476243381"/>
                    </a:ext>
                  </a:extLst>
                </a:gridCol>
                <a:gridCol w="2733194">
                  <a:extLst>
                    <a:ext uri="{9D8B030D-6E8A-4147-A177-3AD203B41FA5}">
                      <a16:colId xmlns:a16="http://schemas.microsoft.com/office/drawing/2014/main" val="1210067399"/>
                    </a:ext>
                  </a:extLst>
                </a:gridCol>
                <a:gridCol w="2733194">
                  <a:extLst>
                    <a:ext uri="{9D8B030D-6E8A-4147-A177-3AD203B41FA5}">
                      <a16:colId xmlns:a16="http://schemas.microsoft.com/office/drawing/2014/main" val="1591024385"/>
                    </a:ext>
                  </a:extLst>
                </a:gridCol>
                <a:gridCol w="2733194">
                  <a:extLst>
                    <a:ext uri="{9D8B030D-6E8A-4147-A177-3AD203B41FA5}">
                      <a16:colId xmlns:a16="http://schemas.microsoft.com/office/drawing/2014/main" val="2294153007"/>
                    </a:ext>
                  </a:extLst>
                </a:gridCol>
              </a:tblGrid>
              <a:tr h="448724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নবীনদের</a:t>
                      </a:r>
                      <a:r>
                        <a:rPr lang="bn-BD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ধরণী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প্রভাতে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উতলা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373606"/>
                  </a:ext>
                </a:extLst>
              </a:tr>
              <a:tr h="448724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বিন্ধ্যাচল 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মাদল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সজীব 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0462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A200BEC-C258-4331-895A-837EA221BB7E}"/>
              </a:ext>
            </a:extLst>
          </p:cNvPr>
          <p:cNvSpPr txBox="1"/>
          <p:nvPr/>
        </p:nvSpPr>
        <p:spPr>
          <a:xfrm>
            <a:off x="2711738" y="3476632"/>
            <a:ext cx="7044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তিনি _____ বই পড়েন।  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সাঁওতালরা নাচের সময় ______ বাজায় । 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আমরা ________ বরণ করি ।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______ খুবই সুন্দর ।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ঙ. _______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পর্বতের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8F921-4DDD-4FB9-84E6-256288A91498}"/>
              </a:ext>
            </a:extLst>
          </p:cNvPr>
          <p:cNvSpPr txBox="1"/>
          <p:nvPr/>
        </p:nvSpPr>
        <p:spPr>
          <a:xfrm>
            <a:off x="1130796" y="2222942"/>
            <a:ext cx="2013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নবীনদের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071BB-3F13-44C6-99AC-284CC112F63A}"/>
              </a:ext>
            </a:extLst>
          </p:cNvPr>
          <p:cNvSpPr txBox="1"/>
          <p:nvPr/>
        </p:nvSpPr>
        <p:spPr>
          <a:xfrm>
            <a:off x="4284655" y="2217170"/>
            <a:ext cx="11684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ধরণী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4BED5E-366B-4D61-87FD-2A7AD924A05F}"/>
              </a:ext>
            </a:extLst>
          </p:cNvPr>
          <p:cNvSpPr txBox="1"/>
          <p:nvPr/>
        </p:nvSpPr>
        <p:spPr>
          <a:xfrm>
            <a:off x="6997451" y="2207849"/>
            <a:ext cx="1226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প্রভাতে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354811-85FF-4C59-8600-DDDB959FAB5C}"/>
              </a:ext>
            </a:extLst>
          </p:cNvPr>
          <p:cNvSpPr txBox="1"/>
          <p:nvPr/>
        </p:nvSpPr>
        <p:spPr>
          <a:xfrm>
            <a:off x="1586537" y="2732499"/>
            <a:ext cx="1506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বিন্ধ্যাচল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C935C-E781-4335-B1D6-5F6A6EDA2BD9}"/>
              </a:ext>
            </a:extLst>
          </p:cNvPr>
          <p:cNvSpPr txBox="1"/>
          <p:nvPr/>
        </p:nvSpPr>
        <p:spPr>
          <a:xfrm>
            <a:off x="4255680" y="2732937"/>
            <a:ext cx="12264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মাদল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D9375-A213-47BC-A80F-C8C449C28171}"/>
              </a:ext>
            </a:extLst>
          </p:cNvPr>
          <p:cNvSpPr txBox="1"/>
          <p:nvPr/>
        </p:nvSpPr>
        <p:spPr>
          <a:xfrm>
            <a:off x="4315362" y="377728"/>
            <a:ext cx="3295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32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3.7037E-6 L -0.23542 0.1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21901 0.2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528 L 0.24076 0.37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7852 0.471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14075 0.4817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0A644-14AC-4CD7-A2D7-F3D048410C11}"/>
              </a:ext>
            </a:extLst>
          </p:cNvPr>
          <p:cNvSpPr txBox="1"/>
          <p:nvPr/>
        </p:nvSpPr>
        <p:spPr>
          <a:xfrm>
            <a:off x="2656935" y="1607994"/>
            <a:ext cx="727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E8F98-B6C8-47F7-8F66-EA10C69B9BB1}"/>
              </a:ext>
            </a:extLst>
          </p:cNvPr>
          <p:cNvSpPr txBox="1"/>
          <p:nvPr/>
        </p:nvSpPr>
        <p:spPr>
          <a:xfrm>
            <a:off x="2973050" y="2801261"/>
            <a:ext cx="979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ঊর্ধ্ব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CE287-4B68-4A4B-8A42-918E0CBD4471}"/>
              </a:ext>
            </a:extLst>
          </p:cNvPr>
          <p:cNvSpPr txBox="1"/>
          <p:nvPr/>
        </p:nvSpPr>
        <p:spPr>
          <a:xfrm>
            <a:off x="2973050" y="4610082"/>
            <a:ext cx="9218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অরুণ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তরূণেরা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অরুণ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প্রাতের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3C95C-0CB9-44DB-B8CB-8E9E5B1B24E2}"/>
              </a:ext>
            </a:extLst>
          </p:cNvPr>
          <p:cNvSpPr txBox="1"/>
          <p:nvPr/>
        </p:nvSpPr>
        <p:spPr>
          <a:xfrm>
            <a:off x="4520241" y="830224"/>
            <a:ext cx="2829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3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9251F2A3-044E-4B87-9EE1-CE6B3369032B}"/>
              </a:ext>
            </a:extLst>
          </p:cNvPr>
          <p:cNvSpPr/>
          <p:nvPr/>
        </p:nvSpPr>
        <p:spPr>
          <a:xfrm>
            <a:off x="362575" y="292247"/>
            <a:ext cx="11432344" cy="1069145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6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DD39-B66B-406F-9B70-C990E71F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1207699"/>
            <a:ext cx="7107900" cy="528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5639AA-0B01-4C8A-9353-2A6CF19D2FD7}"/>
              </a:ext>
            </a:extLst>
          </p:cNvPr>
          <p:cNvSpPr txBox="1"/>
          <p:nvPr/>
        </p:nvSpPr>
        <p:spPr>
          <a:xfrm>
            <a:off x="7675276" y="2113282"/>
            <a:ext cx="36318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6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4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634" y="5063600"/>
            <a:ext cx="6249571" cy="120032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NZ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08A4B-CB28-4992-8DA5-2A6FB8D51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5"/>
          <a:stretch/>
        </p:blipFill>
        <p:spPr>
          <a:xfrm>
            <a:off x="1203158" y="594071"/>
            <a:ext cx="10106525" cy="4228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70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4664BD-6B07-4E53-A2F5-49CA5FB2D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5" t="21935" r="6423" b="15538"/>
          <a:stretch/>
        </p:blipFill>
        <p:spPr>
          <a:xfrm>
            <a:off x="489283" y="368968"/>
            <a:ext cx="11213433" cy="58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7581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82F21D-880D-4FA9-AF44-6D693C5118FC}"/>
              </a:ext>
            </a:extLst>
          </p:cNvPr>
          <p:cNvSpPr txBox="1"/>
          <p:nvPr/>
        </p:nvSpPr>
        <p:spPr>
          <a:xfrm rot="10800000" flipH="1" flipV="1">
            <a:off x="348344" y="587328"/>
            <a:ext cx="1143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DB2D1-A861-4068-A8CE-CEF053CA1609}"/>
              </a:ext>
            </a:extLst>
          </p:cNvPr>
          <p:cNvSpPr txBox="1"/>
          <p:nvPr/>
        </p:nvSpPr>
        <p:spPr>
          <a:xfrm>
            <a:off x="5860120" y="2395515"/>
            <a:ext cx="5753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অধ্যায়ঃ০৬,পাঠঃ ০১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7EE5F1-6FFB-405D-8888-7AD5CAA3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1039" t="29167" r="27965" b="38541"/>
          <a:stretch>
            <a:fillRect/>
          </a:stretch>
        </p:blipFill>
        <p:spPr bwMode="auto">
          <a:xfrm>
            <a:off x="1481088" y="1482960"/>
            <a:ext cx="39068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5E28951-269B-4260-AAAE-869A470C2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9283" t="46875" r="29722" b="22917"/>
          <a:stretch>
            <a:fillRect/>
          </a:stretch>
        </p:blipFill>
        <p:spPr bwMode="auto">
          <a:xfrm>
            <a:off x="1430690" y="3845160"/>
            <a:ext cx="38306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929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024880" y="431321"/>
            <a:ext cx="3691372" cy="1117957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8605" y="1549278"/>
            <a:ext cx="102725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১.১.১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যুক্তবর্ণসহযোগে তৈরি শব্দ শুনে স্পষ্ট ও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শুদ্ধভাবে বলতে পারবে।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২.১.৩ পাঠ্যবইয়ের কবিতা শ্রবনযোগ্য স্বরে আবৃত্তি করতে পারবে।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স্পষ্ট ও শুদ্ধ উচ্চারনে পড়তে পারবে।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২.৩.২ কবিতা সংশ্লিষ্ট প্রশ্নের উত্তর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8484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বিদ্রোহী কবি কাজী নজরুল ইসলামে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" y="357848"/>
            <a:ext cx="11495314" cy="614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4C28E5A-2F4D-45C4-A3A2-B23E2907092D}"/>
              </a:ext>
            </a:extLst>
          </p:cNvPr>
          <p:cNvSpPr/>
          <p:nvPr/>
        </p:nvSpPr>
        <p:spPr>
          <a:xfrm>
            <a:off x="4584825" y="2153523"/>
            <a:ext cx="2653416" cy="2295312"/>
          </a:xfrm>
          <a:custGeom>
            <a:avLst/>
            <a:gdLst>
              <a:gd name="connsiteX0" fmla="*/ 0 w 2653416"/>
              <a:gd name="connsiteY0" fmla="*/ 1147656 h 2295312"/>
              <a:gd name="connsiteX1" fmla="*/ 655771 w 2653416"/>
              <a:gd name="connsiteY1" fmla="*/ 1 h 2295312"/>
              <a:gd name="connsiteX2" fmla="*/ 1997645 w 2653416"/>
              <a:gd name="connsiteY2" fmla="*/ 1 h 2295312"/>
              <a:gd name="connsiteX3" fmla="*/ 2653416 w 2653416"/>
              <a:gd name="connsiteY3" fmla="*/ 1147656 h 2295312"/>
              <a:gd name="connsiteX4" fmla="*/ 1997645 w 2653416"/>
              <a:gd name="connsiteY4" fmla="*/ 2295311 h 2295312"/>
              <a:gd name="connsiteX5" fmla="*/ 655771 w 2653416"/>
              <a:gd name="connsiteY5" fmla="*/ 2295311 h 2295312"/>
              <a:gd name="connsiteX6" fmla="*/ 0 w 2653416"/>
              <a:gd name="connsiteY6" fmla="*/ 1147656 h 229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416" h="2295312">
                <a:moveTo>
                  <a:pt x="0" y="1147656"/>
                </a:moveTo>
                <a:lnTo>
                  <a:pt x="655771" y="1"/>
                </a:lnTo>
                <a:lnTo>
                  <a:pt x="1997645" y="1"/>
                </a:lnTo>
                <a:lnTo>
                  <a:pt x="2653416" y="1147656"/>
                </a:lnTo>
                <a:lnTo>
                  <a:pt x="1997645" y="2295311"/>
                </a:lnTo>
                <a:lnTo>
                  <a:pt x="655771" y="2295311"/>
                </a:lnTo>
                <a:lnTo>
                  <a:pt x="0" y="1147656"/>
                </a:lnTo>
                <a:close/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0828" tIns="451485" rIns="510828" bIns="451485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C8EB3C15-5AC4-4A81-8F6F-D48571171A3F}"/>
              </a:ext>
            </a:extLst>
          </p:cNvPr>
          <p:cNvSpPr/>
          <p:nvPr/>
        </p:nvSpPr>
        <p:spPr>
          <a:xfrm>
            <a:off x="6413321" y="1103871"/>
            <a:ext cx="1001126" cy="86260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B6A90BA-D96B-4400-BEF0-2313965C0B0A}"/>
              </a:ext>
            </a:extLst>
          </p:cNvPr>
          <p:cNvSpPr/>
          <p:nvPr/>
        </p:nvSpPr>
        <p:spPr>
          <a:xfrm>
            <a:off x="2503413" y="1294802"/>
            <a:ext cx="2174455" cy="1881159"/>
          </a:xfrm>
          <a:custGeom>
            <a:avLst/>
            <a:gdLst>
              <a:gd name="connsiteX0" fmla="*/ 0 w 2174455"/>
              <a:gd name="connsiteY0" fmla="*/ 940580 h 1881159"/>
              <a:gd name="connsiteX1" fmla="*/ 537447 w 2174455"/>
              <a:gd name="connsiteY1" fmla="*/ 0 h 1881159"/>
              <a:gd name="connsiteX2" fmla="*/ 1637008 w 2174455"/>
              <a:gd name="connsiteY2" fmla="*/ 0 h 1881159"/>
              <a:gd name="connsiteX3" fmla="*/ 2174455 w 2174455"/>
              <a:gd name="connsiteY3" fmla="*/ 940580 h 1881159"/>
              <a:gd name="connsiteX4" fmla="*/ 1637008 w 2174455"/>
              <a:gd name="connsiteY4" fmla="*/ 1881159 h 1881159"/>
              <a:gd name="connsiteX5" fmla="*/ 537447 w 2174455"/>
              <a:gd name="connsiteY5" fmla="*/ 1881159 h 1881159"/>
              <a:gd name="connsiteX6" fmla="*/ 0 w 2174455"/>
              <a:gd name="connsiteY6" fmla="*/ 940580 h 188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4455" h="1881159">
                <a:moveTo>
                  <a:pt x="0" y="940580"/>
                </a:moveTo>
                <a:lnTo>
                  <a:pt x="537447" y="0"/>
                </a:lnTo>
                <a:lnTo>
                  <a:pt x="1637008" y="0"/>
                </a:lnTo>
                <a:lnTo>
                  <a:pt x="2174455" y="940580"/>
                </a:lnTo>
                <a:lnTo>
                  <a:pt x="1637008" y="1881159"/>
                </a:lnTo>
                <a:lnTo>
                  <a:pt x="537447" y="1881159"/>
                </a:lnTo>
                <a:lnTo>
                  <a:pt x="0" y="94058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214" tIns="334608" rIns="383214" bIns="33460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১৯৭৬ খ্রিষ্টাব্দের ২৯শে আগষ্ট ( ১২ই ভাদ্র ১৩৮৩ সন)। ঢাকায় মৃত্যুবরণ করেন। </a:t>
            </a:r>
            <a:endPara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79FA38-C27B-4C30-A232-E589903DEA05}"/>
              </a:ext>
            </a:extLst>
          </p:cNvPr>
          <p:cNvSpPr/>
          <p:nvPr/>
        </p:nvSpPr>
        <p:spPr>
          <a:xfrm>
            <a:off x="7414447" y="2667657"/>
            <a:ext cx="1001126" cy="86260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0DCF749-0D92-4F08-9047-2ADA2F7FBD45}"/>
              </a:ext>
            </a:extLst>
          </p:cNvPr>
          <p:cNvSpPr/>
          <p:nvPr/>
        </p:nvSpPr>
        <p:spPr>
          <a:xfrm>
            <a:off x="6858061" y="1333376"/>
            <a:ext cx="1965729" cy="1804013"/>
          </a:xfrm>
          <a:custGeom>
            <a:avLst/>
            <a:gdLst>
              <a:gd name="connsiteX0" fmla="*/ 0 w 1965729"/>
              <a:gd name="connsiteY0" fmla="*/ 902007 h 1804013"/>
              <a:gd name="connsiteX1" fmla="*/ 515407 w 1965729"/>
              <a:gd name="connsiteY1" fmla="*/ 0 h 1804013"/>
              <a:gd name="connsiteX2" fmla="*/ 1450322 w 1965729"/>
              <a:gd name="connsiteY2" fmla="*/ 0 h 1804013"/>
              <a:gd name="connsiteX3" fmla="*/ 1965729 w 1965729"/>
              <a:gd name="connsiteY3" fmla="*/ 902007 h 1804013"/>
              <a:gd name="connsiteX4" fmla="*/ 1450322 w 1965729"/>
              <a:gd name="connsiteY4" fmla="*/ 1804013 h 1804013"/>
              <a:gd name="connsiteX5" fmla="*/ 515407 w 1965729"/>
              <a:gd name="connsiteY5" fmla="*/ 1804013 h 1804013"/>
              <a:gd name="connsiteX6" fmla="*/ 0 w 1965729"/>
              <a:gd name="connsiteY6" fmla="*/ 902007 h 18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729" h="1804013">
                <a:moveTo>
                  <a:pt x="0" y="902007"/>
                </a:moveTo>
                <a:lnTo>
                  <a:pt x="515407" y="0"/>
                </a:lnTo>
                <a:lnTo>
                  <a:pt x="1450322" y="0"/>
                </a:lnTo>
                <a:lnTo>
                  <a:pt x="1965729" y="902007"/>
                </a:lnTo>
                <a:lnTo>
                  <a:pt x="1450322" y="1804013"/>
                </a:lnTo>
                <a:lnTo>
                  <a:pt x="515407" y="1804013"/>
                </a:lnTo>
                <a:lnTo>
                  <a:pt x="0" y="90200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1960178"/>
              <a:satOff val="-8155"/>
              <a:lumOff val="1922"/>
              <a:alphaOff val="0"/>
            </a:schemeClr>
          </a:fillRef>
          <a:effectRef idx="2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469" tIns="334530" rIns="362469" bIns="3345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 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পশ্চিমবঙ্গের বর্ধমান জেলার চুরুলিয়া গ্রামে জন্মগ্রহণ করেন</a:t>
            </a:r>
            <a:r>
              <a:rPr lang="bn-BD" sz="1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34C2AC2-F1AB-4D3C-93D1-C4176DD99E3F}"/>
              </a:ext>
            </a:extLst>
          </p:cNvPr>
          <p:cNvSpPr/>
          <p:nvPr/>
        </p:nvSpPr>
        <p:spPr>
          <a:xfrm>
            <a:off x="6615871" y="4355932"/>
            <a:ext cx="1001126" cy="86260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524725-41E7-4E67-8CCB-A92E2D85622F}"/>
              </a:ext>
            </a:extLst>
          </p:cNvPr>
          <p:cNvSpPr/>
          <p:nvPr/>
        </p:nvSpPr>
        <p:spPr>
          <a:xfrm>
            <a:off x="6844647" y="3400865"/>
            <a:ext cx="2174455" cy="1881159"/>
          </a:xfrm>
          <a:custGeom>
            <a:avLst/>
            <a:gdLst>
              <a:gd name="connsiteX0" fmla="*/ 0 w 2174455"/>
              <a:gd name="connsiteY0" fmla="*/ 940580 h 1881159"/>
              <a:gd name="connsiteX1" fmla="*/ 537447 w 2174455"/>
              <a:gd name="connsiteY1" fmla="*/ 0 h 1881159"/>
              <a:gd name="connsiteX2" fmla="*/ 1637008 w 2174455"/>
              <a:gd name="connsiteY2" fmla="*/ 0 h 1881159"/>
              <a:gd name="connsiteX3" fmla="*/ 2174455 w 2174455"/>
              <a:gd name="connsiteY3" fmla="*/ 940580 h 1881159"/>
              <a:gd name="connsiteX4" fmla="*/ 1637008 w 2174455"/>
              <a:gd name="connsiteY4" fmla="*/ 1881159 h 1881159"/>
              <a:gd name="connsiteX5" fmla="*/ 537447 w 2174455"/>
              <a:gd name="connsiteY5" fmla="*/ 1881159 h 1881159"/>
              <a:gd name="connsiteX6" fmla="*/ 0 w 2174455"/>
              <a:gd name="connsiteY6" fmla="*/ 940580 h 188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4455" h="1881159">
                <a:moveTo>
                  <a:pt x="0" y="940580"/>
                </a:moveTo>
                <a:lnTo>
                  <a:pt x="537447" y="0"/>
                </a:lnTo>
                <a:lnTo>
                  <a:pt x="1637008" y="0"/>
                </a:lnTo>
                <a:lnTo>
                  <a:pt x="2174455" y="940580"/>
                </a:lnTo>
                <a:lnTo>
                  <a:pt x="1637008" y="1881159"/>
                </a:lnTo>
                <a:lnTo>
                  <a:pt x="537447" y="1881159"/>
                </a:lnTo>
                <a:lnTo>
                  <a:pt x="0" y="94058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3920356"/>
              <a:satOff val="-16311"/>
              <a:lumOff val="3843"/>
              <a:alphaOff val="0"/>
            </a:schemeClr>
          </a:fillRef>
          <a:effectRef idx="2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3214" tIns="334608" rIns="383214" bIns="33460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‘অগ্নি-বিণা’,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‘বিষের বাঁশী’,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1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‘ঝিঙেফুল’, তাঁর বিখ্যাত কাব্যগ্রন্থ।   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005A0EC8-7CD3-4B58-823F-C4D523E0AEA4}"/>
              </a:ext>
            </a:extLst>
          </p:cNvPr>
          <p:cNvSpPr/>
          <p:nvPr/>
        </p:nvSpPr>
        <p:spPr>
          <a:xfrm>
            <a:off x="-32076" y="5674148"/>
            <a:ext cx="1001126" cy="86260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681C9-A7E5-48A8-8751-232EACAB4B7E}"/>
              </a:ext>
            </a:extLst>
          </p:cNvPr>
          <p:cNvSpPr/>
          <p:nvPr/>
        </p:nvSpPr>
        <p:spPr>
          <a:xfrm>
            <a:off x="4783149" y="4351699"/>
            <a:ext cx="2163996" cy="1881159"/>
          </a:xfrm>
          <a:custGeom>
            <a:avLst/>
            <a:gdLst>
              <a:gd name="connsiteX0" fmla="*/ 0 w 2163996"/>
              <a:gd name="connsiteY0" fmla="*/ 940580 h 1881159"/>
              <a:gd name="connsiteX1" fmla="*/ 537447 w 2163996"/>
              <a:gd name="connsiteY1" fmla="*/ 0 h 1881159"/>
              <a:gd name="connsiteX2" fmla="*/ 1626549 w 2163996"/>
              <a:gd name="connsiteY2" fmla="*/ 0 h 1881159"/>
              <a:gd name="connsiteX3" fmla="*/ 2163996 w 2163996"/>
              <a:gd name="connsiteY3" fmla="*/ 940580 h 1881159"/>
              <a:gd name="connsiteX4" fmla="*/ 1626549 w 2163996"/>
              <a:gd name="connsiteY4" fmla="*/ 1881159 h 1881159"/>
              <a:gd name="connsiteX5" fmla="*/ 537447 w 2163996"/>
              <a:gd name="connsiteY5" fmla="*/ 1881159 h 1881159"/>
              <a:gd name="connsiteX6" fmla="*/ 0 w 2163996"/>
              <a:gd name="connsiteY6" fmla="*/ 940580 h 188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3996" h="1881159">
                <a:moveTo>
                  <a:pt x="0" y="940580"/>
                </a:moveTo>
                <a:lnTo>
                  <a:pt x="537447" y="0"/>
                </a:lnTo>
                <a:lnTo>
                  <a:pt x="1626549" y="0"/>
                </a:lnTo>
                <a:lnTo>
                  <a:pt x="2163996" y="940580"/>
                </a:lnTo>
                <a:lnTo>
                  <a:pt x="1626549" y="1881159"/>
                </a:lnTo>
                <a:lnTo>
                  <a:pt x="537447" y="1881159"/>
                </a:lnTo>
                <a:lnTo>
                  <a:pt x="0" y="94058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5880535"/>
              <a:satOff val="-24466"/>
              <a:lumOff val="5765"/>
              <a:alphaOff val="0"/>
            </a:schemeClr>
          </a:fillRef>
          <a:effectRef idx="2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4882" tIns="337897" rIns="384882" bIns="33789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bn-BD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কবিতা, গান,গল্প,নাটক,উপন্যাস আমাদের সাহিত্যের অমূল্য সম্পদ।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7D794B1E-0954-46E6-BD07-F41B82DDE885}"/>
              </a:ext>
            </a:extLst>
          </p:cNvPr>
          <p:cNvSpPr/>
          <p:nvPr/>
        </p:nvSpPr>
        <p:spPr>
          <a:xfrm>
            <a:off x="1838289" y="5383204"/>
            <a:ext cx="1001126" cy="862602"/>
          </a:xfrm>
          <a:prstGeom prst="hexagon">
            <a:avLst>
              <a:gd name="adj" fmla="val 28900"/>
              <a:gd name="vf" fmla="val 115470"/>
            </a:avLst>
          </a:prstGeom>
          <a:noFill/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8924BC-EB39-44B2-A96F-D762D3670C53}"/>
              </a:ext>
            </a:extLst>
          </p:cNvPr>
          <p:cNvSpPr/>
          <p:nvPr/>
        </p:nvSpPr>
        <p:spPr>
          <a:xfrm>
            <a:off x="2497682" y="3436220"/>
            <a:ext cx="2174455" cy="1881159"/>
          </a:xfrm>
          <a:custGeom>
            <a:avLst/>
            <a:gdLst>
              <a:gd name="connsiteX0" fmla="*/ 0 w 2174455"/>
              <a:gd name="connsiteY0" fmla="*/ 940580 h 1881159"/>
              <a:gd name="connsiteX1" fmla="*/ 537447 w 2174455"/>
              <a:gd name="connsiteY1" fmla="*/ 0 h 1881159"/>
              <a:gd name="connsiteX2" fmla="*/ 1637008 w 2174455"/>
              <a:gd name="connsiteY2" fmla="*/ 0 h 1881159"/>
              <a:gd name="connsiteX3" fmla="*/ 2174455 w 2174455"/>
              <a:gd name="connsiteY3" fmla="*/ 940580 h 1881159"/>
              <a:gd name="connsiteX4" fmla="*/ 1637008 w 2174455"/>
              <a:gd name="connsiteY4" fmla="*/ 1881159 h 1881159"/>
              <a:gd name="connsiteX5" fmla="*/ 537447 w 2174455"/>
              <a:gd name="connsiteY5" fmla="*/ 1881159 h 1881159"/>
              <a:gd name="connsiteX6" fmla="*/ 0 w 2174455"/>
              <a:gd name="connsiteY6" fmla="*/ 940580 h 188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4455" h="1881159">
                <a:moveTo>
                  <a:pt x="0" y="940580"/>
                </a:moveTo>
                <a:lnTo>
                  <a:pt x="537447" y="0"/>
                </a:lnTo>
                <a:lnTo>
                  <a:pt x="1637008" y="0"/>
                </a:lnTo>
                <a:lnTo>
                  <a:pt x="2174455" y="940580"/>
                </a:lnTo>
                <a:lnTo>
                  <a:pt x="1637008" y="1881159"/>
                </a:lnTo>
                <a:lnTo>
                  <a:pt x="537447" y="1881159"/>
                </a:lnTo>
                <a:lnTo>
                  <a:pt x="0" y="94058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7840713"/>
              <a:satOff val="-32622"/>
              <a:lumOff val="7686"/>
              <a:alphaOff val="0"/>
            </a:schemeClr>
          </a:fillRef>
          <a:effectRef idx="2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754" tIns="337148" rIns="385754" bIns="33714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জন্য তিনি অনেক গান, কবিতা, ছড়া ও নাটক লিখেছেন। </a:t>
            </a:r>
            <a:endPara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56F5CA-AACA-449D-B94E-7DC98004AF8B}"/>
              </a:ext>
            </a:extLst>
          </p:cNvPr>
          <p:cNvSpPr/>
          <p:nvPr/>
        </p:nvSpPr>
        <p:spPr>
          <a:xfrm>
            <a:off x="4755851" y="558274"/>
            <a:ext cx="2105808" cy="1668287"/>
          </a:xfrm>
          <a:custGeom>
            <a:avLst/>
            <a:gdLst>
              <a:gd name="connsiteX0" fmla="*/ 0 w 2105808"/>
              <a:gd name="connsiteY0" fmla="*/ 834144 h 1668287"/>
              <a:gd name="connsiteX1" fmla="*/ 476630 w 2105808"/>
              <a:gd name="connsiteY1" fmla="*/ 0 h 1668287"/>
              <a:gd name="connsiteX2" fmla="*/ 1629178 w 2105808"/>
              <a:gd name="connsiteY2" fmla="*/ 0 h 1668287"/>
              <a:gd name="connsiteX3" fmla="*/ 2105808 w 2105808"/>
              <a:gd name="connsiteY3" fmla="*/ 834144 h 1668287"/>
              <a:gd name="connsiteX4" fmla="*/ 1629178 w 2105808"/>
              <a:gd name="connsiteY4" fmla="*/ 1668287 h 1668287"/>
              <a:gd name="connsiteX5" fmla="*/ 476630 w 2105808"/>
              <a:gd name="connsiteY5" fmla="*/ 1668287 h 1668287"/>
              <a:gd name="connsiteX6" fmla="*/ 0 w 2105808"/>
              <a:gd name="connsiteY6" fmla="*/ 834144 h 16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808" h="1668287">
                <a:moveTo>
                  <a:pt x="0" y="834144"/>
                </a:moveTo>
                <a:lnTo>
                  <a:pt x="476630" y="0"/>
                </a:lnTo>
                <a:lnTo>
                  <a:pt x="1629178" y="0"/>
                </a:lnTo>
                <a:lnTo>
                  <a:pt x="2105808" y="834144"/>
                </a:lnTo>
                <a:lnTo>
                  <a:pt x="1629178" y="1668287"/>
                </a:lnTo>
                <a:lnTo>
                  <a:pt x="476630" y="1668287"/>
                </a:lnTo>
                <a:lnTo>
                  <a:pt x="0" y="83414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761" tIns="290291" rIns="359761" bIns="29029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২৫মে, </a:t>
            </a:r>
            <a:r>
              <a:rPr lang="bn-BD" sz="2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১৮৯৯ খ্রিষ্টাব্দ</a:t>
            </a:r>
            <a:endPara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বিদ্রোহী কবি কাজী নজরুল ইসলামের ...">
            <a:extLst>
              <a:ext uri="{FF2B5EF4-FFF2-40B4-BE49-F238E27FC236}">
                <a16:creationId xmlns:a16="http://schemas.microsoft.com/office/drawing/2014/main" id="{D88CF99E-C8C7-446F-9B9F-97739F9AC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" r="65931"/>
          <a:stretch/>
        </p:blipFill>
        <p:spPr bwMode="auto">
          <a:xfrm>
            <a:off x="4903684" y="2226561"/>
            <a:ext cx="1804639" cy="2243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C48C4D6-02E3-477E-9C4E-FFD718771E98}"/>
              </a:ext>
            </a:extLst>
          </p:cNvPr>
          <p:cNvGrpSpPr/>
          <p:nvPr/>
        </p:nvGrpSpPr>
        <p:grpSpPr>
          <a:xfrm>
            <a:off x="2734902" y="867604"/>
            <a:ext cx="6106844" cy="5122792"/>
            <a:chOff x="2499360" y="2284063"/>
            <a:chExt cx="7576042" cy="40257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31039" t="29167" r="27965" b="38541"/>
            <a:stretch>
              <a:fillRect/>
            </a:stretch>
          </p:blipFill>
          <p:spPr bwMode="auto">
            <a:xfrm>
              <a:off x="2499360" y="2284063"/>
              <a:ext cx="7576042" cy="2209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 l="29283" t="46875" r="29722" b="22917"/>
            <a:stretch>
              <a:fillRect/>
            </a:stretch>
          </p:blipFill>
          <p:spPr bwMode="auto">
            <a:xfrm>
              <a:off x="2499360" y="4099967"/>
              <a:ext cx="7449433" cy="2209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B1E82B-5CCE-4D20-9914-845CE47C0B1D}"/>
              </a:ext>
            </a:extLst>
          </p:cNvPr>
          <p:cNvSpPr txBox="1"/>
          <p:nvPr/>
        </p:nvSpPr>
        <p:spPr>
          <a:xfrm>
            <a:off x="362857" y="334900"/>
            <a:ext cx="1145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10FB1-2CD4-464A-9730-9DE740ED2AF9}"/>
              </a:ext>
            </a:extLst>
          </p:cNvPr>
          <p:cNvSpPr txBox="1"/>
          <p:nvPr/>
        </p:nvSpPr>
        <p:spPr>
          <a:xfrm>
            <a:off x="4130039" y="5631230"/>
            <a:ext cx="3931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3CE5E-E4F7-4D69-880F-2EB65A860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1" b="18753"/>
          <a:stretch/>
        </p:blipFill>
        <p:spPr>
          <a:xfrm>
            <a:off x="436098" y="492369"/>
            <a:ext cx="11282290" cy="538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E69C70-69D4-4AE4-9ED9-F048F23E5790}"/>
              </a:ext>
            </a:extLst>
          </p:cNvPr>
          <p:cNvSpPr txBox="1"/>
          <p:nvPr/>
        </p:nvSpPr>
        <p:spPr>
          <a:xfrm>
            <a:off x="293298" y="5668103"/>
            <a:ext cx="114798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2580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447</Words>
  <Application>Microsoft Office PowerPoint</Application>
  <PresentationFormat>Widescreen</PresentationFormat>
  <Paragraphs>102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Nirmolu UL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Sudipto paul</cp:lastModifiedBy>
  <cp:revision>109</cp:revision>
  <dcterms:created xsi:type="dcterms:W3CDTF">2020-10-29T12:45:48Z</dcterms:created>
  <dcterms:modified xsi:type="dcterms:W3CDTF">2021-05-10T14:54:20Z</dcterms:modified>
</cp:coreProperties>
</file>