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88" r:id="rId2"/>
    <p:sldMasterId id="2147483918" r:id="rId3"/>
    <p:sldMasterId id="2147484008" r:id="rId4"/>
  </p:sldMasterIdLst>
  <p:notesMasterIdLst>
    <p:notesMasterId r:id="rId23"/>
  </p:notesMasterIdLst>
  <p:sldIdLst>
    <p:sldId id="280" r:id="rId5"/>
    <p:sldId id="259" r:id="rId6"/>
    <p:sldId id="260" r:id="rId7"/>
    <p:sldId id="261" r:id="rId8"/>
    <p:sldId id="282" r:id="rId9"/>
    <p:sldId id="263" r:id="rId10"/>
    <p:sldId id="266" r:id="rId11"/>
    <p:sldId id="268" r:id="rId12"/>
    <p:sldId id="267" r:id="rId13"/>
    <p:sldId id="269" r:id="rId14"/>
    <p:sldId id="270" r:id="rId15"/>
    <p:sldId id="283" r:id="rId16"/>
    <p:sldId id="286" r:id="rId17"/>
    <p:sldId id="273" r:id="rId18"/>
    <p:sldId id="281" r:id="rId19"/>
    <p:sldId id="284" r:id="rId20"/>
    <p:sldId id="275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66FF"/>
    <a:srgbClr val="5558DD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88530" autoAdjust="0"/>
  </p:normalViewPr>
  <p:slideViewPr>
    <p:cSldViewPr>
      <p:cViewPr varScale="1">
        <p:scale>
          <a:sx n="69" d="100"/>
          <a:sy n="69" d="100"/>
        </p:scale>
        <p:origin x="4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2134B-EF54-4827-A2C2-DBD9BD398421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E9677-2490-4F94-B16B-7034CD531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E9677-2490-4F94-B16B-7034CD53105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6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16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50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428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03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134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7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59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74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31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0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388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099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9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079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313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323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757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20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03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155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0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2534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185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66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6988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227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664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50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993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117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461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9289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1367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0196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7667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464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4719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2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728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473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799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108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85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965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5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9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3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0.jpeg"/><Relationship Id="rId5" Type="http://schemas.microsoft.com/office/2007/relationships/hdphoto" Target="../media/hdphoto7.wdp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8.wdp"/><Relationship Id="rId7" Type="http://schemas.openxmlformats.org/officeDocument/2006/relationships/image" Target="../media/image3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ur.ict17@gmail.co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4.jpeg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04975" y="1295400"/>
            <a:ext cx="5769027" cy="3394948"/>
            <a:chOff x="1704975" y="1295400"/>
            <a:chExt cx="5769027" cy="3394948"/>
          </a:xfrm>
        </p:grpSpPr>
        <p:sp>
          <p:nvSpPr>
            <p:cNvPr id="7" name="Oval 6"/>
            <p:cNvSpPr/>
            <p:nvPr/>
          </p:nvSpPr>
          <p:spPr>
            <a:xfrm>
              <a:off x="1828800" y="1295400"/>
              <a:ext cx="5638800" cy="3394948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704975" y="2099548"/>
              <a:ext cx="5769027" cy="1558052"/>
            </a:xfrm>
            <a:prstGeom prst="ellipse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perspectiveRight"/>
                <a:lightRig rig="threePt" dir="t"/>
              </a:scene3d>
            </a:bodyPr>
            <a:lstStyle/>
            <a:p>
              <a:pPr algn="ctr"/>
              <a:r>
                <a:rPr lang="bn-BD" sz="66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</a:rPr>
                <a:t>স্বাগতম </a:t>
              </a:r>
              <a:endParaRPr lang="en-US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9432"/>
            <a:ext cx="1704975" cy="2686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002" y="4153056"/>
            <a:ext cx="1704975" cy="2686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68391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18894"/>
            <a:ext cx="4572000" cy="683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4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5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125 L 0.56858 -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86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952690"/>
            <a:ext cx="16002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ডিম    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52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ছবিতে কি দে</a:t>
            </a:r>
            <a:r>
              <a:rPr lang="en-US" sz="24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খতে</a:t>
            </a:r>
            <a:r>
              <a:rPr lang="en-US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2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maxresdefaul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9600" y="3627582"/>
            <a:ext cx="2631305" cy="21636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egg_PNG25-600x6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757105"/>
            <a:ext cx="2661786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1066800" y="6153090"/>
            <a:ext cx="16002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মাংস     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238" y="680904"/>
            <a:ext cx="2283376" cy="21384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1235" y="3733801"/>
            <a:ext cx="2283375" cy="2057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4953000" y="3105090"/>
            <a:ext cx="16002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মোরগ     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6153090"/>
            <a:ext cx="16002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গরু      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EBB897-326A-4418-BB92-4D876551A6C1}"/>
              </a:ext>
            </a:extLst>
          </p:cNvPr>
          <p:cNvGrpSpPr/>
          <p:nvPr/>
        </p:nvGrpSpPr>
        <p:grpSpPr>
          <a:xfrm>
            <a:off x="3505200" y="757104"/>
            <a:ext cx="4953000" cy="2138495"/>
            <a:chOff x="3429000" y="680904"/>
            <a:chExt cx="4953000" cy="2138495"/>
          </a:xfrm>
        </p:grpSpPr>
        <p:sp>
          <p:nvSpPr>
            <p:cNvPr id="7" name="Arrow: Right 6"/>
            <p:cNvSpPr/>
            <p:nvPr/>
          </p:nvSpPr>
          <p:spPr>
            <a:xfrm rot="10800000">
              <a:off x="3429000" y="1600199"/>
              <a:ext cx="609604" cy="152401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086600" y="680904"/>
              <a:ext cx="1295400" cy="213849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মুরগি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হতে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ডিম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পাওয়া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যায়। 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274231B-337B-4801-AD39-20104FE95336}"/>
              </a:ext>
            </a:extLst>
          </p:cNvPr>
          <p:cNvGrpSpPr/>
          <p:nvPr/>
        </p:nvGrpSpPr>
        <p:grpSpPr>
          <a:xfrm>
            <a:off x="3481331" y="3733801"/>
            <a:ext cx="4976869" cy="2057399"/>
            <a:chOff x="3405131" y="3657601"/>
            <a:chExt cx="4976869" cy="2057399"/>
          </a:xfrm>
        </p:grpSpPr>
        <p:sp>
          <p:nvSpPr>
            <p:cNvPr id="14" name="Arrow: Right 13"/>
            <p:cNvSpPr/>
            <p:nvPr/>
          </p:nvSpPr>
          <p:spPr>
            <a:xfrm rot="10800000">
              <a:off x="3405131" y="4510808"/>
              <a:ext cx="609604" cy="152401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86600" y="3657601"/>
              <a:ext cx="1295400" cy="205739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গরু</a:t>
              </a:r>
              <a:r>
                <a:rPr lang="bn-BD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হতে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মাংস 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পাওয়া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যায়। 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48050" y="300335"/>
            <a:ext cx="293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ছবিতে কি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68040" y="3581400"/>
            <a:ext cx="134112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63" y="1219200"/>
            <a:ext cx="1406600" cy="2289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c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903220" y="1413186"/>
            <a:ext cx="2430780" cy="19638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934283" y="3657600"/>
            <a:ext cx="123896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BC6165-C2E8-4231-B465-A02EEBBF5421}"/>
              </a:ext>
            </a:extLst>
          </p:cNvPr>
          <p:cNvGrpSpPr/>
          <p:nvPr/>
        </p:nvGrpSpPr>
        <p:grpSpPr>
          <a:xfrm>
            <a:off x="2265626" y="2041182"/>
            <a:ext cx="5887774" cy="707886"/>
            <a:chOff x="2018096" y="3782585"/>
            <a:chExt cx="5352522" cy="707886"/>
          </a:xfrm>
        </p:grpSpPr>
        <p:sp>
          <p:nvSpPr>
            <p:cNvPr id="11" name="Right Arrow 10"/>
            <p:cNvSpPr/>
            <p:nvPr/>
          </p:nvSpPr>
          <p:spPr>
            <a:xfrm flipH="1">
              <a:off x="2018096" y="4114800"/>
              <a:ext cx="344104" cy="2286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095DCA-9532-4E0F-AA31-22E3D84020E3}"/>
                </a:ext>
              </a:extLst>
            </p:cNvPr>
            <p:cNvSpPr txBox="1"/>
            <p:nvPr/>
          </p:nvSpPr>
          <p:spPr>
            <a:xfrm>
              <a:off x="5922818" y="3782585"/>
              <a:ext cx="1447800" cy="707886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গরু</a:t>
              </a:r>
              <a:r>
                <a:rPr lang="en-US" sz="20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হতে</a:t>
              </a:r>
              <a:r>
                <a:rPr lang="en-US" sz="20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দুধ</a:t>
              </a:r>
              <a:r>
                <a:rPr lang="en-US" sz="20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পাওয়া</a:t>
              </a:r>
              <a:r>
                <a:rPr lang="en-US" sz="20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bn-BD" sz="20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।   </a:t>
              </a:r>
              <a:endParaRPr lang="en-US" sz="2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F7037CE-EC2E-4FEA-801A-D51795B632BE}"/>
              </a:ext>
            </a:extLst>
          </p:cNvPr>
          <p:cNvSpPr/>
          <p:nvPr/>
        </p:nvSpPr>
        <p:spPr>
          <a:xfrm>
            <a:off x="838201" y="5029200"/>
            <a:ext cx="74676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 খাদ্য </a:t>
            </a:r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পাওয়া যায় তাদেরকে </a:t>
            </a:r>
            <a:r>
              <a:rPr lang="bn-BD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প্রাণীজ খাদ্যদ্রব্য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বলে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0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5A4A80-1F58-4812-917B-44CA1B496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424450"/>
              </p:ext>
            </p:extLst>
          </p:nvPr>
        </p:nvGraphicFramePr>
        <p:xfrm>
          <a:off x="762000" y="1981201"/>
          <a:ext cx="7620000" cy="41019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গ্রুপঃ- ক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গ্রুপঃ-খ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উদ্ভিজ</a:t>
                      </a:r>
                      <a:r>
                        <a:rPr lang="bn-BD" sz="2400" b="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খাদ্য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প্রানিজ</a:t>
                      </a:r>
                      <a:r>
                        <a:rPr lang="bn-BD" sz="2400" b="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খাদ্য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557">
                <a:tc>
                  <a:txBody>
                    <a:bodyPr/>
                    <a:lstStyle/>
                    <a:p>
                      <a:r>
                        <a:rPr lang="bn-BD" sz="2000" b="1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১।</a:t>
                      </a:r>
                      <a:endParaRPr lang="en-US" sz="20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১।</a:t>
                      </a:r>
                      <a:endParaRPr lang="en-US" sz="20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557">
                <a:tc>
                  <a:txBody>
                    <a:bodyPr/>
                    <a:lstStyle/>
                    <a:p>
                      <a:r>
                        <a:rPr lang="bn-BD" sz="2000" b="1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২।</a:t>
                      </a:r>
                      <a:r>
                        <a:rPr lang="bn-BD" sz="2000" b="1" baseline="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২।</a:t>
                      </a:r>
                      <a:endParaRPr lang="en-US" sz="20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557">
                <a:tc>
                  <a:txBody>
                    <a:bodyPr/>
                    <a:lstStyle/>
                    <a:p>
                      <a:r>
                        <a:rPr lang="bn-BD" sz="2000" b="1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৩। </a:t>
                      </a:r>
                      <a:endParaRPr lang="en-US" sz="20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৩।</a:t>
                      </a:r>
                      <a:endParaRPr lang="en-US" sz="20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557">
                <a:tc>
                  <a:txBody>
                    <a:bodyPr/>
                    <a:lstStyle/>
                    <a:p>
                      <a:r>
                        <a:rPr lang="bn-BD" sz="2000" b="1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৪। </a:t>
                      </a:r>
                      <a:endParaRPr lang="en-US" sz="20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৪।</a:t>
                      </a:r>
                      <a:endParaRPr lang="en-US" sz="20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557">
                <a:tc>
                  <a:txBody>
                    <a:bodyPr/>
                    <a:lstStyle/>
                    <a:p>
                      <a:r>
                        <a:rPr lang="bn-BD" sz="2000" b="1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৫।</a:t>
                      </a:r>
                      <a:endParaRPr lang="en-US" sz="20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৫।</a:t>
                      </a:r>
                      <a:endParaRPr lang="en-US" sz="20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02574F7-7E60-4114-8DF4-5B01C81D615A}"/>
              </a:ext>
            </a:extLst>
          </p:cNvPr>
          <p:cNvSpPr txBox="1"/>
          <p:nvPr/>
        </p:nvSpPr>
        <p:spPr>
          <a:xfrm>
            <a:off x="2667000" y="1066800"/>
            <a:ext cx="38862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নির্দেশনা মোতাবেক ৫ টি খাদ্যের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লিখ।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F31954D-C928-4F9D-A0B9-5DF3D39A65A0}"/>
              </a:ext>
            </a:extLst>
          </p:cNvPr>
          <p:cNvSpPr/>
          <p:nvPr/>
        </p:nvSpPr>
        <p:spPr>
          <a:xfrm>
            <a:off x="381000" y="461152"/>
            <a:ext cx="1981200" cy="834248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F5FB9C-13BB-4B13-98F4-E1E640CE481F}"/>
              </a:ext>
            </a:extLst>
          </p:cNvPr>
          <p:cNvSpPr/>
          <p:nvPr/>
        </p:nvSpPr>
        <p:spPr>
          <a:xfrm>
            <a:off x="6736121" y="502878"/>
            <a:ext cx="1905000" cy="834248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৫মিনিট  </a:t>
            </a:r>
          </a:p>
        </p:txBody>
      </p:sp>
    </p:spTree>
    <p:extLst>
      <p:ext uri="{BB962C8B-B14F-4D97-AF65-F5344CB8AC3E}">
        <p14:creationId xmlns:p14="http://schemas.microsoft.com/office/powerpoint/2010/main" val="54460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5A4A80-1F58-4812-917B-44CA1B496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153910"/>
              </p:ext>
            </p:extLst>
          </p:nvPr>
        </p:nvGraphicFramePr>
        <p:xfrm>
          <a:off x="762000" y="1981201"/>
          <a:ext cx="7620000" cy="41019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গ্রুপঃ- ক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গ্রুপঃ-খ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উদ্ভিজ</a:t>
                      </a:r>
                      <a:r>
                        <a:rPr lang="bn-BD" sz="2400" b="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খাদ্য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প্রানিজ</a:t>
                      </a:r>
                      <a:r>
                        <a:rPr lang="bn-BD" sz="2400" b="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খাদ্য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১।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ধান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১।</a:t>
                      </a:r>
                      <a:r>
                        <a:rPr lang="en-US" sz="2000" b="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মাছ</a:t>
                      </a:r>
                      <a:r>
                        <a:rPr lang="en-US" sz="2000" b="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২।</a:t>
                      </a:r>
                      <a:r>
                        <a:rPr lang="bn-BD" sz="2000" b="1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ডাল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২।</a:t>
                      </a:r>
                      <a:r>
                        <a:rPr lang="en-US" sz="2000" b="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মাংস</a:t>
                      </a:r>
                      <a:r>
                        <a:rPr lang="en-US" sz="2000" b="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৩।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গম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৩।</a:t>
                      </a:r>
                      <a:r>
                        <a:rPr lang="en-US" sz="2000" b="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ডিম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৪।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আম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৪।</a:t>
                      </a:r>
                      <a:r>
                        <a:rPr lang="en-US" sz="2000" b="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দুধ</a:t>
                      </a:r>
                      <a:r>
                        <a:rPr lang="en-US" sz="2000" b="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৫।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কাঠাঁল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৫।</a:t>
                      </a:r>
                      <a:r>
                        <a:rPr lang="en-US" sz="2000" b="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দই</a:t>
                      </a:r>
                      <a:r>
                        <a:rPr lang="en-US" sz="2000" b="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02574F7-7E60-4114-8DF4-5B01C81D615A}"/>
              </a:ext>
            </a:extLst>
          </p:cNvPr>
          <p:cNvSpPr txBox="1"/>
          <p:nvPr/>
        </p:nvSpPr>
        <p:spPr>
          <a:xfrm>
            <a:off x="2667000" y="1066800"/>
            <a:ext cx="38862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নির্দেশনা মোতাবেক ৫ টি খাদ্যের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লিখ।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F31954D-C928-4F9D-A0B9-5DF3D39A65A0}"/>
              </a:ext>
            </a:extLst>
          </p:cNvPr>
          <p:cNvSpPr/>
          <p:nvPr/>
        </p:nvSpPr>
        <p:spPr>
          <a:xfrm>
            <a:off x="381000" y="461152"/>
            <a:ext cx="1981200" cy="834248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F5FB9C-13BB-4B13-98F4-E1E640CE481F}"/>
              </a:ext>
            </a:extLst>
          </p:cNvPr>
          <p:cNvSpPr/>
          <p:nvPr/>
        </p:nvSpPr>
        <p:spPr>
          <a:xfrm>
            <a:off x="6736121" y="502878"/>
            <a:ext cx="1905000" cy="834248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৫মিনিট  </a:t>
            </a:r>
          </a:p>
        </p:txBody>
      </p:sp>
    </p:spTree>
    <p:extLst>
      <p:ext uri="{BB962C8B-B14F-4D97-AF65-F5344CB8AC3E}">
        <p14:creationId xmlns:p14="http://schemas.microsoft.com/office/powerpoint/2010/main" val="18979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/>
          <p:nvPr/>
        </p:nvCxnSpPr>
        <p:spPr>
          <a:xfrm>
            <a:off x="1927973" y="1095402"/>
            <a:ext cx="4086560" cy="28361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12681" y="3338915"/>
            <a:ext cx="4001852" cy="8758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070960" y="2047160"/>
            <a:ext cx="3943573" cy="1695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975933" y="2233529"/>
            <a:ext cx="4056521" cy="1981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057400" y="304800"/>
            <a:ext cx="4772891" cy="509178"/>
            <a:chOff x="2052404" y="452735"/>
            <a:chExt cx="5034196" cy="830997"/>
          </a:xfrm>
        </p:grpSpPr>
        <p:sp>
          <p:nvSpPr>
            <p:cNvPr id="2" name="TextBox 1"/>
            <p:cNvSpPr txBox="1"/>
            <p:nvPr/>
          </p:nvSpPr>
          <p:spPr>
            <a:xfrm>
              <a:off x="2133600" y="452735"/>
              <a:ext cx="4953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বাম পাশের ছবির সাথে ডান পাশের মিল কর।</a:t>
              </a:r>
              <a:endPara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Star: 5 Points 2"/>
            <p:cNvSpPr/>
            <p:nvPr/>
          </p:nvSpPr>
          <p:spPr>
            <a:xfrm>
              <a:off x="2052404" y="627381"/>
              <a:ext cx="212538" cy="211616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EDD226-6132-4051-A734-CE34FB670352}"/>
              </a:ext>
            </a:extLst>
          </p:cNvPr>
          <p:cNvGrpSpPr/>
          <p:nvPr/>
        </p:nvGrpSpPr>
        <p:grpSpPr>
          <a:xfrm>
            <a:off x="609600" y="304800"/>
            <a:ext cx="7176360" cy="6119729"/>
            <a:chOff x="609600" y="304800"/>
            <a:chExt cx="7176360" cy="6119729"/>
          </a:xfrm>
        </p:grpSpPr>
        <p:pic>
          <p:nvPicPr>
            <p:cNvPr id="4" name="Picture 3" descr="kobid_1337512427_2-fried-fish.jp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9600" y="1700129"/>
              <a:ext cx="1385160" cy="104257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Picture 4" descr="images7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1" y="2843129"/>
              <a:ext cx="1385159" cy="98107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 descr="read-mea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1" y="3986129"/>
              <a:ext cx="1385159" cy="100738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Picture 8" descr="images-7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600" y="304800"/>
              <a:ext cx="1308960" cy="124292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6109560" y="1771864"/>
              <a:ext cx="1676400" cy="461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প্রানিজ উৎস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09560" y="4057864"/>
              <a:ext cx="1676400" cy="461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উদ্ভিজ উৎস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5150787"/>
              <a:ext cx="1385160" cy="127374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cxnSp>
        <p:nvCxnSpPr>
          <p:cNvPr id="33" name="Straight Arrow Connector 32"/>
          <p:cNvCxnSpPr/>
          <p:nvPr/>
        </p:nvCxnSpPr>
        <p:spPr>
          <a:xfrm flipV="1">
            <a:off x="2041820" y="4464988"/>
            <a:ext cx="3972713" cy="11977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Cornar-Alpon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35" y="-152400"/>
            <a:ext cx="971368" cy="990600"/>
          </a:xfrm>
          <a:prstGeom prst="rect">
            <a:avLst/>
          </a:prstGeom>
        </p:spPr>
      </p:pic>
      <p:pic>
        <p:nvPicPr>
          <p:cNvPr id="42" name="Picture 41" descr="Cornar-Alpon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8163016" y="-162016"/>
            <a:ext cx="971368" cy="990600"/>
          </a:xfrm>
          <a:prstGeom prst="rect">
            <a:avLst/>
          </a:prstGeom>
        </p:spPr>
      </p:pic>
      <p:pic>
        <p:nvPicPr>
          <p:cNvPr id="43" name="Picture 42" descr="Cornar-Alpon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>
            <a:off x="8172632" y="5714999"/>
            <a:ext cx="971368" cy="990600"/>
          </a:xfrm>
          <a:prstGeom prst="rect">
            <a:avLst/>
          </a:prstGeom>
        </p:spPr>
      </p:pic>
      <p:pic>
        <p:nvPicPr>
          <p:cNvPr id="44" name="Picture 43" descr="Cornar-Alpon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00000">
            <a:off x="9616" y="5724616"/>
            <a:ext cx="971368" cy="9906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440971B-87D2-4EF6-8E7A-5019D7F1DD50}"/>
              </a:ext>
            </a:extLst>
          </p:cNvPr>
          <p:cNvSpPr/>
          <p:nvPr/>
        </p:nvSpPr>
        <p:spPr>
          <a:xfrm>
            <a:off x="6907272" y="233444"/>
            <a:ext cx="1751044" cy="757156"/>
          </a:xfrm>
          <a:prstGeom prst="roundRect">
            <a:avLst>
              <a:gd name="adj" fmla="val 24932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8413F78-7601-4C23-B110-842441F801F9}"/>
              </a:ext>
            </a:extLst>
          </p:cNvPr>
          <p:cNvSpPr/>
          <p:nvPr/>
        </p:nvSpPr>
        <p:spPr>
          <a:xfrm>
            <a:off x="3575702" y="323381"/>
            <a:ext cx="1910698" cy="591017"/>
          </a:xfrm>
          <a:custGeom>
            <a:avLst/>
            <a:gdLst>
              <a:gd name="connsiteX0" fmla="*/ 0 w 1910698"/>
              <a:gd name="connsiteY0" fmla="*/ 98505 h 591017"/>
              <a:gd name="connsiteX1" fmla="*/ 98505 w 1910698"/>
              <a:gd name="connsiteY1" fmla="*/ 0 h 591017"/>
              <a:gd name="connsiteX2" fmla="*/ 1812193 w 1910698"/>
              <a:gd name="connsiteY2" fmla="*/ 0 h 591017"/>
              <a:gd name="connsiteX3" fmla="*/ 1910698 w 1910698"/>
              <a:gd name="connsiteY3" fmla="*/ 98505 h 591017"/>
              <a:gd name="connsiteX4" fmla="*/ 1910698 w 1910698"/>
              <a:gd name="connsiteY4" fmla="*/ 492512 h 591017"/>
              <a:gd name="connsiteX5" fmla="*/ 1812193 w 1910698"/>
              <a:gd name="connsiteY5" fmla="*/ 591017 h 591017"/>
              <a:gd name="connsiteX6" fmla="*/ 98505 w 1910698"/>
              <a:gd name="connsiteY6" fmla="*/ 591017 h 591017"/>
              <a:gd name="connsiteX7" fmla="*/ 0 w 1910698"/>
              <a:gd name="connsiteY7" fmla="*/ 492512 h 591017"/>
              <a:gd name="connsiteX8" fmla="*/ 0 w 1910698"/>
              <a:gd name="connsiteY8" fmla="*/ 98505 h 59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0698" h="591017">
                <a:moveTo>
                  <a:pt x="0" y="98505"/>
                </a:moveTo>
                <a:cubicBezTo>
                  <a:pt x="0" y="44102"/>
                  <a:pt x="44102" y="0"/>
                  <a:pt x="98505" y="0"/>
                </a:cubicBezTo>
                <a:lnTo>
                  <a:pt x="1812193" y="0"/>
                </a:lnTo>
                <a:cubicBezTo>
                  <a:pt x="1866596" y="0"/>
                  <a:pt x="1910698" y="44102"/>
                  <a:pt x="1910698" y="98505"/>
                </a:cubicBezTo>
                <a:lnTo>
                  <a:pt x="1910698" y="492512"/>
                </a:lnTo>
                <a:cubicBezTo>
                  <a:pt x="1910698" y="546915"/>
                  <a:pt x="1866596" y="591017"/>
                  <a:pt x="1812193" y="591017"/>
                </a:cubicBezTo>
                <a:lnTo>
                  <a:pt x="98505" y="591017"/>
                </a:lnTo>
                <a:cubicBezTo>
                  <a:pt x="44102" y="591017"/>
                  <a:pt x="0" y="546915"/>
                  <a:pt x="0" y="492512"/>
                </a:cubicBezTo>
                <a:lnTo>
                  <a:pt x="0" y="9850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89811" tIns="89811" rIns="89811" bIns="89811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2400" kern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খাদ্যের উৎস  </a:t>
            </a:r>
            <a:endParaRPr lang="en-US" sz="24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7B05E0-00C9-47EF-892A-4DB3078B7944}"/>
              </a:ext>
            </a:extLst>
          </p:cNvPr>
          <p:cNvGrpSpPr/>
          <p:nvPr/>
        </p:nvGrpSpPr>
        <p:grpSpPr>
          <a:xfrm>
            <a:off x="1752594" y="1293256"/>
            <a:ext cx="5791206" cy="1049861"/>
            <a:chOff x="1752594" y="1293256"/>
            <a:chExt cx="5791206" cy="104986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1B2424D-1346-49C6-AC8C-DF7EC2578EC8}"/>
                </a:ext>
              </a:extLst>
            </p:cNvPr>
            <p:cNvSpPr/>
            <p:nvPr/>
          </p:nvSpPr>
          <p:spPr>
            <a:xfrm rot="2135048">
              <a:off x="4822475" y="1293256"/>
              <a:ext cx="1302146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1302146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ACC42DC-3FC6-46D7-953A-E0E4F0585DAC}"/>
                </a:ext>
              </a:extLst>
            </p:cNvPr>
            <p:cNvSpPr/>
            <p:nvPr/>
          </p:nvSpPr>
          <p:spPr>
            <a:xfrm>
              <a:off x="5333310" y="1672114"/>
              <a:ext cx="2210490" cy="623229"/>
            </a:xfrm>
            <a:custGeom>
              <a:avLst/>
              <a:gdLst>
                <a:gd name="connsiteX0" fmla="*/ 0 w 2210490"/>
                <a:gd name="connsiteY0" fmla="*/ 103874 h 623229"/>
                <a:gd name="connsiteX1" fmla="*/ 103874 w 2210490"/>
                <a:gd name="connsiteY1" fmla="*/ 0 h 623229"/>
                <a:gd name="connsiteX2" fmla="*/ 2106616 w 2210490"/>
                <a:gd name="connsiteY2" fmla="*/ 0 h 623229"/>
                <a:gd name="connsiteX3" fmla="*/ 2210490 w 2210490"/>
                <a:gd name="connsiteY3" fmla="*/ 103874 h 623229"/>
                <a:gd name="connsiteX4" fmla="*/ 2210490 w 2210490"/>
                <a:gd name="connsiteY4" fmla="*/ 519355 h 623229"/>
                <a:gd name="connsiteX5" fmla="*/ 2106616 w 2210490"/>
                <a:gd name="connsiteY5" fmla="*/ 623229 h 623229"/>
                <a:gd name="connsiteX6" fmla="*/ 103874 w 2210490"/>
                <a:gd name="connsiteY6" fmla="*/ 623229 h 623229"/>
                <a:gd name="connsiteX7" fmla="*/ 0 w 2210490"/>
                <a:gd name="connsiteY7" fmla="*/ 519355 h 623229"/>
                <a:gd name="connsiteX8" fmla="*/ 0 w 2210490"/>
                <a:gd name="connsiteY8" fmla="*/ 103874 h 62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0490" h="623229">
                  <a:moveTo>
                    <a:pt x="0" y="103874"/>
                  </a:moveTo>
                  <a:cubicBezTo>
                    <a:pt x="0" y="46506"/>
                    <a:pt x="46506" y="0"/>
                    <a:pt x="103874" y="0"/>
                  </a:cubicBezTo>
                  <a:lnTo>
                    <a:pt x="2106616" y="0"/>
                  </a:lnTo>
                  <a:cubicBezTo>
                    <a:pt x="2163984" y="0"/>
                    <a:pt x="2210490" y="46506"/>
                    <a:pt x="2210490" y="103874"/>
                  </a:cubicBezTo>
                  <a:lnTo>
                    <a:pt x="2210490" y="519355"/>
                  </a:lnTo>
                  <a:cubicBezTo>
                    <a:pt x="2210490" y="576723"/>
                    <a:pt x="2163984" y="623229"/>
                    <a:pt x="2106616" y="623229"/>
                  </a:cubicBezTo>
                  <a:lnTo>
                    <a:pt x="103874" y="623229"/>
                  </a:lnTo>
                  <a:cubicBezTo>
                    <a:pt x="46506" y="623229"/>
                    <a:pt x="0" y="576723"/>
                    <a:pt x="0" y="519355"/>
                  </a:cubicBezTo>
                  <a:lnTo>
                    <a:pt x="0" y="103874"/>
                  </a:lnTo>
                  <a:close/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91384" tIns="91384" rIns="91384" bIns="9138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24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প্রাণিজ খাদ্যদ্রব্য </a:t>
              </a:r>
              <a:endParaRPr lang="en-US" sz="24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F1E0B0-5C63-4602-A842-553036250B72}"/>
                </a:ext>
              </a:extLst>
            </p:cNvPr>
            <p:cNvSpPr/>
            <p:nvPr/>
          </p:nvSpPr>
          <p:spPr>
            <a:xfrm rot="8456003">
              <a:off x="3038449" y="1314776"/>
              <a:ext cx="1270588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1270588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C022B82-71AD-417B-A84D-43F1AF41B1ED}"/>
                </a:ext>
              </a:extLst>
            </p:cNvPr>
            <p:cNvSpPr/>
            <p:nvPr/>
          </p:nvSpPr>
          <p:spPr>
            <a:xfrm>
              <a:off x="1752594" y="1715153"/>
              <a:ext cx="2082166" cy="627964"/>
            </a:xfrm>
            <a:custGeom>
              <a:avLst/>
              <a:gdLst>
                <a:gd name="connsiteX0" fmla="*/ 0 w 2082166"/>
                <a:gd name="connsiteY0" fmla="*/ 104663 h 627964"/>
                <a:gd name="connsiteX1" fmla="*/ 104663 w 2082166"/>
                <a:gd name="connsiteY1" fmla="*/ 0 h 627964"/>
                <a:gd name="connsiteX2" fmla="*/ 1977503 w 2082166"/>
                <a:gd name="connsiteY2" fmla="*/ 0 h 627964"/>
                <a:gd name="connsiteX3" fmla="*/ 2082166 w 2082166"/>
                <a:gd name="connsiteY3" fmla="*/ 104663 h 627964"/>
                <a:gd name="connsiteX4" fmla="*/ 2082166 w 2082166"/>
                <a:gd name="connsiteY4" fmla="*/ 523301 h 627964"/>
                <a:gd name="connsiteX5" fmla="*/ 1977503 w 2082166"/>
                <a:gd name="connsiteY5" fmla="*/ 627964 h 627964"/>
                <a:gd name="connsiteX6" fmla="*/ 104663 w 2082166"/>
                <a:gd name="connsiteY6" fmla="*/ 627964 h 627964"/>
                <a:gd name="connsiteX7" fmla="*/ 0 w 2082166"/>
                <a:gd name="connsiteY7" fmla="*/ 523301 h 627964"/>
                <a:gd name="connsiteX8" fmla="*/ 0 w 2082166"/>
                <a:gd name="connsiteY8" fmla="*/ 104663 h 62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2166" h="627964">
                  <a:moveTo>
                    <a:pt x="0" y="104663"/>
                  </a:moveTo>
                  <a:cubicBezTo>
                    <a:pt x="0" y="46859"/>
                    <a:pt x="46859" y="0"/>
                    <a:pt x="104663" y="0"/>
                  </a:cubicBezTo>
                  <a:lnTo>
                    <a:pt x="1977503" y="0"/>
                  </a:lnTo>
                  <a:cubicBezTo>
                    <a:pt x="2035307" y="0"/>
                    <a:pt x="2082166" y="46859"/>
                    <a:pt x="2082166" y="104663"/>
                  </a:cubicBezTo>
                  <a:lnTo>
                    <a:pt x="2082166" y="523301"/>
                  </a:lnTo>
                  <a:cubicBezTo>
                    <a:pt x="2082166" y="581105"/>
                    <a:pt x="2035307" y="627964"/>
                    <a:pt x="1977503" y="627964"/>
                  </a:cubicBezTo>
                  <a:lnTo>
                    <a:pt x="104663" y="627964"/>
                  </a:lnTo>
                  <a:cubicBezTo>
                    <a:pt x="46859" y="627964"/>
                    <a:pt x="0" y="581105"/>
                    <a:pt x="0" y="523301"/>
                  </a:cubicBezTo>
                  <a:lnTo>
                    <a:pt x="0" y="104663"/>
                  </a:lnTo>
                  <a:close/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91615" tIns="91615" rIns="91615" bIns="91615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24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উদ্ভিজ্জ খাদ্যদ্রব্য </a:t>
              </a:r>
              <a:endParaRPr lang="en-US" sz="2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399A856-239D-42CC-8BF9-A9EFC9C0DA17}"/>
              </a:ext>
            </a:extLst>
          </p:cNvPr>
          <p:cNvGrpSpPr/>
          <p:nvPr/>
        </p:nvGrpSpPr>
        <p:grpSpPr>
          <a:xfrm>
            <a:off x="609600" y="2362200"/>
            <a:ext cx="7924800" cy="2362200"/>
            <a:chOff x="609600" y="2362200"/>
            <a:chExt cx="7924800" cy="2362200"/>
          </a:xfrm>
        </p:grpSpPr>
        <p:sp>
          <p:nvSpPr>
            <p:cNvPr id="5" name="Rectangle: Beveled 4"/>
            <p:cNvSpPr/>
            <p:nvPr/>
          </p:nvSpPr>
          <p:spPr>
            <a:xfrm>
              <a:off x="609600" y="2819400"/>
              <a:ext cx="3657600" cy="1905000"/>
            </a:xfrm>
            <a:prstGeom prst="bevel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উদ্ভিদ থেকে যে খাদ্য পাওয়া যায় তাদেরকে উদ্ভিজ্জ খাদ্যদ্রব্য বলে। </a:t>
              </a:r>
              <a:endPara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: Beveled 5"/>
            <p:cNvSpPr/>
            <p:nvPr/>
          </p:nvSpPr>
          <p:spPr>
            <a:xfrm>
              <a:off x="4800600" y="2743200"/>
              <a:ext cx="3733800" cy="1981200"/>
            </a:xfrm>
            <a:prstGeom prst="bevel">
              <a:avLst/>
            </a:prstGeom>
            <a:solidFill>
              <a:schemeClr val="accent3">
                <a:lumMod val="20000"/>
                <a:lumOff val="8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প্রাণি থেকে যে খাদ্য পাওয়া যায় তাদেরকে প্রাণিজ খাদ্যদ্রব্য বলে। </a:t>
              </a:r>
              <a:endPara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Arrow: Down 6"/>
            <p:cNvSpPr/>
            <p:nvPr/>
          </p:nvSpPr>
          <p:spPr>
            <a:xfrm>
              <a:off x="2743200" y="2438400"/>
              <a:ext cx="76200" cy="228600"/>
            </a:xfrm>
            <a:prstGeom prst="down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Down 7"/>
            <p:cNvSpPr/>
            <p:nvPr/>
          </p:nvSpPr>
          <p:spPr>
            <a:xfrm>
              <a:off x="6400800" y="2362200"/>
              <a:ext cx="76200" cy="228600"/>
            </a:xfrm>
            <a:prstGeom prst="down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52400"/>
            <a:ext cx="1156090" cy="1177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11710" y="-163238"/>
            <a:ext cx="1156090" cy="117776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79B484F-2428-47E0-87BF-FD1C4FDD741E}"/>
              </a:ext>
            </a:extLst>
          </p:cNvPr>
          <p:cNvGrpSpPr/>
          <p:nvPr/>
        </p:nvGrpSpPr>
        <p:grpSpPr>
          <a:xfrm>
            <a:off x="644368" y="4845467"/>
            <a:ext cx="7861952" cy="1666300"/>
            <a:chOff x="644368" y="4845467"/>
            <a:chExt cx="7861952" cy="1666300"/>
          </a:xfrm>
        </p:grpSpPr>
        <p:sp>
          <p:nvSpPr>
            <p:cNvPr id="13" name="Rectangle: Beveled 12"/>
            <p:cNvSpPr/>
            <p:nvPr/>
          </p:nvSpPr>
          <p:spPr>
            <a:xfrm>
              <a:off x="644368" y="5181600"/>
              <a:ext cx="3657600" cy="1330167"/>
            </a:xfrm>
            <a:prstGeom prst="bevel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ধান, গম, আলু, খেজুর, ডাল, শাকসবজি, ফল ইত্যাদি  । </a:t>
              </a:r>
              <a:endPara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Arrow: Down 13"/>
            <p:cNvSpPr/>
            <p:nvPr/>
          </p:nvSpPr>
          <p:spPr>
            <a:xfrm>
              <a:off x="2590800" y="4845467"/>
              <a:ext cx="76200" cy="228600"/>
            </a:xfrm>
            <a:prstGeom prst="down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Down 14"/>
            <p:cNvSpPr/>
            <p:nvPr/>
          </p:nvSpPr>
          <p:spPr>
            <a:xfrm>
              <a:off x="6324600" y="4859416"/>
              <a:ext cx="76200" cy="228600"/>
            </a:xfrm>
            <a:prstGeom prst="down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Beveled 15"/>
            <p:cNvSpPr/>
            <p:nvPr/>
          </p:nvSpPr>
          <p:spPr>
            <a:xfrm>
              <a:off x="4772520" y="5181600"/>
              <a:ext cx="3733800" cy="1330167"/>
            </a:xfrm>
            <a:prstGeom prst="bevel">
              <a:avLst/>
            </a:prstGeom>
            <a:solidFill>
              <a:schemeClr val="accent3">
                <a:lumMod val="20000"/>
                <a:lumOff val="8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মাছ, মাংস, ডিম, দুধ ইত্যাদি। </a:t>
              </a:r>
              <a:endPara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C42BE7-0BD0-48D3-8CDF-C489DEEC7B10}"/>
              </a:ext>
            </a:extLst>
          </p:cNvPr>
          <p:cNvSpPr/>
          <p:nvPr/>
        </p:nvSpPr>
        <p:spPr>
          <a:xfrm>
            <a:off x="6639420" y="317891"/>
            <a:ext cx="1577090" cy="609600"/>
          </a:xfrm>
          <a:prstGeom prst="roundRect">
            <a:avLst>
              <a:gd name="adj" fmla="val 14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6EF86D-B8F3-4819-A7B4-59150E129B29}"/>
              </a:ext>
            </a:extLst>
          </p:cNvPr>
          <p:cNvSpPr txBox="1"/>
          <p:nvPr/>
        </p:nvSpPr>
        <p:spPr>
          <a:xfrm>
            <a:off x="1447800" y="602998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B8012E-C2D6-4E21-9BF1-14BE73D659C6}"/>
              </a:ext>
            </a:extLst>
          </p:cNvPr>
          <p:cNvSpPr txBox="1"/>
          <p:nvPr/>
        </p:nvSpPr>
        <p:spPr>
          <a:xfrm>
            <a:off x="2286000" y="228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71C028-79EA-4069-BF3D-2A22475C4F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16591" r="40678" b="1509"/>
          <a:stretch/>
        </p:blipFill>
        <p:spPr>
          <a:xfrm>
            <a:off x="1779270" y="996183"/>
            <a:ext cx="4442460" cy="49230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7933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9144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7200" y="3310128"/>
            <a:ext cx="8146741" cy="804672"/>
            <a:chOff x="609600" y="2776728"/>
            <a:chExt cx="7492093" cy="804672"/>
          </a:xfrm>
        </p:grpSpPr>
        <p:sp>
          <p:nvSpPr>
            <p:cNvPr id="11" name="Flowchart: Punched Tape 10"/>
            <p:cNvSpPr/>
            <p:nvPr/>
          </p:nvSpPr>
          <p:spPr>
            <a:xfrm>
              <a:off x="685800" y="2776728"/>
              <a:ext cx="7391400" cy="804672"/>
            </a:xfrm>
            <a:prstGeom prst="flowChartPunchedTape">
              <a:avLst/>
            </a:prstGeom>
            <a:ln>
              <a:solidFill>
                <a:schemeClr val="accent6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" y="2929128"/>
              <a:ext cx="7492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প্র</a:t>
              </a:r>
              <a:r>
                <a:rPr lang="en-US" sz="24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শ্নঃ</a:t>
              </a:r>
              <a:r>
                <a:rPr lang="en-US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তুমি বাড়িতে খাও এরুপ পাঁচটি উদ্ভিজ্জ ও প্রাণিজ খাবারের নাম লেখ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6" name="Picture 15" descr="images-53.jpeg"/>
          <p:cNvPicPr>
            <a:picLocks noChangeAspect="1"/>
          </p:cNvPicPr>
          <p:nvPr/>
        </p:nvPicPr>
        <p:blipFill>
          <a:blip r:embed="rId2"/>
          <a:srcRect t="13793" b="20690"/>
          <a:stretch>
            <a:fillRect/>
          </a:stretch>
        </p:blipFill>
        <p:spPr>
          <a:xfrm>
            <a:off x="6585284" y="0"/>
            <a:ext cx="2558716" cy="1676400"/>
          </a:xfrm>
          <a:prstGeom prst="rect">
            <a:avLst/>
          </a:prstGeom>
        </p:spPr>
      </p:pic>
      <p:pic>
        <p:nvPicPr>
          <p:cNvPr id="17" name="Picture 16" descr="images-53.jpeg"/>
          <p:cNvPicPr>
            <a:picLocks noChangeAspect="1"/>
          </p:cNvPicPr>
          <p:nvPr/>
        </p:nvPicPr>
        <p:blipFill>
          <a:blip r:embed="rId2"/>
          <a:srcRect t="12500" b="18750"/>
          <a:stretch>
            <a:fillRect/>
          </a:stretch>
        </p:blipFill>
        <p:spPr>
          <a:xfrm>
            <a:off x="0" y="5024437"/>
            <a:ext cx="2667000" cy="183356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1B354-0561-4C85-B28A-7B3983FF1E37}"/>
              </a:ext>
            </a:extLst>
          </p:cNvPr>
          <p:cNvSpPr/>
          <p:nvPr/>
        </p:nvSpPr>
        <p:spPr>
          <a:xfrm>
            <a:off x="4038600" y="609919"/>
            <a:ext cx="1860884" cy="701965"/>
          </a:xfrm>
          <a:prstGeom prst="roundRect">
            <a:avLst>
              <a:gd name="adj" fmla="val 2572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52800" y="609600"/>
            <a:ext cx="3048000" cy="2926081"/>
            <a:chOff x="152400" y="1264919"/>
            <a:chExt cx="3048000" cy="2926081"/>
          </a:xfrm>
        </p:grpSpPr>
        <p:sp>
          <p:nvSpPr>
            <p:cNvPr id="7" name="Cloud 6"/>
            <p:cNvSpPr/>
            <p:nvPr/>
          </p:nvSpPr>
          <p:spPr>
            <a:xfrm flipH="1" flipV="1">
              <a:off x="152400" y="1264919"/>
              <a:ext cx="3048000" cy="2926081"/>
            </a:xfrm>
            <a:prstGeom prst="cloud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800" y="2286000"/>
              <a:ext cx="2743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BD" sz="5400" b="1" cap="none" spc="5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7030A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শুভ বিদায় </a:t>
              </a:r>
              <a:r>
                <a:rPr lang="en-US" sz="5400" b="1" cap="none" spc="50" dirty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pic>
        <p:nvPicPr>
          <p:cNvPr id="9" name="Picture 8" descr="images-4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84" y="3086100"/>
            <a:ext cx="3459816" cy="2857500"/>
          </a:xfrm>
          <a:prstGeom prst="rect">
            <a:avLst/>
          </a:prstGeom>
        </p:spPr>
      </p:pic>
      <p:pic>
        <p:nvPicPr>
          <p:cNvPr id="10" name="Picture 9" descr="images-4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43600" y="3200400"/>
            <a:ext cx="3093384" cy="2857500"/>
          </a:xfrm>
          <a:prstGeom prst="rect">
            <a:avLst/>
          </a:prstGeom>
        </p:spPr>
      </p:pic>
      <p:pic>
        <p:nvPicPr>
          <p:cNvPr id="13" name="Picture 12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81375" cy="1005757"/>
          </a:xfrm>
          <a:prstGeom prst="rect">
            <a:avLst/>
          </a:prstGeom>
        </p:spPr>
      </p:pic>
      <p:pic>
        <p:nvPicPr>
          <p:cNvPr id="14" name="Picture 13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150434" y="-12191"/>
            <a:ext cx="981375" cy="1005757"/>
          </a:xfrm>
          <a:prstGeom prst="rect">
            <a:avLst/>
          </a:prstGeom>
        </p:spPr>
      </p:pic>
      <p:pic>
        <p:nvPicPr>
          <p:cNvPr id="15" name="Picture 14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150434" y="5864434"/>
            <a:ext cx="981375" cy="1005757"/>
          </a:xfrm>
          <a:prstGeom prst="rect">
            <a:avLst/>
          </a:prstGeom>
        </p:spPr>
      </p:pic>
      <p:pic>
        <p:nvPicPr>
          <p:cNvPr id="16" name="Picture 15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0" y="5864434"/>
            <a:ext cx="981375" cy="1005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6486"/>
          <a:stretch/>
        </p:blipFill>
        <p:spPr>
          <a:xfrm rot="10800000">
            <a:off x="0" y="5562597"/>
            <a:ext cx="9143999" cy="12953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4DD862F-5188-492A-9D9C-E6B679FD5DED}"/>
              </a:ext>
            </a:extLst>
          </p:cNvPr>
          <p:cNvGrpSpPr/>
          <p:nvPr/>
        </p:nvGrpSpPr>
        <p:grpSpPr>
          <a:xfrm>
            <a:off x="381000" y="2108299"/>
            <a:ext cx="7924800" cy="2616101"/>
            <a:chOff x="381000" y="1879699"/>
            <a:chExt cx="7924800" cy="2616101"/>
          </a:xfrm>
        </p:grpSpPr>
        <p:sp>
          <p:nvSpPr>
            <p:cNvPr id="2" name="TextBox 1"/>
            <p:cNvSpPr txBox="1"/>
            <p:nvPr/>
          </p:nvSpPr>
          <p:spPr>
            <a:xfrm>
              <a:off x="1752600" y="1879699"/>
              <a:ext cx="6553200" cy="261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600" dirty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নুর</a:t>
              </a:r>
              <a:r>
                <a:rPr lang="en-US" sz="3600" dirty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আলম</a:t>
              </a:r>
              <a:r>
                <a:rPr lang="en-US" sz="3600" dirty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36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err="1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bn-BD" sz="32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শিক্ষক</a:t>
              </a:r>
            </a:p>
            <a:p>
              <a:r>
                <a:rPr lang="en-US" sz="32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সোনাপুর</a:t>
              </a:r>
              <a:r>
                <a:rPr lang="en-US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আহম্মদিয়া</a:t>
              </a:r>
              <a:r>
                <a:rPr lang="en-US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সরকারি প্রাথমিক বিদ্যালয়</a:t>
              </a:r>
              <a:r>
                <a:rPr lang="en-US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32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ইমেইল</a:t>
              </a:r>
              <a:r>
                <a:rPr lang="en-US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3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3"/>
                </a:rPr>
                <a:t>nur.ict17@gmail.com</a:t>
              </a:r>
              <a:r>
                <a:rPr lang="en-US" sz="3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bn-BD" sz="3200" dirty="0">
                <a:solidFill>
                  <a:srgbClr val="7030A0"/>
                </a:solidFill>
                <a:latin typeface="Times New Roman" panose="02020603050405020304" pitchFamily="18" charset="0"/>
                <a:cs typeface="NikoshBAN" pitchFamily="2" charset="0"/>
              </a:endParaRPr>
            </a:p>
            <a:p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রামগঞ্জ</a:t>
              </a:r>
              <a:r>
                <a:rPr lang="bn-BD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লক্ষ্মী</a:t>
              </a:r>
              <a:r>
                <a:rPr lang="bn-BD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পুর।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2362200"/>
              <a:ext cx="1358582" cy="185261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EE3589A-D513-40CA-BCED-F76D43402BFD}"/>
              </a:ext>
            </a:extLst>
          </p:cNvPr>
          <p:cNvSpPr txBox="1"/>
          <p:nvPr/>
        </p:nvSpPr>
        <p:spPr>
          <a:xfrm>
            <a:off x="2057400" y="4204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8200" cy="920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64577" y="-41223"/>
            <a:ext cx="838200" cy="9206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223" y="5978577"/>
            <a:ext cx="838200" cy="9206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305800" y="5937353"/>
            <a:ext cx="838200" cy="92064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153884"/>
              </p:ext>
            </p:extLst>
          </p:nvPr>
        </p:nvGraphicFramePr>
        <p:xfrm>
          <a:off x="1295400" y="1981200"/>
          <a:ext cx="6629400" cy="3200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{ED083AE6-46FA-4A59-8FB0-9F97EB10719F}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337382769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1658969698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r>
                        <a:rPr lang="bn-BD" sz="2400" b="0" baseline="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চতুর্থ</a:t>
                      </a:r>
                      <a:r>
                        <a:rPr lang="bn-BD" sz="2400" b="0" baseline="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60022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</a:t>
                      </a:r>
                      <a:r>
                        <a:rPr lang="bn-BD" sz="24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প্রাথমিক</a:t>
                      </a:r>
                      <a:r>
                        <a:rPr lang="bn-BD" sz="24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বিজ্ঞান 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1312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 পাঠ</a:t>
                      </a:r>
                      <a:r>
                        <a:rPr lang="bn-BD" sz="2400" baseline="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>
                          <a:solidFill>
                            <a:schemeClr val="accent4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খাদ্যের</a:t>
                      </a:r>
                      <a:r>
                        <a:rPr lang="bn-BD" sz="2400" baseline="0" dirty="0">
                          <a:solidFill>
                            <a:schemeClr val="accent4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উৎস </a:t>
                      </a:r>
                      <a:endParaRPr lang="en-US" sz="2400" dirty="0">
                        <a:solidFill>
                          <a:schemeClr val="accent4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BD" sz="2400" baseline="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51668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accent4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পাঠ্যাংশ</a:t>
                      </a:r>
                      <a:r>
                        <a:rPr lang="bn-BD" sz="2400" baseline="0" dirty="0">
                          <a:solidFill>
                            <a:schemeClr val="accent4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accent4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accent4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বেঁচে</a:t>
                      </a:r>
                      <a:r>
                        <a:rPr lang="en-US" sz="2400" dirty="0">
                          <a:solidFill>
                            <a:schemeClr val="accent4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4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থাকার</a:t>
                      </a:r>
                      <a:r>
                        <a:rPr lang="en-US" sz="2400" dirty="0">
                          <a:solidFill>
                            <a:schemeClr val="accent4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4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জন্য</a:t>
                      </a:r>
                      <a:r>
                        <a:rPr lang="en-US" sz="2400" dirty="0">
                          <a:solidFill>
                            <a:schemeClr val="accent4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……</a:t>
                      </a:r>
                      <a:r>
                        <a:rPr lang="en-US" sz="2400" dirty="0" err="1">
                          <a:solidFill>
                            <a:schemeClr val="accent4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দুগ্ধজাত</a:t>
                      </a:r>
                      <a:r>
                        <a:rPr lang="en-US" sz="2400" dirty="0">
                          <a:solidFill>
                            <a:schemeClr val="accent4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4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endParaRPr lang="en-US" sz="2400" dirty="0">
                        <a:solidFill>
                          <a:schemeClr val="accent4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96825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 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৩৫ মিনিট 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01495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7A76A01-DF1B-434F-967B-C635C1988305}"/>
              </a:ext>
            </a:extLst>
          </p:cNvPr>
          <p:cNvSpPr txBox="1"/>
          <p:nvPr/>
        </p:nvSpPr>
        <p:spPr>
          <a:xfrm>
            <a:off x="3009900" y="838200"/>
            <a:ext cx="31242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2703493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–</a:t>
            </a:r>
          </a:p>
          <a:p>
            <a:r>
              <a:rPr lang="bn-BD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খাদ্যের উৎস সম্পর্কে বলতে পারবে। (৮.৪.১)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0D66E0-53C5-4EA5-92BB-F3D9545B3117}"/>
              </a:ext>
            </a:extLst>
          </p:cNvPr>
          <p:cNvSpPr txBox="1"/>
          <p:nvPr/>
        </p:nvSpPr>
        <p:spPr>
          <a:xfrm>
            <a:off x="2819400" y="863025"/>
            <a:ext cx="35052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FE0443-EA5A-4155-AC2B-5CF8D92C3912}"/>
              </a:ext>
            </a:extLst>
          </p:cNvPr>
          <p:cNvSpPr txBox="1"/>
          <p:nvPr/>
        </p:nvSpPr>
        <p:spPr>
          <a:xfrm>
            <a:off x="2819400" y="533400"/>
            <a:ext cx="35052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E10E84-EADD-4F7B-99BC-B52EC887AB2C}"/>
              </a:ext>
            </a:extLst>
          </p:cNvPr>
          <p:cNvSpPr txBox="1"/>
          <p:nvPr/>
        </p:nvSpPr>
        <p:spPr>
          <a:xfrm>
            <a:off x="457200" y="12954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98CC2D-5C82-4B76-95A9-8C061C154C36}"/>
              </a:ext>
            </a:extLst>
          </p:cNvPr>
          <p:cNvSpPr txBox="1"/>
          <p:nvPr/>
        </p:nvSpPr>
        <p:spPr>
          <a:xfrm>
            <a:off x="457200" y="20574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E8BEEE-D8B9-4DDF-AC4C-7C0009A67910}"/>
              </a:ext>
            </a:extLst>
          </p:cNvPr>
          <p:cNvSpPr txBox="1"/>
          <p:nvPr/>
        </p:nvSpPr>
        <p:spPr>
          <a:xfrm>
            <a:off x="457200" y="25908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DF3212-8677-4843-AD84-48773BE74091}"/>
              </a:ext>
            </a:extLst>
          </p:cNvPr>
          <p:cNvSpPr txBox="1"/>
          <p:nvPr/>
        </p:nvSpPr>
        <p:spPr>
          <a:xfrm>
            <a:off x="457200" y="304800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9DB9AA-31F5-4DF4-AB60-BF8159E01286}"/>
              </a:ext>
            </a:extLst>
          </p:cNvPr>
          <p:cNvSpPr txBox="1"/>
          <p:nvPr/>
        </p:nvSpPr>
        <p:spPr>
          <a:xfrm>
            <a:off x="457200" y="3505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কাঠাঁল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354A0-E0A8-4EFA-8F5C-1A0EAF060803}"/>
              </a:ext>
            </a:extLst>
          </p:cNvPr>
          <p:cNvSpPr txBox="1"/>
          <p:nvPr/>
        </p:nvSpPr>
        <p:spPr>
          <a:xfrm>
            <a:off x="457200" y="39624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C0CDD9-BEEB-46F3-A660-D68F957E0AD5}"/>
              </a:ext>
            </a:extLst>
          </p:cNvPr>
          <p:cNvSpPr txBox="1"/>
          <p:nvPr/>
        </p:nvSpPr>
        <p:spPr>
          <a:xfrm>
            <a:off x="457200" y="44196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158811-5BCB-4324-A6BE-253169343BC5}"/>
              </a:ext>
            </a:extLst>
          </p:cNvPr>
          <p:cNvSpPr txBox="1"/>
          <p:nvPr/>
        </p:nvSpPr>
        <p:spPr>
          <a:xfrm>
            <a:off x="457200" y="48768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D99051-E1C3-451D-92A5-80CE713328F2}"/>
              </a:ext>
            </a:extLst>
          </p:cNvPr>
          <p:cNvSpPr txBox="1"/>
          <p:nvPr/>
        </p:nvSpPr>
        <p:spPr>
          <a:xfrm>
            <a:off x="457200" y="53340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F6E5C6-B0F0-440E-AA27-2BB03EF0C783}"/>
              </a:ext>
            </a:extLst>
          </p:cNvPr>
          <p:cNvSpPr txBox="1"/>
          <p:nvPr/>
        </p:nvSpPr>
        <p:spPr>
          <a:xfrm>
            <a:off x="762000" y="5867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69393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1963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11518" y="-10518"/>
            <a:ext cx="1121963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22037" y="5714999"/>
            <a:ext cx="1121963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19" y="5725518"/>
            <a:ext cx="1121963" cy="1143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FA71C71-B266-4AB3-A1D3-EFEFBAEBAFE2}"/>
              </a:ext>
            </a:extLst>
          </p:cNvPr>
          <p:cNvSpPr/>
          <p:nvPr/>
        </p:nvSpPr>
        <p:spPr>
          <a:xfrm>
            <a:off x="1524000" y="2133600"/>
            <a:ext cx="4256690" cy="2743200"/>
          </a:xfrm>
          <a:prstGeom prst="ellipse">
            <a:avLst/>
          </a:prstGeom>
          <a:solidFill>
            <a:schemeClr val="accent2"/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bn-BD" sz="4400" baseline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উৎস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</a:rPr>
              <a:t>   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B6CB3936-2E31-4472-96AD-98F9A3CA4122}"/>
              </a:ext>
            </a:extLst>
          </p:cNvPr>
          <p:cNvSpPr/>
          <p:nvPr/>
        </p:nvSpPr>
        <p:spPr>
          <a:xfrm>
            <a:off x="5780690" y="459920"/>
            <a:ext cx="2725847" cy="1826318"/>
          </a:xfrm>
          <a:prstGeom prst="wedgeEllipseCallout">
            <a:avLst>
              <a:gd name="adj1" fmla="val -43197"/>
              <a:gd name="adj2" fmla="val 458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ttes_deglet_from_Biskra-800x445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685800"/>
            <a:ext cx="3004941" cy="22918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914400" y="3124200"/>
            <a:ext cx="1524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খেজুর</a:t>
            </a:r>
            <a:endParaRPr lang="en-US" sz="2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_218_29198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3733800"/>
            <a:ext cx="2980280" cy="22730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990600" y="6172200"/>
            <a:ext cx="17526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গম 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928" y="704910"/>
            <a:ext cx="3096739" cy="22203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2" name="Group 21"/>
          <p:cNvGrpSpPr/>
          <p:nvPr/>
        </p:nvGrpSpPr>
        <p:grpSpPr>
          <a:xfrm>
            <a:off x="2286000" y="183453"/>
            <a:ext cx="4267200" cy="461665"/>
            <a:chOff x="2971800" y="-24314"/>
            <a:chExt cx="3276600" cy="758025"/>
          </a:xfrm>
        </p:grpSpPr>
        <p:sp>
          <p:nvSpPr>
            <p:cNvPr id="7" name="TextBox 6"/>
            <p:cNvSpPr txBox="1"/>
            <p:nvPr/>
          </p:nvSpPr>
          <p:spPr>
            <a:xfrm>
              <a:off x="2971800" y="-24314"/>
              <a:ext cx="3276600" cy="758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  ছবিতে কি দেখতে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পাচ্ছ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?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Star: 5 Points 14"/>
            <p:cNvSpPr/>
            <p:nvPr/>
          </p:nvSpPr>
          <p:spPr>
            <a:xfrm>
              <a:off x="3027728" y="167784"/>
              <a:ext cx="248872" cy="1524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953000" y="3105090"/>
            <a:ext cx="1524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খেজুর</a:t>
            </a:r>
            <a:r>
              <a:rPr lang="en-US" sz="2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3733800"/>
            <a:ext cx="3132679" cy="22260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TextBox 19"/>
          <p:cNvSpPr txBox="1"/>
          <p:nvPr/>
        </p:nvSpPr>
        <p:spPr>
          <a:xfrm>
            <a:off x="5105400" y="6172200"/>
            <a:ext cx="17526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গম গাছ  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ED17DB-5006-415A-9D8D-311E38FAFE62}"/>
              </a:ext>
            </a:extLst>
          </p:cNvPr>
          <p:cNvGrpSpPr/>
          <p:nvPr/>
        </p:nvGrpSpPr>
        <p:grpSpPr>
          <a:xfrm>
            <a:off x="3657601" y="685800"/>
            <a:ext cx="5181599" cy="2239490"/>
            <a:chOff x="3657601" y="685800"/>
            <a:chExt cx="5181599" cy="2239490"/>
          </a:xfrm>
        </p:grpSpPr>
        <p:sp>
          <p:nvSpPr>
            <p:cNvPr id="18" name="Rectangle 17"/>
            <p:cNvSpPr/>
            <p:nvPr/>
          </p:nvSpPr>
          <p:spPr>
            <a:xfrm>
              <a:off x="7696200" y="685800"/>
              <a:ext cx="1143000" cy="223949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খেজুর গাছ</a:t>
              </a:r>
              <a:r>
                <a:rPr lang="bn-BD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হতে খেজুর পাওয়া যায় । 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853BEDAA-09F2-4688-B99E-6B3E237C1361}"/>
                </a:ext>
              </a:extLst>
            </p:cNvPr>
            <p:cNvSpPr/>
            <p:nvPr/>
          </p:nvSpPr>
          <p:spPr>
            <a:xfrm rot="10800000">
              <a:off x="3657601" y="1828800"/>
              <a:ext cx="304799" cy="2286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47CA9B6-D476-4DE9-81F8-36AC7D43BDC9}"/>
              </a:ext>
            </a:extLst>
          </p:cNvPr>
          <p:cNvGrpSpPr/>
          <p:nvPr/>
        </p:nvGrpSpPr>
        <p:grpSpPr>
          <a:xfrm>
            <a:off x="3657601" y="3657600"/>
            <a:ext cx="5181599" cy="2226080"/>
            <a:chOff x="3657601" y="3657600"/>
            <a:chExt cx="5181599" cy="2226080"/>
          </a:xfrm>
        </p:grpSpPr>
        <p:sp>
          <p:nvSpPr>
            <p:cNvPr id="21" name="Rectangle 20"/>
            <p:cNvSpPr/>
            <p:nvPr/>
          </p:nvSpPr>
          <p:spPr>
            <a:xfrm>
              <a:off x="7696200" y="3657600"/>
              <a:ext cx="1143000" cy="22260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গম গাছ </a:t>
              </a:r>
              <a:r>
                <a:rPr lang="bn-BD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হতে গম  পাওয়া যায় । 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3B6513F6-E931-49BF-9491-CEEBE2682F1C}"/>
                </a:ext>
              </a:extLst>
            </p:cNvPr>
            <p:cNvSpPr/>
            <p:nvPr/>
          </p:nvSpPr>
          <p:spPr>
            <a:xfrm rot="10800000">
              <a:off x="3657601" y="4800599"/>
              <a:ext cx="304799" cy="2286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ich-day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6765" y="751146"/>
            <a:ext cx="3120835" cy="19574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19" y="3721118"/>
            <a:ext cx="3120835" cy="20125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" name="Group 1"/>
          <p:cNvGrpSpPr/>
          <p:nvPr/>
        </p:nvGrpSpPr>
        <p:grpSpPr>
          <a:xfrm>
            <a:off x="2687577" y="147935"/>
            <a:ext cx="3103623" cy="461665"/>
            <a:chOff x="2687577" y="147935"/>
            <a:chExt cx="3103623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2743200" y="147935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ছবিতে কি দেখতে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পাচ্ছ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?</a:t>
              </a:r>
              <a:r>
                <a:rPr lang="bn-BD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Star: 5 Points 9"/>
            <p:cNvSpPr/>
            <p:nvPr/>
          </p:nvSpPr>
          <p:spPr>
            <a:xfrm>
              <a:off x="2687577" y="304800"/>
              <a:ext cx="237297" cy="12090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756206"/>
            <a:ext cx="3048000" cy="20179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85" y="770668"/>
            <a:ext cx="3097043" cy="19582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1066800" y="3026964"/>
            <a:ext cx="1905000" cy="4020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5558D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000" dirty="0">
                <a:solidFill>
                  <a:srgbClr val="5558D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00600" y="2971800"/>
            <a:ext cx="1905000" cy="4020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 </a:t>
            </a:r>
            <a:endParaRPr lang="en-US" sz="2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28941" y="6074964"/>
            <a:ext cx="1905000" cy="4020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 </a:t>
            </a:r>
            <a:r>
              <a:rPr lang="en-US" sz="2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53000" y="6019800"/>
            <a:ext cx="1905000" cy="4020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 গাছ  </a:t>
            </a:r>
            <a:r>
              <a:rPr lang="en-US" sz="2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F24DCB0-5E45-4FCC-8AE1-DA42161E167A}"/>
              </a:ext>
            </a:extLst>
          </p:cNvPr>
          <p:cNvGrpSpPr/>
          <p:nvPr/>
        </p:nvGrpSpPr>
        <p:grpSpPr>
          <a:xfrm>
            <a:off x="3733801" y="685800"/>
            <a:ext cx="5105399" cy="2043136"/>
            <a:chOff x="3733801" y="685800"/>
            <a:chExt cx="5105399" cy="2043136"/>
          </a:xfrm>
        </p:grpSpPr>
        <p:sp>
          <p:nvSpPr>
            <p:cNvPr id="15" name="Rectangle 14"/>
            <p:cNvSpPr/>
            <p:nvPr/>
          </p:nvSpPr>
          <p:spPr>
            <a:xfrm>
              <a:off x="7696200" y="685800"/>
              <a:ext cx="1143000" cy="20431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ধান গাছ </a:t>
              </a:r>
              <a:r>
                <a:rPr lang="bn-BD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হতে ধান পাওয়া যায়।  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BD83ECD2-9CF4-4879-BCD7-84A739391CFA}"/>
                </a:ext>
              </a:extLst>
            </p:cNvPr>
            <p:cNvSpPr/>
            <p:nvPr/>
          </p:nvSpPr>
          <p:spPr>
            <a:xfrm rot="10800000">
              <a:off x="3733801" y="1828800"/>
              <a:ext cx="304799" cy="2286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7B4F625-34FC-47CC-B064-5FBC87BF364E}"/>
              </a:ext>
            </a:extLst>
          </p:cNvPr>
          <p:cNvGrpSpPr/>
          <p:nvPr/>
        </p:nvGrpSpPr>
        <p:grpSpPr>
          <a:xfrm>
            <a:off x="3810001" y="3756206"/>
            <a:ext cx="5029199" cy="2017974"/>
            <a:chOff x="3810001" y="3756206"/>
            <a:chExt cx="5029199" cy="2017974"/>
          </a:xfrm>
        </p:grpSpPr>
        <p:sp>
          <p:nvSpPr>
            <p:cNvPr id="16" name="Rectangle 15"/>
            <p:cNvSpPr/>
            <p:nvPr/>
          </p:nvSpPr>
          <p:spPr>
            <a:xfrm>
              <a:off x="7696200" y="3756206"/>
              <a:ext cx="1143000" cy="20179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কাঁঠাল  গাছ</a:t>
              </a:r>
              <a:r>
                <a:rPr lang="bn-BD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হতে কাঁঠাল  পাওয়া যায়।  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081F47F1-3047-4051-86CC-1D55E2B7EEBB}"/>
                </a:ext>
              </a:extLst>
            </p:cNvPr>
            <p:cNvSpPr/>
            <p:nvPr/>
          </p:nvSpPr>
          <p:spPr>
            <a:xfrm rot="10800000">
              <a:off x="3810001" y="4724399"/>
              <a:ext cx="304799" cy="2286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5420380"/>
            <a:ext cx="76962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 খা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দ্যদ্রব্য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থেকে পাওয়া য়ায় তাদেরকে  </a:t>
            </a:r>
            <a:r>
              <a:rPr lang="bn-BD" sz="2800" dirty="0">
                <a:solidFill>
                  <a:srgbClr val="3366FF"/>
                </a:solidFill>
                <a:latin typeface="NikoshBAN" pitchFamily="2" charset="0"/>
                <a:cs typeface="NikoshBAN" pitchFamily="2" charset="0"/>
              </a:rPr>
              <a:t>উদ্ভি</a:t>
            </a:r>
            <a:r>
              <a:rPr lang="en-US" sz="2800" dirty="0" err="1">
                <a:solidFill>
                  <a:srgbClr val="3366FF"/>
                </a:solidFill>
                <a:latin typeface="NikoshBAN" pitchFamily="2" charset="0"/>
                <a:cs typeface="NikoshBAN" pitchFamily="2" charset="0"/>
              </a:rPr>
              <a:t>জ্জ</a:t>
            </a:r>
            <a:r>
              <a:rPr lang="bn-BD" sz="2800" dirty="0">
                <a:solidFill>
                  <a:srgbClr val="33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bn-BD" sz="2800" dirty="0">
                <a:solidFill>
                  <a:srgbClr val="33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বলে।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914400" y="4191000"/>
            <a:ext cx="7315200" cy="84522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যে সকল খাদ্যদ্রব্য খাদ্য হিসেবে গ্রহন করে থাকি, এগুলোর বেশির ভাগেই আমরা উদ্ভিদ থেকে পেয়ে থাকি।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81" r="51020" b="28430"/>
          <a:stretch/>
        </p:blipFill>
        <p:spPr>
          <a:xfrm>
            <a:off x="2895600" y="692828"/>
            <a:ext cx="3647058" cy="24313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3276600" y="3505200"/>
            <a:ext cx="2362200" cy="3460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উদ্ভি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জ্জ</a:t>
            </a:r>
            <a:r>
              <a:rPr lang="bn-BD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খাদ্যদ্রব্য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4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2178</TotalTime>
  <Words>502</Words>
  <Application>Microsoft Office PowerPoint</Application>
  <PresentationFormat>On-screen Show (4:3)</PresentationFormat>
  <Paragraphs>119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Corbel</vt:lpstr>
      <vt:lpstr>Garamond</vt:lpstr>
      <vt:lpstr>NikoshBAN</vt:lpstr>
      <vt:lpstr>Times New Roman</vt:lpstr>
      <vt:lpstr>Verdana</vt:lpstr>
      <vt:lpstr>Wingdings 2</vt:lpstr>
      <vt:lpstr>Aspect</vt:lpstr>
      <vt:lpstr>Organic</vt:lpstr>
      <vt:lpstr>1_Organic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JASHIM UDDIN</dc:creator>
  <cp:lastModifiedBy>Dpe</cp:lastModifiedBy>
  <cp:revision>341</cp:revision>
  <dcterms:created xsi:type="dcterms:W3CDTF">2006-08-16T00:00:00Z</dcterms:created>
  <dcterms:modified xsi:type="dcterms:W3CDTF">2021-05-12T15:07:52Z</dcterms:modified>
</cp:coreProperties>
</file>