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048639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ah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48640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ah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48641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ah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48642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ah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48643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ah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48644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ah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48645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6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algn="r" indent="0" marL="0">
              <a:buNone/>
              <a:defRPr sz="18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50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ah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1048651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ah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extBox 13"/>
          <p:cNvSpPr txBox="1"/>
          <p:nvPr/>
        </p:nvSpPr>
        <p:spPr>
          <a:xfrm>
            <a:off x="969421" y="863023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5" name="TextBox 14"/>
          <p:cNvSpPr txBox="1"/>
          <p:nvPr/>
        </p:nvSpPr>
        <p:spPr>
          <a:xfrm>
            <a:off x="8172197" y="2819399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indent="0" marL="0">
              <a:buFontTx/>
              <a:buNone/>
              <a:defRPr sz="18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algn="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extBox 13"/>
          <p:cNvSpPr txBox="1"/>
          <p:nvPr/>
        </p:nvSpPr>
        <p:spPr>
          <a:xfrm>
            <a:off x="969421" y="863023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10" name="TextBox 14"/>
          <p:cNvSpPr txBox="1"/>
          <p:nvPr/>
        </p:nvSpPr>
        <p:spPr>
          <a:xfrm>
            <a:off x="8172197" y="2819399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anchor="b" bIns="45720" lIns="91440" rIns="91440" rtlCol="0" tIns="45720" vert="horz">
            <a:normAutofit/>
          </a:bodyPr>
          <a:lstStyle>
            <a:lvl1pPr algn="r">
              <a:buNone/>
              <a:defRPr b="0" cap="none" dirty="0" sz="24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71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algn="r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none" dirty="0" sz="28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>
            <a:normAutofit fontScale="90000"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anchor="t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p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algn="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4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>
                    <a:lumMod val="7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>
                    <a:lumMod val="7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048576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ah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48577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ah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48578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ah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48579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ah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48580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ah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48581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ah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4858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000" kern="120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6225" y="1333618"/>
            <a:ext cx="8644641" cy="5524382"/>
          </a:xfrm>
          <a:prstGeom prst="rect"/>
        </p:spPr>
      </p:pic>
      <p:sp>
        <p:nvSpPr>
          <p:cNvPr id="1048596" name=""/>
          <p:cNvSpPr txBox="1"/>
          <p:nvPr/>
        </p:nvSpPr>
        <p:spPr>
          <a:xfrm>
            <a:off x="2306689" y="0"/>
            <a:ext cx="5770736" cy="1386840"/>
          </a:xfrm>
          <a:prstGeom prst="rect"/>
        </p:spPr>
        <p:txBody>
          <a:bodyPr rtlCol="0" wrap="square">
            <a:spAutoFit/>
          </a:bodyPr>
          <a:p>
            <a:r>
              <a:rPr altLang="en-US" sz="8700" lang="en-CA">
                <a:solidFill>
                  <a:srgbClr val="008000"/>
                </a:solidFill>
              </a:rPr>
              <a:t>স</a:t>
            </a:r>
            <a:r>
              <a:rPr altLang="en-US" sz="8700" lang="en-CA">
                <a:solidFill>
                  <a:srgbClr val="008000"/>
                </a:solidFill>
              </a:rPr>
              <a:t>্ব</a:t>
            </a:r>
            <a:r>
              <a:rPr altLang="en-US" sz="8700" lang="en-CA">
                <a:solidFill>
                  <a:srgbClr val="008000"/>
                </a:solidFill>
              </a:rPr>
              <a:t>া</a:t>
            </a:r>
            <a:r>
              <a:rPr altLang="en-US" sz="8700" lang="en-CA">
                <a:solidFill>
                  <a:srgbClr val="008000"/>
                </a:solidFill>
              </a:rPr>
              <a:t>গতম</a:t>
            </a:r>
            <a:r>
              <a:rPr altLang="en-US" sz="8700" lang="en-US">
                <a:solidFill>
                  <a:srgbClr val="008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1"/>
          <p:cNvSpPr txBox="1"/>
          <p:nvPr/>
        </p:nvSpPr>
        <p:spPr>
          <a:xfrm>
            <a:off x="1065633" y="1524000"/>
            <a:ext cx="7193114" cy="2021840"/>
          </a:xfrm>
          <a:prstGeom prst="rect"/>
          <a:noFill/>
          <a:ln w="57150">
            <a:solidFill>
              <a:srgbClr val="0070C0"/>
            </a:solidFill>
          </a:ln>
        </p:spPr>
        <p:txBody>
          <a:bodyPr rtlCol="0" wrap="square">
            <a:spAutoFit/>
          </a:bodyPr>
          <a:p>
            <a:r>
              <a:rPr b="1" dirty="0" sz="3200" lang="bn-BD" smtClean="0">
                <a:latin typeface="NikoshBAN" pitchFamily="2" charset="0"/>
                <a:cs typeface="NikoshBAN" pitchFamily="2" charset="0"/>
              </a:rPr>
              <a:t>কাজ-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ব্যবসা প্রতিষ্ঠানের দৃষ্টিতে ঝু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কির উৎস লেখ।</a:t>
            </a:r>
            <a:endParaRPr altLang="en-US" lang="zh-CN"/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বিনিয়োগ কারির দৃষ্টিতে ঝুকির উৎস  কি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কি লেখ। </a:t>
            </a:r>
            <a:endParaRPr altLang="en-US"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5"/>
          <p:cNvSpPr txBox="1"/>
          <p:nvPr/>
        </p:nvSpPr>
        <p:spPr>
          <a:xfrm>
            <a:off x="914400" y="228600"/>
            <a:ext cx="7086600" cy="510540"/>
          </a:xfrm>
          <a:prstGeom prst="rect"/>
          <a:noFill/>
          <a:ln w="57150">
            <a:solidFill>
              <a:srgbClr val="0070C0"/>
            </a:solidFill>
          </a:ln>
        </p:spPr>
        <p:txBody>
          <a:bodyPr rtlCol="0" wrap="square">
            <a:spAutoFit/>
          </a:bodyPr>
          <a:p>
            <a:pPr algn="ctr"/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ঝ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ুঁকি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ও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পার্থ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ক্য</a:t>
            </a:r>
            <a:r>
              <a:rPr altLang="en-US" dirty="0" sz="2800" lang="en-CA" smtClean="0">
                <a:latin typeface="NikoshBAN" pitchFamily="2" charset="0"/>
                <a:cs typeface="NikoshBAN" pitchFamily="2" charset="0"/>
              </a:rPr>
              <a:t>ঃ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-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TextBox 6"/>
          <p:cNvSpPr txBox="1"/>
          <p:nvPr/>
        </p:nvSpPr>
        <p:spPr>
          <a:xfrm>
            <a:off x="381000" y="1600200"/>
            <a:ext cx="8382000" cy="4917440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Wingdings" pitchFamily="2" charset="2"/>
              <a:buChar char="Ø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খারাপ কোন ঘটনা ঘটার আশাংকাই হচ্ছে ঝু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কি। কিন্তু  খারাপ কোন ঘটনা ঘটার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আ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শ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ং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কা কেমন তা জানা না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থাকলে, সেই অনিশ্চয়তাকে ঝুকি বলা যায়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না।</a:t>
            </a:r>
            <a:endParaRPr altLang="en-US" lang="zh-CN"/>
          </a:p>
          <a:p>
            <a:pPr>
              <a:buFont typeface="Wingdings" pitchFamily="2" charset="2"/>
              <a:buChar char="Ø"/>
            </a:pP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ঝ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অনিশ্চয়তার যে অংশ টুকু পরিমাপ করা যায় সে অংশ টুকুকে  ঝু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কি বলা হয়।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পরিমাপ করা যায় বলে  বিভিন্ন কৌশল প্রয়োগ করে ঝু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কির পরিমান কমানো যায়। কিন্তু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অনিশ্চয়তাকে বিভিন্ন কৌশল প্রয়োগ করে কমানো বা পরিহার করা যায় না।</a:t>
            </a:r>
            <a:endParaRPr altLang="en-US" 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892447" y="2135365"/>
            <a:ext cx="7359107" cy="1932940"/>
          </a:xfrm>
          <a:prstGeom prst="rect"/>
          <a:noFill/>
          <a:ln w="57150">
            <a:solidFill>
              <a:srgbClr val="0070C0"/>
            </a:solidFill>
          </a:ln>
        </p:spPr>
        <p:txBody>
          <a:bodyPr rtlCol="0" wrap="square">
            <a:spAutoFit/>
          </a:bodyPr>
          <a:p>
            <a:r>
              <a:rPr altLang="en-US" dirty="0" sz="5900" lang="en-CA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5900" lang="en-CA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5900" lang="en-CA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altLang="en-US" dirty="0" sz="5900" lang="en-CA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ির</a:t>
            </a:r>
            <a:r>
              <a:rPr altLang="en-US" dirty="0" sz="5900" lang="en-US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5900" lang="en-CA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altLang="en-US" dirty="0" sz="5900" lang="en-CA" u="sng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altLang="en-US" lang="zh-CN"/>
          </a:p>
          <a:p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গ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বছ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রে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ী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ঝ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ু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ঁকি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ও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ন্মুখ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ী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ছ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?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্ত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ারিত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্ল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েষণ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কর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ো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।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838200" y="1143000"/>
            <a:ext cx="7086600" cy="2987040"/>
          </a:xfrm>
          <a:prstGeom prst="rect"/>
          <a:noFill/>
          <a:ln w="57150">
            <a:solidFill>
              <a:srgbClr val="0070C0"/>
            </a:solidFill>
          </a:ln>
        </p:spPr>
        <p:txBody>
          <a:bodyPr rtlCol="0" wrap="square">
            <a:spAutoFit/>
          </a:bodyPr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মূল্যায়ন-</a:t>
            </a:r>
          </a:p>
          <a:p>
            <a:pPr>
              <a:buFont typeface="Arial" pitchFamily="34" charset="0"/>
              <a:buChar char="•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অনিশ্চয়তা কী?</a:t>
            </a:r>
          </a:p>
          <a:p>
            <a:pPr>
              <a:buFont typeface="Arial" pitchFamily="34" charset="0"/>
              <a:buChar char="•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ঝুকি বলতে কী বুঝি?</a:t>
            </a:r>
          </a:p>
          <a:p>
            <a:pPr>
              <a:buFont typeface="Arial" pitchFamily="34" charset="0"/>
              <a:buChar char="•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প্রত্যাশার বাইরে কোন কিছু ঘটাকে আমরা কী বলি?</a:t>
            </a:r>
          </a:p>
          <a:p>
            <a:pPr>
              <a:buFont typeface="Arial" pitchFamily="34" charset="0"/>
              <a:buChar char="•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ঝুকি ও অনিশ্চয়তার একটি পার্থক্য বল।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8441" y="-26847"/>
            <a:ext cx="9238546" cy="7171763"/>
          </a:xfrm>
          <a:prstGeom prst="rect"/>
        </p:spPr>
      </p:pic>
      <p:sp>
        <p:nvSpPr>
          <p:cNvPr id="1048590" name=""/>
          <p:cNvSpPr txBox="1"/>
          <p:nvPr/>
        </p:nvSpPr>
        <p:spPr>
          <a:xfrm>
            <a:off x="1021643" y="1645582"/>
            <a:ext cx="6706948" cy="2694940"/>
          </a:xfrm>
          <a:prstGeom prst="rect"/>
        </p:spPr>
        <p:txBody>
          <a:bodyPr rtlCol="0" wrap="square">
            <a:spAutoFit/>
          </a:bodyPr>
          <a:p>
            <a:r>
              <a:rPr altLang="en-US" sz="17500" lang="en-CA">
                <a:solidFill>
                  <a:srgbClr val="FFFFFF"/>
                </a:solidFill>
              </a:rPr>
              <a:t>ধ</a:t>
            </a:r>
            <a:r>
              <a:rPr altLang="en-US" sz="17500" lang="en-CA">
                <a:solidFill>
                  <a:srgbClr val="FFFFFF"/>
                </a:solidFill>
              </a:rPr>
              <a:t>ন</a:t>
            </a:r>
            <a:r>
              <a:rPr altLang="en-US" sz="17500" lang="en-CA">
                <a:solidFill>
                  <a:srgbClr val="FFFFFF"/>
                </a:solidFill>
              </a:rPr>
              <a:t>্যবাদ</a:t>
            </a:r>
            <a:r>
              <a:rPr altLang="en-US" sz="5300" lang="en-US">
                <a:solidFill>
                  <a:srgbClr val="FFFFFF"/>
                </a:solidFill>
              </a:rPr>
              <a:t> </a:t>
            </a:r>
            <a:endParaRPr sz="2800"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 txBox="1"/>
          <p:nvPr/>
        </p:nvSpPr>
        <p:spPr>
          <a:xfrm>
            <a:off x="634750" y="1990653"/>
            <a:ext cx="3889412" cy="3418840"/>
          </a:xfrm>
          <a:prstGeom prst="rect"/>
        </p:spPr>
        <p:txBody>
          <a:bodyPr rtlCol="0" wrap="square">
            <a:spAutoFit/>
          </a:bodyPr>
          <a:p>
            <a:r>
              <a:rPr altLang="en-US" sz="4800" lang="en-CA" u="sng">
                <a:solidFill>
                  <a:srgbClr val="98CC00"/>
                </a:solidFill>
              </a:rPr>
              <a:t>শিক্ষ</a:t>
            </a:r>
            <a:r>
              <a:rPr altLang="en-US" sz="4800" lang="en-CA" u="sng">
                <a:solidFill>
                  <a:srgbClr val="98CC00"/>
                </a:solidFill>
              </a:rPr>
              <a:t>ক</a:t>
            </a:r>
            <a:r>
              <a:rPr altLang="en-US" sz="4800" lang="en-US" u="sng">
                <a:solidFill>
                  <a:srgbClr val="98CC00"/>
                </a:solidFill>
              </a:rPr>
              <a:t> </a:t>
            </a:r>
            <a:r>
              <a:rPr altLang="en-US" sz="4800" lang="en-CA" u="sng">
                <a:solidFill>
                  <a:srgbClr val="98CC00"/>
                </a:solidFill>
              </a:rPr>
              <a:t>পরিচিত</a:t>
            </a:r>
            <a:endParaRPr sz="4800" lang="en-CA">
              <a:solidFill>
                <a:srgbClr val="98CC00"/>
              </a:solidFill>
            </a:endParaRPr>
          </a:p>
          <a:p>
            <a:r>
              <a:rPr altLang="en-US" sz="3100" lang="en-CA" u="none">
                <a:solidFill>
                  <a:srgbClr val="000000"/>
                </a:solidFill>
              </a:rPr>
              <a:t>ত</a:t>
            </a:r>
            <a:r>
              <a:rPr altLang="en-US" sz="3100" lang="en-CA" u="none">
                <a:solidFill>
                  <a:srgbClr val="000000"/>
                </a:solidFill>
              </a:rPr>
              <a:t>া</a:t>
            </a:r>
            <a:r>
              <a:rPr altLang="en-US" sz="3100" lang="en-CA" u="none">
                <a:solidFill>
                  <a:srgbClr val="000000"/>
                </a:solidFill>
              </a:rPr>
              <a:t>হ</a:t>
            </a:r>
            <a:r>
              <a:rPr altLang="en-US" sz="3100" lang="en-CA" u="none">
                <a:solidFill>
                  <a:srgbClr val="000000"/>
                </a:solidFill>
              </a:rPr>
              <a:t>ম</a:t>
            </a:r>
            <a:r>
              <a:rPr altLang="en-US" sz="3100" lang="en-CA" u="none">
                <a:solidFill>
                  <a:srgbClr val="000000"/>
                </a:solidFill>
              </a:rPr>
              <a:t>ি</a:t>
            </a:r>
            <a:r>
              <a:rPr altLang="en-US" sz="3100" lang="en-CA" u="none">
                <a:solidFill>
                  <a:srgbClr val="000000"/>
                </a:solidFill>
              </a:rPr>
              <a:t>না</a:t>
            </a:r>
            <a:r>
              <a:rPr altLang="en-US" sz="3100" lang="en-US" u="none">
                <a:solidFill>
                  <a:srgbClr val="000000"/>
                </a:solidFill>
              </a:rPr>
              <a:t> </a:t>
            </a:r>
            <a:r>
              <a:rPr altLang="en-US" sz="3100" lang="en-CA" u="none">
                <a:solidFill>
                  <a:srgbClr val="000000"/>
                </a:solidFill>
              </a:rPr>
              <a:t>আফরোজ</a:t>
            </a:r>
            <a:r>
              <a:rPr altLang="en-US" sz="3100" lang="en-US" u="none">
                <a:solidFill>
                  <a:srgbClr val="000000"/>
                </a:solidFill>
              </a:rPr>
              <a:t>,</a:t>
            </a:r>
            <a:endParaRPr sz="3100" lang="en-CA">
              <a:solidFill>
                <a:srgbClr val="000000"/>
              </a:solidFill>
            </a:endParaRPr>
          </a:p>
          <a:p>
            <a:r>
              <a:rPr altLang="en-US" sz="3100" lang="en-CA" u="none">
                <a:solidFill>
                  <a:srgbClr val="000000"/>
                </a:solidFill>
              </a:rPr>
              <a:t>স</a:t>
            </a:r>
            <a:r>
              <a:rPr altLang="en-US" sz="3100" lang="en-CA" u="none">
                <a:solidFill>
                  <a:srgbClr val="000000"/>
                </a:solidFill>
              </a:rPr>
              <a:t>হ</a:t>
            </a:r>
            <a:r>
              <a:rPr altLang="en-US" sz="3100" lang="en-CA" u="none">
                <a:solidFill>
                  <a:srgbClr val="000000"/>
                </a:solidFill>
              </a:rPr>
              <a:t>কারী</a:t>
            </a:r>
            <a:r>
              <a:rPr altLang="en-US" sz="3100" lang="en-US" u="none">
                <a:solidFill>
                  <a:srgbClr val="000000"/>
                </a:solidFill>
              </a:rPr>
              <a:t> </a:t>
            </a:r>
            <a:r>
              <a:rPr altLang="en-US" sz="3100" lang="en-CA" u="none">
                <a:solidFill>
                  <a:srgbClr val="000000"/>
                </a:solidFill>
              </a:rPr>
              <a:t>শিক্ষক</a:t>
            </a:r>
            <a:r>
              <a:rPr altLang="en-US" sz="3100" lang="en-US" u="none">
                <a:solidFill>
                  <a:srgbClr val="000000"/>
                </a:solidFill>
              </a:rPr>
              <a:t>, </a:t>
            </a:r>
            <a:r>
              <a:rPr altLang="en-US" sz="3100" lang="en-CA" u="none">
                <a:solidFill>
                  <a:srgbClr val="000000"/>
                </a:solidFill>
              </a:rPr>
              <a:t>ধ</a:t>
            </a:r>
            <a:r>
              <a:rPr altLang="en-US" sz="3100" lang="en-CA" u="none">
                <a:solidFill>
                  <a:srgbClr val="000000"/>
                </a:solidFill>
              </a:rPr>
              <a:t>ল</a:t>
            </a:r>
            <a:r>
              <a:rPr altLang="en-US" sz="3100" lang="en-CA" u="none">
                <a:solidFill>
                  <a:srgbClr val="000000"/>
                </a:solidFill>
              </a:rPr>
              <a:t>া</a:t>
            </a:r>
            <a:r>
              <a:rPr altLang="en-US" sz="3100" lang="en-CA" u="none">
                <a:solidFill>
                  <a:srgbClr val="000000"/>
                </a:solidFill>
              </a:rPr>
              <a:t>দ</a:t>
            </a:r>
            <a:r>
              <a:rPr altLang="en-US" sz="3100" lang="en-CA" u="none">
                <a:solidFill>
                  <a:srgbClr val="000000"/>
                </a:solidFill>
              </a:rPr>
              <a:t>ি</a:t>
            </a:r>
            <a:r>
              <a:rPr altLang="en-US" sz="3100" lang="en-CA" u="none">
                <a:solidFill>
                  <a:srgbClr val="000000"/>
                </a:solidFill>
              </a:rPr>
              <a:t>য়া</a:t>
            </a:r>
            <a:r>
              <a:rPr altLang="en-US" sz="3100" lang="en-US" u="none">
                <a:solidFill>
                  <a:srgbClr val="000000"/>
                </a:solidFill>
              </a:rPr>
              <a:t> </a:t>
            </a:r>
            <a:r>
              <a:rPr altLang="en-US" sz="3100" lang="en-CA" u="none">
                <a:solidFill>
                  <a:srgbClr val="000000"/>
                </a:solidFill>
              </a:rPr>
              <a:t>উচ্চ</a:t>
            </a:r>
            <a:r>
              <a:rPr altLang="en-US" sz="3100" lang="en-US" u="none">
                <a:solidFill>
                  <a:srgbClr val="000000"/>
                </a:solidFill>
              </a:rPr>
              <a:t> </a:t>
            </a:r>
            <a:r>
              <a:rPr altLang="en-US" sz="3100" lang="en-CA" u="none">
                <a:solidFill>
                  <a:srgbClr val="000000"/>
                </a:solidFill>
              </a:rPr>
              <a:t>বিদ্যালয়</a:t>
            </a:r>
            <a:r>
              <a:rPr altLang="en-US" sz="3100" lang="en-US" u="none">
                <a:solidFill>
                  <a:srgbClr val="000000"/>
                </a:solidFill>
              </a:rPr>
              <a:t>, </a:t>
            </a:r>
            <a:r>
              <a:rPr altLang="en-US" sz="3100" lang="en-CA" u="none">
                <a:solidFill>
                  <a:srgbClr val="000000"/>
                </a:solidFill>
              </a:rPr>
              <a:t>শ</a:t>
            </a:r>
            <a:r>
              <a:rPr altLang="en-US" sz="3100" lang="en-CA" u="none">
                <a:solidFill>
                  <a:srgbClr val="000000"/>
                </a:solidFill>
              </a:rPr>
              <a:t>্র</a:t>
            </a:r>
            <a:r>
              <a:rPr altLang="en-US" sz="3100" lang="en-CA" u="none">
                <a:solidFill>
                  <a:srgbClr val="000000"/>
                </a:solidFill>
              </a:rPr>
              <a:t>ী</a:t>
            </a:r>
            <a:r>
              <a:rPr altLang="en-US" sz="3100" lang="en-CA" u="none">
                <a:solidFill>
                  <a:srgbClr val="000000"/>
                </a:solidFill>
              </a:rPr>
              <a:t>প</a:t>
            </a:r>
            <a:r>
              <a:rPr altLang="en-US" sz="3100" lang="en-CA" u="none">
                <a:solidFill>
                  <a:srgbClr val="000000"/>
                </a:solidFill>
              </a:rPr>
              <a:t>ু</a:t>
            </a:r>
            <a:r>
              <a:rPr altLang="en-US" sz="3100" lang="en-CA" u="none">
                <a:solidFill>
                  <a:srgbClr val="000000"/>
                </a:solidFill>
              </a:rPr>
              <a:t>র</a:t>
            </a:r>
            <a:r>
              <a:rPr altLang="en-US" sz="3100" lang="en-US" u="none">
                <a:solidFill>
                  <a:srgbClr val="000000"/>
                </a:solidFill>
              </a:rPr>
              <a:t>, </a:t>
            </a:r>
            <a:r>
              <a:rPr altLang="en-US" sz="3100" lang="en-CA" u="none">
                <a:solidFill>
                  <a:srgbClr val="000000"/>
                </a:solidFill>
              </a:rPr>
              <a:t>গ</a:t>
            </a:r>
            <a:r>
              <a:rPr altLang="en-US" sz="3100" lang="en-CA" u="none">
                <a:solidFill>
                  <a:srgbClr val="000000"/>
                </a:solidFill>
              </a:rPr>
              <a:t>া</a:t>
            </a:r>
            <a:r>
              <a:rPr altLang="en-US" sz="3100" lang="en-CA" u="none">
                <a:solidFill>
                  <a:srgbClr val="000000"/>
                </a:solidFill>
              </a:rPr>
              <a:t>জ</a:t>
            </a:r>
            <a:r>
              <a:rPr altLang="en-US" sz="3100" lang="en-CA" u="none">
                <a:solidFill>
                  <a:srgbClr val="000000"/>
                </a:solidFill>
              </a:rPr>
              <a:t>ীপুর</a:t>
            </a:r>
            <a:r>
              <a:rPr altLang="en-US" sz="3100" lang="en-CA" u="none">
                <a:solidFill>
                  <a:srgbClr val="000000"/>
                </a:solidFill>
              </a:rPr>
              <a:t>।</a:t>
            </a:r>
            <a:r>
              <a:rPr altLang="en-US" sz="1900" lang="en-CA" u="sng">
                <a:solidFill>
                  <a:srgbClr val="98CC00"/>
                </a:solidFill>
              </a:rPr>
              <a:t> </a:t>
            </a:r>
            <a:r>
              <a:rPr altLang="en-US" sz="4800" lang="en-US" u="sng">
                <a:solidFill>
                  <a:srgbClr val="98CC00"/>
                </a:solidFill>
              </a:rPr>
              <a:t> </a:t>
            </a:r>
            <a:r>
              <a:rPr altLang="en-US" sz="4800" lang="en-US" u="sng">
                <a:solidFill>
                  <a:srgbClr val="98CC00"/>
                </a:solidFill>
              </a:rPr>
              <a:t> </a:t>
            </a:r>
            <a:r>
              <a:rPr altLang="en-US" sz="4800" lang="en-US" u="sng">
                <a:solidFill>
                  <a:srgbClr val="008000"/>
                </a:solidFill>
              </a:rPr>
              <a:t> </a:t>
            </a:r>
            <a:endParaRPr sz="4800" lang="en-CA">
              <a:solidFill>
                <a:srgbClr val="000000"/>
              </a:solidFill>
            </a:endParaRPr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flipH="0">
            <a:off x="5217611" y="599861"/>
            <a:ext cx="58034" cy="5506584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598" name=""/>
          <p:cNvSpPr txBox="1"/>
          <p:nvPr/>
        </p:nvSpPr>
        <p:spPr>
          <a:xfrm>
            <a:off x="5441891" y="744783"/>
            <a:ext cx="3495573" cy="2491740"/>
          </a:xfrm>
          <a:prstGeom prst="rect"/>
        </p:spPr>
        <p:txBody>
          <a:bodyPr rtlCol="0" wrap="square">
            <a:spAutoFit/>
          </a:bodyPr>
          <a:p>
            <a:r>
              <a:rPr altLang="en-US" sz="4800" lang="en-CA" u="sng">
                <a:solidFill>
                  <a:srgbClr val="98CC00"/>
                </a:solidFill>
              </a:rPr>
              <a:t>পাঠ</a:t>
            </a:r>
            <a:r>
              <a:rPr altLang="en-US" sz="4800" lang="en-US" u="sng">
                <a:solidFill>
                  <a:srgbClr val="98CC00"/>
                </a:solidFill>
              </a:rPr>
              <a:t> </a:t>
            </a:r>
            <a:r>
              <a:rPr altLang="en-US" sz="4800" lang="en-CA" u="sng">
                <a:solidFill>
                  <a:srgbClr val="98CC00"/>
                </a:solidFill>
              </a:rPr>
              <a:t>পরিচিতি</a:t>
            </a:r>
            <a:endParaRPr sz="2800" lang="en-CA">
              <a:solidFill>
                <a:srgbClr val="000000"/>
              </a:solidFill>
            </a:endParaRPr>
          </a:p>
          <a:p>
            <a:r>
              <a:rPr altLang="en-US" sz="2800" lang="en-CA" u="none">
                <a:solidFill>
                  <a:srgbClr val="000000"/>
                </a:solidFill>
              </a:rPr>
              <a:t>শ</a:t>
            </a:r>
            <a:r>
              <a:rPr altLang="en-US" sz="2800" lang="en-CA" u="none">
                <a:solidFill>
                  <a:srgbClr val="000000"/>
                </a:solidFill>
              </a:rPr>
              <a:t>্র</a:t>
            </a:r>
            <a:r>
              <a:rPr altLang="en-US" sz="2800" lang="en-CA" u="none">
                <a:solidFill>
                  <a:srgbClr val="000000"/>
                </a:solidFill>
              </a:rPr>
              <a:t>ে</a:t>
            </a:r>
            <a:r>
              <a:rPr altLang="en-US" sz="2800" lang="en-CA" u="none">
                <a:solidFill>
                  <a:srgbClr val="000000"/>
                </a:solidFill>
              </a:rPr>
              <a:t>নীঃ৯ম-১০ম</a:t>
            </a:r>
            <a:r>
              <a:rPr altLang="en-US" sz="2800" lang="en-US" u="none">
                <a:solidFill>
                  <a:srgbClr val="000000"/>
                </a:solidFill>
              </a:rPr>
              <a:t> </a:t>
            </a:r>
            <a:endParaRPr sz="2800" lang="en-CA" u="none">
              <a:solidFill>
                <a:srgbClr val="000000"/>
              </a:solidFill>
            </a:endParaRPr>
          </a:p>
          <a:p>
            <a:r>
              <a:rPr altLang="en-US" sz="2800" lang="en-CA" u="none">
                <a:solidFill>
                  <a:srgbClr val="000000"/>
                </a:solidFill>
              </a:rPr>
              <a:t>ব</a:t>
            </a:r>
            <a:r>
              <a:rPr altLang="en-US" sz="2800" lang="en-CA" u="none">
                <a:solidFill>
                  <a:srgbClr val="000000"/>
                </a:solidFill>
              </a:rPr>
              <a:t>ি</a:t>
            </a:r>
            <a:r>
              <a:rPr altLang="en-US" sz="2800" lang="en-CA" u="none">
                <a:solidFill>
                  <a:srgbClr val="000000"/>
                </a:solidFill>
              </a:rPr>
              <a:t>ষয়</a:t>
            </a:r>
            <a:r>
              <a:rPr altLang="en-US" sz="2800" lang="en-CA" u="none">
                <a:solidFill>
                  <a:srgbClr val="000000"/>
                </a:solidFill>
              </a:rPr>
              <a:t>ঃ</a:t>
            </a:r>
            <a:r>
              <a:rPr altLang="en-US" sz="2800" lang="en-CA" u="none">
                <a:solidFill>
                  <a:srgbClr val="000000"/>
                </a:solidFill>
              </a:rPr>
              <a:t>ফিন্যান্স</a:t>
            </a:r>
            <a:r>
              <a:rPr altLang="en-US" sz="2800" lang="en-US" u="none">
                <a:solidFill>
                  <a:srgbClr val="000000"/>
                </a:solidFill>
              </a:rPr>
              <a:t> </a:t>
            </a:r>
            <a:r>
              <a:rPr altLang="en-US" sz="2800" lang="en-CA" u="none">
                <a:solidFill>
                  <a:srgbClr val="000000"/>
                </a:solidFill>
              </a:rPr>
              <a:t>ও</a:t>
            </a:r>
            <a:r>
              <a:rPr altLang="en-US" sz="2800" lang="en-US" u="none">
                <a:solidFill>
                  <a:srgbClr val="000000"/>
                </a:solidFill>
              </a:rPr>
              <a:t> </a:t>
            </a:r>
            <a:r>
              <a:rPr altLang="en-US" sz="2800" lang="en-CA" u="none">
                <a:solidFill>
                  <a:srgbClr val="000000"/>
                </a:solidFill>
              </a:rPr>
              <a:t>ব্যাংকিং</a:t>
            </a:r>
            <a:r>
              <a:rPr altLang="en-US" sz="2800" lang="en-US" u="none">
                <a:solidFill>
                  <a:srgbClr val="000000"/>
                </a:solidFill>
              </a:rPr>
              <a:t> </a:t>
            </a:r>
            <a:endParaRPr sz="2800" lang="en-CA" u="none">
              <a:solidFill>
                <a:srgbClr val="000000"/>
              </a:solidFill>
            </a:endParaRPr>
          </a:p>
          <a:p>
            <a:r>
              <a:rPr altLang="en-US" sz="2800" lang="en-CA" u="none">
                <a:solidFill>
                  <a:srgbClr val="000000"/>
                </a:solidFill>
              </a:rPr>
              <a:t>অধ</a:t>
            </a:r>
            <a:r>
              <a:rPr altLang="en-US" sz="2800" lang="en-CA" u="none">
                <a:solidFill>
                  <a:srgbClr val="000000"/>
                </a:solidFill>
              </a:rPr>
              <a:t>্য</a:t>
            </a:r>
            <a:r>
              <a:rPr altLang="en-US" sz="2800" lang="en-CA" u="none">
                <a:solidFill>
                  <a:srgbClr val="000000"/>
                </a:solidFill>
              </a:rPr>
              <a:t>ায়</a:t>
            </a:r>
            <a:r>
              <a:rPr altLang="en-US" sz="2800" lang="en-CA" u="none">
                <a:solidFill>
                  <a:srgbClr val="000000"/>
                </a:solidFill>
              </a:rPr>
              <a:t>ঃ</a:t>
            </a:r>
            <a:r>
              <a:rPr altLang="en-US" sz="2800" lang="en-CA" u="none">
                <a:solidFill>
                  <a:srgbClr val="000000"/>
                </a:solidFill>
              </a:rPr>
              <a:t>৪</a:t>
            </a:r>
            <a:r>
              <a:rPr altLang="en-US" sz="2800" lang="en-CA" u="none">
                <a:solidFill>
                  <a:srgbClr val="000000"/>
                </a:solidFill>
              </a:rPr>
              <a:t>র্থ</a:t>
            </a:r>
            <a:r>
              <a:rPr altLang="en-US" sz="2800" lang="en-US" u="sng">
                <a:solidFill>
                  <a:srgbClr val="98CC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91219" y="744782"/>
            <a:ext cx="1536623" cy="167499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5"/>
          <p:cNvSpPr txBox="1"/>
          <p:nvPr/>
        </p:nvSpPr>
        <p:spPr>
          <a:xfrm>
            <a:off x="1828800" y="838200"/>
            <a:ext cx="5715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এসো একটি ছবি লক্ষ্য করি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99409" y="1964666"/>
            <a:ext cx="7742463" cy="437558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1"/>
          <p:cNvSpPr txBox="1"/>
          <p:nvPr/>
        </p:nvSpPr>
        <p:spPr>
          <a:xfrm>
            <a:off x="1980921" y="1639780"/>
            <a:ext cx="5182156" cy="688340"/>
          </a:xfrm>
          <a:prstGeom prst="rect"/>
          <a:noFill/>
          <a:ln w="57150">
            <a:solidFill>
              <a:srgbClr val="0070C0"/>
            </a:solidFill>
          </a:ln>
        </p:spPr>
        <p:txBody>
          <a:bodyPr rtlCol="0" wrap="square">
            <a:spAutoFit/>
          </a:bodyPr>
          <a:p>
            <a:pPr algn="ctr"/>
            <a:r>
              <a:rPr altLang="en-US" b="1" dirty="0" sz="4000" lang="en-CA" smtClean="0">
                <a:latin typeface="NikoshBAN" pitchFamily="2" charset="0"/>
                <a:cs typeface="NikoshBAN" pitchFamily="2" charset="0"/>
              </a:rPr>
              <a:t>ঝ</a:t>
            </a:r>
            <a:r>
              <a:rPr altLang="en-US" b="1" dirty="0" sz="4000" lang="en-CA" smtClean="0">
                <a:latin typeface="NikoshBAN" pitchFamily="2" charset="0"/>
                <a:cs typeface="NikoshBAN" pitchFamily="2" charset="0"/>
              </a:rPr>
              <a:t>ুঁকি</a:t>
            </a:r>
            <a:r>
              <a:rPr altLang="en-US" b="1"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en-CA" smtClean="0">
                <a:latin typeface="NikoshBAN" pitchFamily="2" charset="0"/>
                <a:cs typeface="NikoshBAN" pitchFamily="2" charset="0"/>
              </a:rPr>
              <a:t>ও</a:t>
            </a:r>
            <a:r>
              <a:rPr altLang="en-US" b="1"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altLang="en-US" b="1" dirty="0" sz="4000" lang="en-CA" smtClean="0"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4" name=""/>
          <p:cNvSpPr txBox="1"/>
          <p:nvPr/>
        </p:nvSpPr>
        <p:spPr>
          <a:xfrm>
            <a:off x="2366555" y="479872"/>
            <a:ext cx="6634495" cy="891541"/>
          </a:xfrm>
          <a:prstGeom prst="rect"/>
        </p:spPr>
        <p:txBody>
          <a:bodyPr rtlCol="0" wrap="square">
            <a:spAutoFit/>
          </a:bodyPr>
          <a:p>
            <a:r>
              <a:rPr b="1" dirty="0" sz="5400" lang="en-US" u="sng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bn-BD" u="sng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5400" lang="en-US" u="sng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5400" lang="en-CA" u="sng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altLang="en-US" b="1"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en-US" smtClean="0">
                <a:latin typeface="NikoshBAN" pitchFamily="2" charset="0"/>
                <a:cs typeface="NikoshBAN" pitchFamily="2" charset="0"/>
              </a:rPr>
              <a:t>-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3"/>
          <p:cNvSpPr txBox="1"/>
          <p:nvPr/>
        </p:nvSpPr>
        <p:spPr>
          <a:xfrm>
            <a:off x="609600" y="1371600"/>
            <a:ext cx="7772400" cy="3825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শিখন ফল –</a:t>
            </a:r>
          </a:p>
          <a:p>
            <a:pPr>
              <a:buFont typeface="Wingdings" pitchFamily="2" charset="2"/>
              <a:buChar char="ü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অনিশ্চয়তা কী বলতে পারবে।</a:t>
            </a:r>
          </a:p>
          <a:p>
            <a:pPr>
              <a:buFont typeface="Wingdings" pitchFamily="2" charset="2"/>
              <a:buChar char="ü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ঝু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কি কাকে বলে বলতে পারবে।</a:t>
            </a:r>
            <a:endParaRPr altLang="en-US" lang="zh-CN"/>
          </a:p>
          <a:p>
            <a:pPr>
              <a:buFont typeface="Wingdings" pitchFamily="2" charset="2"/>
              <a:buChar char="ü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ঝু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কি ও অনিশ্চয়তার পা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র্থ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ক্য কী তা বলতে পারবে।</a:t>
            </a:r>
            <a:endParaRPr altLang="en-US" lang="zh-CN"/>
          </a:p>
          <a:p>
            <a:pPr>
              <a:buFont typeface="Wingdings" pitchFamily="2" charset="2"/>
              <a:buChar char="ü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ব্যবসায়িক ঝু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কি ও আর্থিক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ঝু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ঁ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কি কী ও তার পার্থক্য  নির্ণয় করতে পারবে।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57199" y="46037"/>
            <a:ext cx="8229600" cy="944562"/>
          </a:xfrm>
        </p:spPr>
        <p:txBody>
          <a:bodyPr>
            <a:noAutofit/>
          </a:bodyPr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একজন ছাত্রের অনিশ্চয়তার বিভিন্ন দিক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Rounded Rectangle 2"/>
          <p:cNvSpPr/>
          <p:nvPr/>
        </p:nvSpPr>
        <p:spPr>
          <a:xfrm>
            <a:off x="4270689" y="1295399"/>
            <a:ext cx="4828465" cy="1295400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4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পরীক্ষায় জিপিএ-৫ পাব কী?</a:t>
            </a:r>
            <a:endParaRPr dirty="0" sz="340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Rounded Rectangle 3"/>
          <p:cNvSpPr/>
          <p:nvPr/>
        </p:nvSpPr>
        <p:spPr>
          <a:xfrm>
            <a:off x="4372326" y="2666999"/>
            <a:ext cx="4651091" cy="1638883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5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লেখাপড়া শেষ করে চাকরি পাব কী?</a:t>
            </a:r>
            <a:endParaRPr dirty="0" sz="350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Rounded Rectangle 4"/>
          <p:cNvSpPr/>
          <p:nvPr/>
        </p:nvSpPr>
        <p:spPr>
          <a:xfrm>
            <a:off x="4571998" y="4459570"/>
            <a:ext cx="4507299" cy="1418083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4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 প্রতিষ্ঠা লাভ করতে পারবো কী?</a:t>
            </a:r>
            <a:endParaRPr dirty="0" sz="340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5" descr="images-27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2000" y="1295400"/>
            <a:ext cx="3429000" cy="47244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1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7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22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0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31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3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34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6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37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9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4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43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6" grpId="1"/>
      <p:bldP spid="1048607" grpId="0" animBg="1"/>
      <p:bldP spid="1048607" grpId="1" animBg="1"/>
      <p:bldP spid="1048608" grpId="0" animBg="1"/>
      <p:bldP spid="1048608" grpId="1" animBg="1"/>
      <p:bldP spid="1048609" grpId="0" animBg="1"/>
      <p:bldP spid="104860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/>
        </p:nvSpPr>
        <p:spPr>
          <a:xfrm>
            <a:off x="2747759" y="3283409"/>
            <a:ext cx="4037758" cy="3605915"/>
          </a:xfrm>
          <a:prstGeom prst="ellips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200" lang="en-CA">
                <a:solidFill>
                  <a:srgbClr val="000000"/>
                </a:solidFill>
              </a:rPr>
              <a:t>এ</a:t>
            </a:r>
            <a:r>
              <a:rPr altLang="en-US" sz="3200" lang="en-CA">
                <a:solidFill>
                  <a:srgbClr val="000000"/>
                </a:solidFill>
              </a:rPr>
              <a:t>ক</a:t>
            </a:r>
            <a:r>
              <a:rPr altLang="en-US" sz="3200" lang="en-CA">
                <a:solidFill>
                  <a:srgbClr val="000000"/>
                </a:solidFill>
              </a:rPr>
              <a:t>জ</a:t>
            </a:r>
            <a:r>
              <a:rPr altLang="en-US" sz="3200" lang="en-CA">
                <a:solidFill>
                  <a:srgbClr val="000000"/>
                </a:solidFill>
              </a:rPr>
              <a:t>ন</a:t>
            </a:r>
            <a:r>
              <a:rPr altLang="en-US" sz="3200" lang="en-US">
                <a:solidFill>
                  <a:srgbClr val="000000"/>
                </a:solidFill>
              </a:rPr>
              <a:t> </a:t>
            </a:r>
            <a:endParaRPr sz="3200" lang="en-CA"/>
          </a:p>
          <a:p>
            <a:pPr algn="ctr"/>
            <a:r>
              <a:rPr altLang="en-US" sz="3200" lang="en-CA"/>
              <a:t>ব</a:t>
            </a:r>
            <a:r>
              <a:rPr altLang="en-US" sz="3200" lang="en-CA"/>
              <a:t>্য</a:t>
            </a:r>
            <a:r>
              <a:rPr altLang="en-US" sz="3200" lang="en-CA"/>
              <a:t>ব</a:t>
            </a:r>
            <a:r>
              <a:rPr altLang="en-US" sz="3200" lang="en-CA"/>
              <a:t>স</a:t>
            </a:r>
            <a:r>
              <a:rPr altLang="en-US" sz="3200" lang="en-CA"/>
              <a:t>া</a:t>
            </a:r>
            <a:r>
              <a:rPr altLang="en-US" sz="3200" lang="en-CA"/>
              <a:t>য়</a:t>
            </a:r>
            <a:r>
              <a:rPr altLang="en-US" sz="3200" lang="en-CA"/>
              <a:t>ী</a:t>
            </a:r>
            <a:r>
              <a:rPr altLang="en-US" sz="3200" lang="en-CA"/>
              <a:t>র</a:t>
            </a:r>
            <a:r>
              <a:rPr altLang="en-US" sz="3200" lang="en-US"/>
              <a:t> </a:t>
            </a:r>
            <a:r>
              <a:rPr altLang="en-US" sz="3200" lang="en-CA"/>
              <a:t>জ</a:t>
            </a:r>
            <a:r>
              <a:rPr altLang="en-US" sz="3200" lang="en-CA"/>
              <a:t>ী</a:t>
            </a:r>
            <a:r>
              <a:rPr altLang="en-US" sz="3200" lang="en-CA"/>
              <a:t>ব</a:t>
            </a:r>
            <a:r>
              <a:rPr altLang="en-US" sz="3200" lang="en-CA"/>
              <a:t>নের</a:t>
            </a:r>
            <a:r>
              <a:rPr altLang="en-US" sz="3200" lang="en-US"/>
              <a:t> </a:t>
            </a:r>
            <a:r>
              <a:rPr altLang="en-US" sz="3200" lang="en-CA"/>
              <a:t>অ</a:t>
            </a:r>
            <a:r>
              <a:rPr altLang="en-US" sz="3200" lang="en-CA"/>
              <a:t>ন</a:t>
            </a:r>
            <a:r>
              <a:rPr altLang="en-US" sz="3200" lang="en-CA"/>
              <a:t>ি</a:t>
            </a:r>
            <a:r>
              <a:rPr altLang="en-US" sz="3200" lang="en-CA"/>
              <a:t>শ্চি</a:t>
            </a:r>
            <a:r>
              <a:rPr altLang="en-US" sz="3200" lang="en-CA"/>
              <a:t>য়</a:t>
            </a:r>
            <a:r>
              <a:rPr altLang="en-US" sz="3200" lang="en-CA"/>
              <a:t>ত</a:t>
            </a:r>
            <a:r>
              <a:rPr altLang="en-US" sz="3200" lang="en-CA"/>
              <a:t>া</a:t>
            </a:r>
            <a:endParaRPr sz="3200" lang="en-CA"/>
          </a:p>
        </p:txBody>
      </p:sp>
      <p:cxnSp>
        <p:nvCxnSpPr>
          <p:cNvPr id="3145729" name=""/>
          <p:cNvCxnSpPr>
            <a:cxnSpLocks/>
          </p:cNvCxnSpPr>
          <p:nvPr/>
        </p:nvCxnSpPr>
        <p:spPr>
          <a:xfrm flipH="0">
            <a:off x="4573424" y="2266112"/>
            <a:ext cx="34215" cy="1017298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611" name=""/>
          <p:cNvSpPr/>
          <p:nvPr/>
        </p:nvSpPr>
        <p:spPr>
          <a:xfrm>
            <a:off x="3463840" y="386338"/>
            <a:ext cx="2127685" cy="2388423"/>
          </a:xfrm>
          <a:prstGeom prst="roundRect"/>
          <a:solidFill>
            <a:srgbClr val="C0C0C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100" lang="en-CA">
                <a:solidFill>
                  <a:srgbClr val="FFFFFF"/>
                </a:solidFill>
              </a:rPr>
              <a:t>প</a:t>
            </a:r>
            <a:r>
              <a:rPr altLang="en-US" sz="3100" lang="en-CA">
                <a:solidFill>
                  <a:srgbClr val="FFFFFF"/>
                </a:solidFill>
              </a:rPr>
              <a:t>্র</a:t>
            </a:r>
            <a:r>
              <a:rPr altLang="en-US" sz="3100" lang="en-CA">
                <a:solidFill>
                  <a:srgbClr val="FFFFFF"/>
                </a:solidFill>
              </a:rPr>
              <a:t>য়</a:t>
            </a:r>
            <a:r>
              <a:rPr altLang="en-US" sz="3100" lang="en-CA">
                <a:solidFill>
                  <a:srgbClr val="FFFFFF"/>
                </a:solidFill>
              </a:rPr>
              <a:t>োজনীয়</a:t>
            </a:r>
            <a:r>
              <a:rPr altLang="en-US" sz="3100" lang="en-US">
                <a:solidFill>
                  <a:srgbClr val="FFFFFF"/>
                </a:solidFill>
              </a:rPr>
              <a:t> </a:t>
            </a:r>
            <a:r>
              <a:rPr altLang="en-US" sz="3100" lang="en-CA">
                <a:solidFill>
                  <a:srgbClr val="FFFFFF"/>
                </a:solidFill>
              </a:rPr>
              <a:t>কাঁ</a:t>
            </a:r>
            <a:r>
              <a:rPr altLang="en-US" sz="3100" lang="en-CA">
                <a:solidFill>
                  <a:srgbClr val="FFFFFF"/>
                </a:solidFill>
              </a:rPr>
              <a:t>চ</a:t>
            </a:r>
            <a:r>
              <a:rPr altLang="en-US" sz="3100" lang="en-CA">
                <a:solidFill>
                  <a:srgbClr val="FFFFFF"/>
                </a:solidFill>
              </a:rPr>
              <a:t>া</a:t>
            </a:r>
            <a:r>
              <a:rPr altLang="en-US" sz="3100" lang="en-CA">
                <a:solidFill>
                  <a:srgbClr val="FFFFFF"/>
                </a:solidFill>
              </a:rPr>
              <a:t>মাল</a:t>
            </a:r>
            <a:r>
              <a:rPr altLang="en-US" sz="3100" lang="en-US">
                <a:solidFill>
                  <a:srgbClr val="FFFFFF"/>
                </a:solidFill>
              </a:rPr>
              <a:t> </a:t>
            </a:r>
            <a:r>
              <a:rPr altLang="en-US" sz="3100" lang="en-CA">
                <a:solidFill>
                  <a:srgbClr val="FFFFFF"/>
                </a:solidFill>
              </a:rPr>
              <a:t>প</a:t>
            </a:r>
            <a:r>
              <a:rPr altLang="en-US" sz="3100" lang="en-CA">
                <a:solidFill>
                  <a:srgbClr val="FFFFFF"/>
                </a:solidFill>
              </a:rPr>
              <a:t>া</a:t>
            </a:r>
            <a:r>
              <a:rPr altLang="en-US" sz="3100" lang="en-CA">
                <a:solidFill>
                  <a:srgbClr val="FFFFFF"/>
                </a:solidFill>
              </a:rPr>
              <a:t>ব</a:t>
            </a:r>
            <a:r>
              <a:rPr altLang="en-US" sz="3100" lang="en-US">
                <a:solidFill>
                  <a:srgbClr val="FFFFFF"/>
                </a:solidFill>
              </a:rPr>
              <a:t> </a:t>
            </a:r>
            <a:r>
              <a:rPr altLang="en-US" sz="3100" lang="en-CA">
                <a:solidFill>
                  <a:srgbClr val="FFFFFF"/>
                </a:solidFill>
              </a:rPr>
              <a:t>ক</a:t>
            </a:r>
            <a:r>
              <a:rPr altLang="en-US" sz="3100" lang="en-CA">
                <a:solidFill>
                  <a:srgbClr val="FFFFFF"/>
                </a:solidFill>
              </a:rPr>
              <a:t>ী</a:t>
            </a:r>
            <a:endParaRPr lang="en-CA"/>
          </a:p>
        </p:txBody>
      </p:sp>
      <p:cxnSp>
        <p:nvCxnSpPr>
          <p:cNvPr id="3145730" name=""/>
          <p:cNvCxnSpPr>
            <a:cxnSpLocks/>
          </p:cNvCxnSpPr>
          <p:nvPr/>
        </p:nvCxnSpPr>
        <p:spPr>
          <a:xfrm flipV="1">
            <a:off x="5946156" y="2566712"/>
            <a:ext cx="907501" cy="1043642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612" name=""/>
          <p:cNvSpPr/>
          <p:nvPr/>
        </p:nvSpPr>
        <p:spPr>
          <a:xfrm rot="286682">
            <a:off x="6200292" y="735157"/>
            <a:ext cx="1905832" cy="2145694"/>
          </a:xfrm>
          <a:prstGeom prst="roundRect"/>
          <a:solidFill>
            <a:srgbClr val="C0C0C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100" lang="en-CA">
                <a:solidFill>
                  <a:srgbClr val="FFFFFF"/>
                </a:solidFill>
              </a:rPr>
              <a:t>প্রত্যাশ</a:t>
            </a:r>
            <a:r>
              <a:rPr altLang="en-US" sz="3100" lang="en-CA">
                <a:solidFill>
                  <a:srgbClr val="FFFFFF"/>
                </a:solidFill>
              </a:rPr>
              <a:t>ি</a:t>
            </a:r>
            <a:r>
              <a:rPr altLang="en-US" sz="3100" lang="en-CA">
                <a:solidFill>
                  <a:srgbClr val="FFFFFF"/>
                </a:solidFill>
              </a:rPr>
              <a:t>ত</a:t>
            </a:r>
            <a:r>
              <a:rPr altLang="en-US" sz="3100" lang="en-US">
                <a:solidFill>
                  <a:srgbClr val="FFFFFF"/>
                </a:solidFill>
              </a:rPr>
              <a:t> </a:t>
            </a:r>
            <a:r>
              <a:rPr altLang="en-US" sz="3100" lang="en-CA">
                <a:solidFill>
                  <a:srgbClr val="FFFFFF"/>
                </a:solidFill>
              </a:rPr>
              <a:t>ল</a:t>
            </a:r>
            <a:r>
              <a:rPr altLang="en-US" sz="3100" lang="en-CA">
                <a:solidFill>
                  <a:srgbClr val="FFFFFF"/>
                </a:solidFill>
              </a:rPr>
              <a:t>ভ</a:t>
            </a:r>
            <a:r>
              <a:rPr altLang="en-US" sz="3100" lang="en-CA">
                <a:solidFill>
                  <a:srgbClr val="FFFFFF"/>
                </a:solidFill>
              </a:rPr>
              <a:t>্য</a:t>
            </a:r>
            <a:r>
              <a:rPr altLang="en-US" sz="3100" lang="en-CA">
                <a:solidFill>
                  <a:srgbClr val="FFFFFF"/>
                </a:solidFill>
              </a:rPr>
              <a:t>া</a:t>
            </a:r>
            <a:r>
              <a:rPr altLang="en-US" sz="3100" lang="en-CA">
                <a:solidFill>
                  <a:srgbClr val="FFFFFF"/>
                </a:solidFill>
              </a:rPr>
              <a:t>ংশ</a:t>
            </a:r>
            <a:r>
              <a:rPr altLang="en-US" sz="3100" lang="en-US">
                <a:solidFill>
                  <a:srgbClr val="FFFFFF"/>
                </a:solidFill>
              </a:rPr>
              <a:t> </a:t>
            </a:r>
            <a:r>
              <a:rPr altLang="en-US" sz="3100" lang="en-CA">
                <a:solidFill>
                  <a:srgbClr val="FFFFFF"/>
                </a:solidFill>
              </a:rPr>
              <a:t>প</a:t>
            </a:r>
            <a:r>
              <a:rPr altLang="en-US" sz="3100" lang="en-CA">
                <a:solidFill>
                  <a:srgbClr val="FFFFFF"/>
                </a:solidFill>
              </a:rPr>
              <a:t>া</a:t>
            </a:r>
            <a:r>
              <a:rPr altLang="en-US" sz="3100" lang="en-CA">
                <a:solidFill>
                  <a:srgbClr val="FFFFFF"/>
                </a:solidFill>
              </a:rPr>
              <a:t>ব</a:t>
            </a:r>
            <a:r>
              <a:rPr altLang="en-US" sz="3100" lang="en-CA">
                <a:solidFill>
                  <a:srgbClr val="FFFFFF"/>
                </a:solidFill>
              </a:rPr>
              <a:t>ে</a:t>
            </a:r>
            <a:r>
              <a:rPr altLang="en-US" sz="3100" lang="en-US">
                <a:solidFill>
                  <a:srgbClr val="FFFFFF"/>
                </a:solidFill>
              </a:rPr>
              <a:t> </a:t>
            </a:r>
            <a:r>
              <a:rPr altLang="en-US" sz="3100" lang="en-CA">
                <a:solidFill>
                  <a:srgbClr val="FFFFFF"/>
                </a:solidFill>
              </a:rPr>
              <a:t>ক</a:t>
            </a:r>
            <a:r>
              <a:rPr altLang="en-US" sz="3100" lang="en-CA">
                <a:solidFill>
                  <a:srgbClr val="FFFFFF"/>
                </a:solidFill>
              </a:rPr>
              <a:t>ী</a:t>
            </a:r>
            <a:endParaRPr lang="en-CA"/>
          </a:p>
        </p:txBody>
      </p:sp>
      <p:cxnSp>
        <p:nvCxnSpPr>
          <p:cNvPr id="3145731" name=""/>
          <p:cNvCxnSpPr>
            <a:cxnSpLocks/>
          </p:cNvCxnSpPr>
          <p:nvPr/>
        </p:nvCxnSpPr>
        <p:spPr>
          <a:xfrm>
            <a:off x="2521980" y="3088533"/>
            <a:ext cx="600618" cy="942400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613" name=""/>
          <p:cNvSpPr/>
          <p:nvPr/>
        </p:nvSpPr>
        <p:spPr>
          <a:xfrm rot="19915398">
            <a:off x="1233569" y="1245647"/>
            <a:ext cx="1763438" cy="2040929"/>
          </a:xfrm>
          <a:prstGeom prst="roundRect"/>
          <a:solidFill>
            <a:srgbClr val="C0C0C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2900" lang="en-CA">
                <a:solidFill>
                  <a:srgbClr val="FFFFFF"/>
                </a:solidFill>
              </a:rPr>
              <a:t>প্রত্যাশ</a:t>
            </a:r>
            <a:r>
              <a:rPr altLang="en-US" sz="2900" lang="en-CA">
                <a:solidFill>
                  <a:srgbClr val="FFFFFF"/>
                </a:solidFill>
              </a:rPr>
              <a:t>ি</a:t>
            </a:r>
            <a:r>
              <a:rPr altLang="en-US" sz="2900" lang="en-CA">
                <a:solidFill>
                  <a:srgbClr val="FFFFFF"/>
                </a:solidFill>
              </a:rPr>
              <a:t>ত</a:t>
            </a:r>
            <a:r>
              <a:rPr altLang="en-US" sz="2900" lang="en-US">
                <a:solidFill>
                  <a:srgbClr val="FFFFFF"/>
                </a:solidFill>
              </a:rPr>
              <a:t> </a:t>
            </a:r>
            <a:r>
              <a:rPr altLang="en-US" sz="2900" lang="en-CA">
                <a:solidFill>
                  <a:srgbClr val="FFFFFF"/>
                </a:solidFill>
              </a:rPr>
              <a:t>ম</a:t>
            </a:r>
            <a:r>
              <a:rPr altLang="en-US" sz="2900" lang="en-CA">
                <a:solidFill>
                  <a:srgbClr val="FFFFFF"/>
                </a:solidFill>
              </a:rPr>
              <a:t>ু</a:t>
            </a:r>
            <a:r>
              <a:rPr altLang="en-US" sz="2900" lang="en-CA">
                <a:solidFill>
                  <a:srgbClr val="FFFFFF"/>
                </a:solidFill>
              </a:rPr>
              <a:t>ন</a:t>
            </a:r>
            <a:r>
              <a:rPr altLang="en-US" sz="2900" lang="en-CA">
                <a:solidFill>
                  <a:srgbClr val="FFFFFF"/>
                </a:solidFill>
              </a:rPr>
              <a:t>া</a:t>
            </a:r>
            <a:r>
              <a:rPr altLang="en-US" sz="2900" lang="en-CA">
                <a:solidFill>
                  <a:srgbClr val="FFFFFF"/>
                </a:solidFill>
              </a:rPr>
              <a:t>ফা</a:t>
            </a:r>
            <a:r>
              <a:rPr altLang="en-US" sz="2900" lang="en-US">
                <a:solidFill>
                  <a:srgbClr val="FFFFFF"/>
                </a:solidFill>
              </a:rPr>
              <a:t> </a:t>
            </a:r>
            <a:r>
              <a:rPr altLang="en-US" sz="2900" lang="en-CA">
                <a:solidFill>
                  <a:srgbClr val="FFFFFF"/>
                </a:solidFill>
              </a:rPr>
              <a:t>অর্জন</a:t>
            </a:r>
            <a:r>
              <a:rPr altLang="en-US" sz="2900" lang="en-US">
                <a:solidFill>
                  <a:srgbClr val="FFFFFF"/>
                </a:solidFill>
              </a:rPr>
              <a:t> </a:t>
            </a:r>
            <a:r>
              <a:rPr altLang="en-US" sz="2900" lang="en-CA">
                <a:solidFill>
                  <a:srgbClr val="FFFFFF"/>
                </a:solidFill>
              </a:rPr>
              <a:t>হ</a:t>
            </a:r>
            <a:r>
              <a:rPr altLang="en-US" sz="2900" lang="en-CA">
                <a:solidFill>
                  <a:srgbClr val="FFFFFF"/>
                </a:solidFill>
              </a:rPr>
              <a:t>ব</a:t>
            </a:r>
            <a:r>
              <a:rPr altLang="en-US" sz="2900" lang="en-CA">
                <a:solidFill>
                  <a:srgbClr val="FFFFFF"/>
                </a:solidFill>
              </a:rPr>
              <a:t>ে</a:t>
            </a:r>
            <a:r>
              <a:rPr altLang="en-US" sz="2900" lang="en-US">
                <a:solidFill>
                  <a:srgbClr val="FFFFFF"/>
                </a:solidFill>
              </a:rPr>
              <a:t> </a:t>
            </a:r>
            <a:r>
              <a:rPr altLang="en-US" sz="2900" lang="en-CA">
                <a:solidFill>
                  <a:srgbClr val="FFFFFF"/>
                </a:solidFill>
              </a:rPr>
              <a:t>ক</a:t>
            </a:r>
            <a:r>
              <a:rPr altLang="en-US" sz="2900" lang="en-CA">
                <a:solidFill>
                  <a:srgbClr val="FFFFFF"/>
                </a:solidFill>
              </a:rPr>
              <a:t>ী</a:t>
            </a:r>
            <a:r>
              <a:rPr altLang="en-US" sz="2900" lang="en-US">
                <a:solidFill>
                  <a:srgbClr val="FFFFFF"/>
                </a:solidFill>
              </a:rPr>
              <a:t> </a:t>
            </a:r>
            <a:endParaRPr sz="2900" lang="en-CA"/>
          </a:p>
        </p:txBody>
      </p:sp>
      <p:cxnSp>
        <p:nvCxnSpPr>
          <p:cNvPr id="3145732" name=""/>
          <p:cNvCxnSpPr>
            <a:cxnSpLocks/>
          </p:cNvCxnSpPr>
          <p:nvPr/>
        </p:nvCxnSpPr>
        <p:spPr>
          <a:xfrm flipH="1" flipV="0">
            <a:off x="6715034" y="4595251"/>
            <a:ext cx="1012329" cy="44244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614" name=""/>
          <p:cNvSpPr/>
          <p:nvPr/>
        </p:nvSpPr>
        <p:spPr>
          <a:xfrm>
            <a:off x="6989396" y="3234824"/>
            <a:ext cx="2048917" cy="2623709"/>
          </a:xfrm>
          <a:prstGeom prst="roundRect"/>
          <a:solidFill>
            <a:srgbClr val="C0C0C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000" lang="en-CA">
                <a:solidFill>
                  <a:srgbClr val="FFFFFF"/>
                </a:solidFill>
              </a:rPr>
              <a:t>প</a:t>
            </a:r>
            <a:r>
              <a:rPr altLang="en-US" sz="3000" lang="en-CA">
                <a:solidFill>
                  <a:srgbClr val="FFFFFF"/>
                </a:solidFill>
              </a:rPr>
              <a:t>্র</a:t>
            </a:r>
            <a:r>
              <a:rPr altLang="en-US" sz="3000" lang="en-CA">
                <a:solidFill>
                  <a:srgbClr val="FFFFFF"/>
                </a:solidFill>
              </a:rPr>
              <a:t>ত</a:t>
            </a:r>
            <a:r>
              <a:rPr altLang="en-US" sz="3000" lang="en-CA">
                <a:solidFill>
                  <a:srgbClr val="FFFFFF"/>
                </a:solidFill>
              </a:rPr>
              <a:t>ি</a:t>
            </a:r>
            <a:r>
              <a:rPr altLang="en-US" sz="3000" lang="en-CA">
                <a:solidFill>
                  <a:srgbClr val="FFFFFF"/>
                </a:solidFill>
              </a:rPr>
              <a:t>য</a:t>
            </a:r>
            <a:r>
              <a:rPr altLang="en-US" sz="3000" lang="en-CA">
                <a:solidFill>
                  <a:srgbClr val="FFFFFF"/>
                </a:solidFill>
              </a:rPr>
              <a:t>োগিতা</a:t>
            </a:r>
            <a:r>
              <a:rPr altLang="en-US" sz="3000" lang="en-CA">
                <a:solidFill>
                  <a:srgbClr val="FFFFFF"/>
                </a:solidFill>
              </a:rPr>
              <a:t>য়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ট</a:t>
            </a:r>
            <a:r>
              <a:rPr altLang="en-US" sz="3000" lang="en-CA">
                <a:solidFill>
                  <a:srgbClr val="FFFFFF"/>
                </a:solidFill>
              </a:rPr>
              <a:t>ি</a:t>
            </a:r>
            <a:r>
              <a:rPr altLang="en-US" sz="3000" lang="en-CA">
                <a:solidFill>
                  <a:srgbClr val="FFFFFF"/>
                </a:solidFill>
              </a:rPr>
              <a:t>কে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থাকতে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প</a:t>
            </a:r>
            <a:r>
              <a:rPr altLang="en-US" sz="3000" lang="en-CA">
                <a:solidFill>
                  <a:srgbClr val="FFFFFF"/>
                </a:solidFill>
              </a:rPr>
              <a:t>া</a:t>
            </a:r>
            <a:r>
              <a:rPr altLang="en-US" sz="3000" lang="en-CA">
                <a:solidFill>
                  <a:srgbClr val="FFFFFF"/>
                </a:solidFill>
              </a:rPr>
              <a:t>র</a:t>
            </a:r>
            <a:r>
              <a:rPr altLang="en-US" sz="3000" lang="en-CA">
                <a:solidFill>
                  <a:srgbClr val="FFFFFF"/>
                </a:solidFill>
              </a:rPr>
              <a:t>ব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ফ</a:t>
            </a:r>
            <a:endParaRPr sz="3000" lang="en-CA"/>
          </a:p>
          <a:p>
            <a:pPr algn="ctr"/>
            <a:r>
              <a:rPr altLang="en-US" sz="3000" lang="en-CA">
                <a:solidFill>
                  <a:srgbClr val="FFFFFF"/>
                </a:solidFill>
              </a:rPr>
              <a:t>ক</a:t>
            </a:r>
            <a:r>
              <a:rPr altLang="en-US" sz="3000" lang="en-CA">
                <a:solidFill>
                  <a:srgbClr val="FFFFFF"/>
                </a:solidFill>
              </a:rPr>
              <a:t>ী</a:t>
            </a:r>
            <a:endParaRPr sz="3000" lang="en-CA"/>
          </a:p>
        </p:txBody>
      </p:sp>
      <p:cxnSp>
        <p:nvCxnSpPr>
          <p:cNvPr id="3145733" name=""/>
          <p:cNvCxnSpPr>
            <a:cxnSpLocks/>
          </p:cNvCxnSpPr>
          <p:nvPr/>
        </p:nvCxnSpPr>
        <p:spPr>
          <a:xfrm flipV="0">
            <a:off x="1917466" y="4657987"/>
            <a:ext cx="914312" cy="9178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615" name=""/>
          <p:cNvSpPr/>
          <p:nvPr/>
        </p:nvSpPr>
        <p:spPr>
          <a:xfrm>
            <a:off x="616310" y="3556701"/>
            <a:ext cx="2058737" cy="2402083"/>
          </a:xfrm>
          <a:prstGeom prst="roundRect"/>
          <a:solidFill>
            <a:srgbClr val="C0C0C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000" lang="en-CA">
                <a:solidFill>
                  <a:srgbClr val="FFFFFF"/>
                </a:solidFill>
              </a:rPr>
              <a:t>প</a:t>
            </a:r>
            <a:r>
              <a:rPr altLang="en-US" sz="3000" lang="en-CA">
                <a:solidFill>
                  <a:srgbClr val="FFFFFF"/>
                </a:solidFill>
              </a:rPr>
              <a:t>ন</a:t>
            </a:r>
            <a:r>
              <a:rPr altLang="en-US" sz="3000" lang="en-CA">
                <a:solidFill>
                  <a:srgbClr val="FFFFFF"/>
                </a:solidFill>
              </a:rPr>
              <a:t>্য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আশ</a:t>
            </a:r>
            <a:r>
              <a:rPr altLang="en-US" sz="3000" lang="en-CA">
                <a:solidFill>
                  <a:srgbClr val="FFFFFF"/>
                </a:solidFill>
              </a:rPr>
              <a:t>া</a:t>
            </a:r>
            <a:r>
              <a:rPr altLang="en-US" sz="3000" lang="en-CA">
                <a:solidFill>
                  <a:srgbClr val="FFFFFF"/>
                </a:solidFill>
              </a:rPr>
              <a:t>ন</a:t>
            </a:r>
            <a:r>
              <a:rPr altLang="en-US" sz="3000" lang="en-CA">
                <a:solidFill>
                  <a:srgbClr val="FFFFFF"/>
                </a:solidFill>
              </a:rPr>
              <a:t>ু</a:t>
            </a:r>
            <a:r>
              <a:rPr altLang="en-US" sz="3000" lang="en-CA">
                <a:solidFill>
                  <a:srgbClr val="FFFFFF"/>
                </a:solidFill>
              </a:rPr>
              <a:t>রূপ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ব</a:t>
            </a:r>
            <a:r>
              <a:rPr altLang="en-US" sz="3000" lang="en-CA">
                <a:solidFill>
                  <a:srgbClr val="FFFFFF"/>
                </a:solidFill>
              </a:rPr>
              <a:t>ি</a:t>
            </a:r>
            <a:r>
              <a:rPr altLang="en-US" sz="3000" lang="en-CA">
                <a:solidFill>
                  <a:srgbClr val="FFFFFF"/>
                </a:solidFill>
              </a:rPr>
              <a:t>ক</a:t>
            </a:r>
            <a:r>
              <a:rPr altLang="en-US" sz="3000" lang="en-CA">
                <a:solidFill>
                  <a:srgbClr val="FFFFFF"/>
                </a:solidFill>
              </a:rPr>
              <a:t>্র</a:t>
            </a:r>
            <a:r>
              <a:rPr altLang="en-US" sz="3000" lang="en-CA">
                <a:solidFill>
                  <a:srgbClr val="FFFFFF"/>
                </a:solidFill>
              </a:rPr>
              <a:t>ি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হ</a:t>
            </a:r>
            <a:r>
              <a:rPr altLang="en-US" sz="3000" lang="en-CA">
                <a:solidFill>
                  <a:srgbClr val="FFFFFF"/>
                </a:solidFill>
              </a:rPr>
              <a:t>ব</a:t>
            </a:r>
            <a:r>
              <a:rPr altLang="en-US" sz="3000" lang="en-CA">
                <a:solidFill>
                  <a:srgbClr val="FFFFFF"/>
                </a:solidFill>
              </a:rPr>
              <a:t>ে</a:t>
            </a:r>
            <a:r>
              <a:rPr altLang="en-US" sz="3000" lang="en-US">
                <a:solidFill>
                  <a:srgbClr val="FFFFFF"/>
                </a:solidFill>
              </a:rPr>
              <a:t> </a:t>
            </a:r>
            <a:r>
              <a:rPr altLang="en-US" sz="3000" lang="en-CA">
                <a:solidFill>
                  <a:srgbClr val="FFFFFF"/>
                </a:solidFill>
              </a:rPr>
              <a:t>ক</a:t>
            </a:r>
            <a:r>
              <a:rPr altLang="en-US" sz="3000" lang="en-CA">
                <a:solidFill>
                  <a:srgbClr val="FFFFFF"/>
                </a:solidFill>
              </a:rPr>
              <a:t>ী</a:t>
            </a:r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1"/>
          <p:cNvSpPr/>
          <p:nvPr/>
        </p:nvSpPr>
        <p:spPr>
          <a:xfrm>
            <a:off x="353077" y="381000"/>
            <a:ext cx="8333723" cy="1279456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অনিশ্চয়তার কারণে প্রকৃত ফলাফল প্রত্যাশিত ফলাফল থেকে ভিন্ন হওয়ার সম্ভাবনা</a:t>
            </a:r>
            <a:r>
              <a:rPr dirty="0" sz="3200" lang="bn-BD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কেই ব্যাবসায় অর্থায়নে</a:t>
            </a:r>
            <a:r>
              <a:rPr dirty="0" sz="3200" lang="bn-IN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IN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dirty="0" sz="3200" lang="bn-BD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বলা হয়</a:t>
            </a:r>
            <a:r>
              <a:rPr dirty="0" sz="3200" lang="bn-IN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Rectangle 3"/>
          <p:cNvSpPr/>
          <p:nvPr/>
        </p:nvSpPr>
        <p:spPr>
          <a:xfrm>
            <a:off x="3962400" y="6182380"/>
            <a:ext cx="4724400" cy="52322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ঝুঁকি</a:t>
            </a:r>
            <a:r>
              <a:rPr dirty="0" sz="2800" lang="bn-IN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1600" lang="en-US"/>
          </a:p>
        </p:txBody>
      </p:sp>
      <p:sp>
        <p:nvSpPr>
          <p:cNvPr id="1048618" name="Rectangle 5"/>
          <p:cNvSpPr/>
          <p:nvPr/>
        </p:nvSpPr>
        <p:spPr>
          <a:xfrm>
            <a:off x="3810000" y="1752600"/>
            <a:ext cx="2514600" cy="685800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প্রত্যাশা</a:t>
            </a:r>
            <a:endParaRPr dirty="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Rectangle 6"/>
          <p:cNvSpPr/>
          <p:nvPr/>
        </p:nvSpPr>
        <p:spPr>
          <a:xfrm>
            <a:off x="6553200" y="1752600"/>
            <a:ext cx="2133600" cy="685800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dirty="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Rectangle 7"/>
          <p:cNvSpPr/>
          <p:nvPr/>
        </p:nvSpPr>
        <p:spPr>
          <a:xfrm>
            <a:off x="3810000" y="2590800"/>
            <a:ext cx="2514600" cy="685800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altLang="en-US" dirty="0" sz="4000" lang="en-CA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dirty="0" sz="40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লক্ষ</a:t>
            </a:r>
            <a:endParaRPr dirty="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Rectangle 8"/>
          <p:cNvSpPr/>
          <p:nvPr/>
        </p:nvSpPr>
        <p:spPr>
          <a:xfrm>
            <a:off x="6553200" y="2590800"/>
            <a:ext cx="2133600" cy="685800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altLang="en-US" dirty="0" sz="3600" lang="en-CA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dirty="0" sz="36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লক্ষ</a:t>
            </a:r>
            <a:endParaRPr dirty="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12" descr="images (90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4072" y="1828800"/>
            <a:ext cx="2323055" cy="1400009"/>
          </a:xfrm>
          <a:prstGeom prst="rect"/>
        </p:spPr>
      </p:pic>
      <p:pic>
        <p:nvPicPr>
          <p:cNvPr id="2097159" name="Picture 13" descr="images (89)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35480" y="3276600"/>
            <a:ext cx="2169720" cy="1371599"/>
          </a:xfrm>
          <a:prstGeom prst="rect"/>
        </p:spPr>
      </p:pic>
      <p:pic>
        <p:nvPicPr>
          <p:cNvPr id="2097160" name="Picture 15" descr="images-30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553200" y="3505200"/>
            <a:ext cx="2179027" cy="1143000"/>
          </a:xfrm>
          <a:prstGeom prst="rect"/>
        </p:spPr>
      </p:pic>
      <p:pic>
        <p:nvPicPr>
          <p:cNvPr id="2097161" name="Picture 11" descr="images-75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810000" y="3429000"/>
            <a:ext cx="2543175" cy="1219200"/>
          </a:xfrm>
          <a:prstGeom prst="rect"/>
        </p:spPr>
      </p:pic>
      <p:pic>
        <p:nvPicPr>
          <p:cNvPr id="2097162" name="Picture 3" descr="I:\KAUSHER-1 (H)\Digital Content\Business Studies-21.05.2011\Bangladesh Bank\Kausher-Bank\Bangladesh Bank\2008-10-28__front0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1335480" y="4648199"/>
            <a:ext cx="2082526" cy="127846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22" name="TextBox 16"/>
          <p:cNvSpPr txBox="1"/>
          <p:nvPr/>
        </p:nvSpPr>
        <p:spPr>
          <a:xfrm>
            <a:off x="3810000" y="4800600"/>
            <a:ext cx="2514600" cy="1158239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লভ্যাংশ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  <a:p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২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৫</a:t>
            </a:r>
            <a:r>
              <a:rPr altLang="en-US" dirty="0" sz="3600" lang="en-US" smtClean="0">
                <a:latin typeface="NikoshBAN" pitchFamily="2" charset="0"/>
                <a:cs typeface="NikoshBAN" pitchFamily="2" charset="0"/>
              </a:rPr>
              <a:t>/</a:t>
            </a:r>
            <a:r>
              <a:rPr altLang="en-US" dirty="0" sz="3600" lang="en-US" smtClean="0">
                <a:latin typeface="NikoshBAN" pitchFamily="2" charset="0"/>
                <a:cs typeface="NikoshBAN" pitchFamily="2" charset="0"/>
              </a:rPr>
              <a:t>=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extBox 17"/>
          <p:cNvSpPr txBox="1"/>
          <p:nvPr/>
        </p:nvSpPr>
        <p:spPr>
          <a:xfrm>
            <a:off x="6553200" y="4800600"/>
            <a:ext cx="2286000" cy="1158239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লভ্যাংশ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  <a:p>
            <a:r>
              <a:rPr altLang="en-US" dirty="0" sz="3600" lang="en-CA">
                <a:latin typeface="NikoshBAN" pitchFamily="2" charset="0"/>
                <a:cs typeface="NikoshBAN" pitchFamily="2" charset="0"/>
              </a:rPr>
              <a:t>২</a:t>
            </a:r>
            <a:r>
              <a:rPr altLang="en-US" dirty="0" sz="3600" lang="en-CA"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3600" lang="en-US">
                <a:latin typeface="NikoshBAN" pitchFamily="2" charset="0"/>
                <a:cs typeface="NikoshBAN" pitchFamily="2" charset="0"/>
              </a:rPr>
              <a:t>/</a:t>
            </a:r>
            <a:r>
              <a:rPr altLang="en-US" dirty="0" sz="3600" lang="en-US">
                <a:latin typeface="NikoshBAN" pitchFamily="2" charset="0"/>
                <a:cs typeface="NikoshBAN" pitchFamily="2" charset="0"/>
              </a:rPr>
              <a:t>=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5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8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28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33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8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3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6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9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5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53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5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56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8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59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6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4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65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68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71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74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7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6" grpId="1" animBg="1"/>
      <p:bldP spid="1048617" grpId="0"/>
      <p:bldP spid="1048617" grpId="1"/>
      <p:bldP spid="1048618" grpId="0" animBg="1"/>
      <p:bldP spid="1048618" grpId="1" animBg="1"/>
      <p:bldP spid="1048619" grpId="0" animBg="1"/>
      <p:bldP spid="1048619" grpId="1" animBg="1"/>
      <p:bldP spid="1048620" grpId="0" animBg="1"/>
      <p:bldP spid="1048620" grpId="1" animBg="1"/>
      <p:bldP spid="1048621" grpId="0" animBg="1"/>
      <p:bldP spid="10486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982132" y="256062"/>
            <a:ext cx="7704667" cy="1981200"/>
          </a:xfrm>
        </p:spPr>
        <p:txBody>
          <a:bodyPr>
            <a:normAutofit/>
          </a:bodyPr>
          <a:p>
            <a:r>
              <a:rPr b="1" dirty="0" sz="6000" lang="bn-IN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ঝুঁকির উৎস</a:t>
            </a:r>
            <a:endParaRPr b="1" dirty="0" sz="60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Text Placeholder 4"/>
          <p:cNvSpPr>
            <a:spLocks noGrp="1"/>
          </p:cNvSpPr>
          <p:nvPr>
            <p:ph type="body" idx="1"/>
          </p:nvPr>
        </p:nvSpPr>
        <p:spPr>
          <a:xfrm>
            <a:off x="531811" y="2297921"/>
            <a:ext cx="4040188" cy="762000"/>
          </a:xfrm>
        </p:spPr>
        <p:txBody>
          <a:bodyPr>
            <a:normAutofit fontScale="57143" lnSpcReduction="20000"/>
          </a:bodyPr>
          <a:p>
            <a:endParaRPr dirty="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5100" lang="bn-IN" smtClean="0">
                <a:latin typeface="NikoshBAN" pitchFamily="2" charset="0"/>
                <a:cs typeface="NikoshBAN" pitchFamily="2" charset="0"/>
              </a:rPr>
              <a:t>ব্যবসা প্রতিষ্ঠানের দৃষ্টিতে-</a:t>
            </a:r>
            <a:endParaRPr dirty="0" sz="5100" lang="en-US" smtClean="0">
              <a:latin typeface="NikoshBAN" pitchFamily="2" charset="0"/>
              <a:cs typeface="NikoshBAN" pitchFamily="2" charset="0"/>
            </a:endParaRPr>
          </a:p>
          <a:p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2"/>
          </p:nvPr>
        </p:nvSpPr>
        <p:spPr>
          <a:xfrm>
            <a:off x="872418" y="2831357"/>
            <a:ext cx="3672248" cy="3944589"/>
          </a:xfrm>
        </p:spPr>
        <p:txBody>
          <a:bodyPr>
            <a:noAutofit/>
          </a:bodyPr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বিক্রয়মূল্য পরিবর্তন</a:t>
            </a:r>
          </a:p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বিক্রয়ের পরিমান পরিবর্তন</a:t>
            </a:r>
          </a:p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উৎপাদনের উপকরনের মূল্য পরিবর্তন</a:t>
            </a:r>
          </a:p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অতিরিক্ত স্থায়ী খরচের প্রবণতা</a:t>
            </a:r>
          </a:p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ঋণ মূলধন বেশি হওয়া</a:t>
            </a:r>
          </a:p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পর্যাপ্ত নগদপ্রবাহ  না পাওয়া</a:t>
            </a:r>
          </a:p>
          <a:p>
            <a:pPr>
              <a:buNone/>
            </a:pPr>
            <a:endParaRPr dirty="0" sz="2000" lang="bn-IN" smtClean="0">
              <a:latin typeface="NikoshBAN" pitchFamily="2" charset="0"/>
              <a:cs typeface="NikoshBAN" pitchFamily="2" charset="0"/>
            </a:endParaRPr>
          </a:p>
          <a:p>
            <a:endParaRPr dirty="0" sz="2000" lang="bn-IN" smtClean="0">
              <a:latin typeface="NikoshBAN" pitchFamily="2" charset="0"/>
              <a:cs typeface="NikoshBAN" pitchFamily="2" charset="0"/>
            </a:endParaRPr>
          </a:p>
          <a:p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36113" y="2297921"/>
            <a:ext cx="4314555" cy="483378"/>
          </a:xfrm>
        </p:spPr>
        <p:txBody>
          <a:bodyPr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বিনিয়োগ কারীর দৃষ্টিতে-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7727" lnSpcReduction="10000"/>
          </a:bodyPr>
          <a:p>
            <a:r>
              <a:rPr dirty="0" sz="4400" lang="bn-IN" smtClean="0">
                <a:latin typeface="NikoshBAN" pitchFamily="2" charset="0"/>
                <a:cs typeface="NikoshBAN" pitchFamily="2" charset="0"/>
              </a:rPr>
              <a:t>বন্ড, ডিবেঞ্চার ইত্যাদির সুদ হার পরিবর্তন</a:t>
            </a:r>
          </a:p>
          <a:p>
            <a:r>
              <a:rPr dirty="0" sz="4400" lang="bn-IN" smtClean="0">
                <a:latin typeface="NikoshBAN" pitchFamily="2" charset="0"/>
                <a:cs typeface="NikoshBAN" pitchFamily="2" charset="0"/>
              </a:rPr>
              <a:t>তারল্য </a:t>
            </a:r>
            <a:r>
              <a:rPr dirty="0" sz="4400" lang="bn-IN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"/>
          <p:cNvSpPr/>
          <p:nvPr/>
        </p:nvSpPr>
        <p:spPr>
          <a:xfrm flipH="1">
            <a:off x="4633648" y="2759263"/>
            <a:ext cx="251625" cy="3555940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1000" id="12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7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0" nodeType="click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dur="1000" fill="hold" id="21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4" nodeType="click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dur="1000" fill="hold" id="25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8" nodeType="click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dur="1000" fill="hold" id="29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32" nodeType="click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dur="1000" fill="hold" id="33"/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36" nodeType="click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dur="1000" fill="hold" id="37"/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40" nodeType="click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dur="1000" fill="hold" id="41"/>
                                        <p:tgtEl>
                                          <p:spTgt spid="1048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8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1000" id="53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58"/>
                                        <p:tgtEl>
                                          <p:spTgt spid="104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1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62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4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65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68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2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73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7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78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2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83"/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7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88"/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2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93"/>
                                        <p:tgtEl>
                                          <p:spTgt spid="1048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96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8" nodeType="with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99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500" id="104"/>
                                        <p:tgtEl>
                                          <p:spTgt spid="104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2" grpId="1"/>
      <p:bldP spid="1048633" grpId="0" build="p"/>
      <p:bldP spid="1048633" grpId="1" build="p"/>
      <p:bldP spid="1048633" grpId="2" build="p"/>
      <p:bldP spid="1048634" grpId="0" build="p"/>
      <p:bldP spid="1048634" grpId="1" build="p"/>
      <p:bldP spid="1048635" grpId="0" build="p"/>
      <p:bldP spid="1048635" grpId="1" build="p"/>
      <p:bldP spid="1048636" grpId="0" build="p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lastClr="000000" val="windowText"/>
      </a:dk1>
      <a:lt1>
        <a:sysClr lastClr="FFFFFF" val="window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dir="5400000" dist="12700" endPos="32000" rotWithShape="0" stA="26000" sy="-100000"/>
          </a:effectLst>
        </a:effectStyle>
        <a:effectStyle>
          <a:effectLst>
            <a:outerShdw blurRad="38100" dir="5400000" dist="254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User</dc:creator>
  <cp:lastModifiedBy>JWM9N72</cp:lastModifiedBy>
  <dcterms:created xsi:type="dcterms:W3CDTF">2006-08-11T12:00:00Z</dcterms:created>
  <dcterms:modified xsi:type="dcterms:W3CDTF">2021-05-12T13:39:39Z</dcterms:modified>
</cp:coreProperties>
</file>