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5" r:id="rId6"/>
    <p:sldId id="261" r:id="rId7"/>
    <p:sldId id="263" r:id="rId8"/>
    <p:sldId id="266" r:id="rId9"/>
    <p:sldId id="264" r:id="rId10"/>
    <p:sldId id="262" r:id="rId11"/>
    <p:sldId id="270" r:id="rId12"/>
    <p:sldId id="267" r:id="rId13"/>
    <p:sldId id="271" r:id="rId14"/>
    <p:sldId id="272" r:id="rId15"/>
    <p:sldId id="273" r:id="rId16"/>
    <p:sldId id="268" r:id="rId17"/>
    <p:sldId id="269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AD77"/>
    <a:srgbClr val="001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56FD6-49FC-460A-AD12-F1355E9AC5B4}" v="88" dt="2021-01-16T13:15:54.839"/>
    <p1510:client id="{7109D401-FFF2-4D7F-82B5-744FF6E1DDF8}" v="77" dt="2021-01-16T17:06:45.427"/>
    <p1510:client id="{99A5B8B7-EDE5-40FA-A495-389BA554A3EE}" v="665" dt="2021-01-16T16:15:10.300"/>
    <p1510:client id="{F285E9A8-E94E-4ABC-8C93-7F9A73428B17}" v="183" dt="2021-01-16T12:20:52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FFBDD-90F2-45FA-AE85-A2169421BC47}" type="doc">
      <dgm:prSet loTypeId="urn:microsoft.com/office/officeart/2018/5/layout/IconLeafLabelList" loCatId="icon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EA7AAE4-E319-486C-B53F-4264CB2097F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bg1"/>
              </a:solidFill>
            </a:rPr>
            <a:t>form the simple future:</a:t>
          </a:r>
          <a:endParaRPr lang="en-US" dirty="0">
            <a:solidFill>
              <a:schemeClr val="bg1"/>
            </a:solidFill>
          </a:endParaRPr>
        </a:p>
      </dgm:t>
    </dgm:pt>
    <dgm:pt modelId="{33EF023F-94B6-481F-B387-149DEB215552}" type="parTrans" cxnId="{BBD1B0B6-0E69-42BB-887A-54CD44BF0124}">
      <dgm:prSet/>
      <dgm:spPr/>
      <dgm:t>
        <a:bodyPr/>
        <a:lstStyle/>
        <a:p>
          <a:endParaRPr lang="en-US"/>
        </a:p>
      </dgm:t>
    </dgm:pt>
    <dgm:pt modelId="{1F45CDFF-8DD5-46AD-ADFA-5B5C3B4E0A4C}" type="sibTrans" cxnId="{BBD1B0B6-0E69-42BB-887A-54CD44BF0124}">
      <dgm:prSet/>
      <dgm:spPr/>
      <dgm:t>
        <a:bodyPr/>
        <a:lstStyle/>
        <a:p>
          <a:endParaRPr lang="en-US"/>
        </a:p>
      </dgm:t>
    </dgm:pt>
    <dgm:pt modelId="{613E1DF8-C781-4A2C-A09A-828C872BD92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solidFill>
                <a:schemeClr val="bg1"/>
              </a:solidFill>
            </a:rPr>
            <a:t>Subject + will + base form of verb</a:t>
          </a:r>
        </a:p>
      </dgm:t>
    </dgm:pt>
    <dgm:pt modelId="{DABFD35F-A225-4FFF-8BF1-A24B51E6649C}" type="parTrans" cxnId="{535EFAD8-3C67-4565-B6AD-FA22B0091C54}">
      <dgm:prSet/>
      <dgm:spPr/>
      <dgm:t>
        <a:bodyPr/>
        <a:lstStyle/>
        <a:p>
          <a:endParaRPr lang="en-US"/>
        </a:p>
      </dgm:t>
    </dgm:pt>
    <dgm:pt modelId="{47987518-0662-4EF5-BCFC-E2C5F57BB1A1}" type="sibTrans" cxnId="{535EFAD8-3C67-4565-B6AD-FA22B0091C54}">
      <dgm:prSet/>
      <dgm:spPr/>
      <dgm:t>
        <a:bodyPr/>
        <a:lstStyle/>
        <a:p>
          <a:endParaRPr lang="en-US"/>
        </a:p>
      </dgm:t>
    </dgm:pt>
    <dgm:pt modelId="{2607C27C-14ED-4DD7-9D35-BC4920B92019}" type="pres">
      <dgm:prSet presAssocID="{BDDFFBDD-90F2-45FA-AE85-A2169421BC47}" presName="root" presStyleCnt="0">
        <dgm:presLayoutVars>
          <dgm:dir/>
          <dgm:resizeHandles val="exact"/>
        </dgm:presLayoutVars>
      </dgm:prSet>
      <dgm:spPr/>
    </dgm:pt>
    <dgm:pt modelId="{9B638586-5FE6-41D7-953E-2AE442D03EB2}" type="pres">
      <dgm:prSet presAssocID="{EEA7AAE4-E319-486C-B53F-4264CB2097F7}" presName="compNode" presStyleCnt="0"/>
      <dgm:spPr/>
    </dgm:pt>
    <dgm:pt modelId="{612983A1-53E2-45A7-B7BD-1D21EBC91FF0}" type="pres">
      <dgm:prSet presAssocID="{EEA7AAE4-E319-486C-B53F-4264CB2097F7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0518DF1C-2650-4065-9F03-F1B080E8A117}" type="pres">
      <dgm:prSet presAssocID="{EEA7AAE4-E319-486C-B53F-4264CB2097F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858F83C6-47F3-4706-A471-D8B7EC20B292}" type="pres">
      <dgm:prSet presAssocID="{EEA7AAE4-E319-486C-B53F-4264CB2097F7}" presName="spaceRect" presStyleCnt="0"/>
      <dgm:spPr/>
    </dgm:pt>
    <dgm:pt modelId="{B4F7725B-6EC5-41DA-89F4-3CF47E304818}" type="pres">
      <dgm:prSet presAssocID="{EEA7AAE4-E319-486C-B53F-4264CB2097F7}" presName="textRect" presStyleLbl="revTx" presStyleIdx="0" presStyleCnt="2">
        <dgm:presLayoutVars>
          <dgm:chMax val="1"/>
          <dgm:chPref val="1"/>
        </dgm:presLayoutVars>
      </dgm:prSet>
      <dgm:spPr/>
    </dgm:pt>
    <dgm:pt modelId="{74C5AA1D-F56C-43DB-B126-A69AF4A82D4B}" type="pres">
      <dgm:prSet presAssocID="{1F45CDFF-8DD5-46AD-ADFA-5B5C3B4E0A4C}" presName="sibTrans" presStyleCnt="0"/>
      <dgm:spPr/>
    </dgm:pt>
    <dgm:pt modelId="{2C87FD05-45F6-485F-A897-868D391269D9}" type="pres">
      <dgm:prSet presAssocID="{613E1DF8-C781-4A2C-A09A-828C872BD926}" presName="compNode" presStyleCnt="0"/>
      <dgm:spPr/>
    </dgm:pt>
    <dgm:pt modelId="{939917A7-84C3-472F-9A92-5EB8DD9A371F}" type="pres">
      <dgm:prSet presAssocID="{613E1DF8-C781-4A2C-A09A-828C872BD926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BBAF4AD6-5080-487E-99E5-05E65789C72F}" type="pres">
      <dgm:prSet presAssocID="{613E1DF8-C781-4A2C-A09A-828C872BD92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A54B98A1-8829-4E35-9748-F0479E82CFF6}" type="pres">
      <dgm:prSet presAssocID="{613E1DF8-C781-4A2C-A09A-828C872BD926}" presName="spaceRect" presStyleCnt="0"/>
      <dgm:spPr/>
    </dgm:pt>
    <dgm:pt modelId="{B75DEA82-4DBE-4296-BB6A-AB7185849A3B}" type="pres">
      <dgm:prSet presAssocID="{613E1DF8-C781-4A2C-A09A-828C872BD92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BFF2D34-3ACC-4A77-B211-1B9133264E73}" type="presOf" srcId="{EEA7AAE4-E319-486C-B53F-4264CB2097F7}" destId="{B4F7725B-6EC5-41DA-89F4-3CF47E304818}" srcOrd="0" destOrd="0" presId="urn:microsoft.com/office/officeart/2018/5/layout/IconLeafLabelList"/>
    <dgm:cxn modelId="{69A89438-AB88-4A36-8317-C56F5CE53ED8}" type="presOf" srcId="{BDDFFBDD-90F2-45FA-AE85-A2169421BC47}" destId="{2607C27C-14ED-4DD7-9D35-BC4920B92019}" srcOrd="0" destOrd="0" presId="urn:microsoft.com/office/officeart/2018/5/layout/IconLeafLabelList"/>
    <dgm:cxn modelId="{71081B85-B34C-4C2D-9178-2712A7EE6555}" type="presOf" srcId="{613E1DF8-C781-4A2C-A09A-828C872BD926}" destId="{B75DEA82-4DBE-4296-BB6A-AB7185849A3B}" srcOrd="0" destOrd="0" presId="urn:microsoft.com/office/officeart/2018/5/layout/IconLeafLabelList"/>
    <dgm:cxn modelId="{BBD1B0B6-0E69-42BB-887A-54CD44BF0124}" srcId="{BDDFFBDD-90F2-45FA-AE85-A2169421BC47}" destId="{EEA7AAE4-E319-486C-B53F-4264CB2097F7}" srcOrd="0" destOrd="0" parTransId="{33EF023F-94B6-481F-B387-149DEB215552}" sibTransId="{1F45CDFF-8DD5-46AD-ADFA-5B5C3B4E0A4C}"/>
    <dgm:cxn modelId="{535EFAD8-3C67-4565-B6AD-FA22B0091C54}" srcId="{BDDFFBDD-90F2-45FA-AE85-A2169421BC47}" destId="{613E1DF8-C781-4A2C-A09A-828C872BD926}" srcOrd="1" destOrd="0" parTransId="{DABFD35F-A225-4FFF-8BF1-A24B51E6649C}" sibTransId="{47987518-0662-4EF5-BCFC-E2C5F57BB1A1}"/>
    <dgm:cxn modelId="{44636872-8B7F-4A44-B9E1-6CD12F213F50}" type="presParOf" srcId="{2607C27C-14ED-4DD7-9D35-BC4920B92019}" destId="{9B638586-5FE6-41D7-953E-2AE442D03EB2}" srcOrd="0" destOrd="0" presId="urn:microsoft.com/office/officeart/2018/5/layout/IconLeafLabelList"/>
    <dgm:cxn modelId="{EFF70ADB-BF90-4DAA-A894-D14196B658F1}" type="presParOf" srcId="{9B638586-5FE6-41D7-953E-2AE442D03EB2}" destId="{612983A1-53E2-45A7-B7BD-1D21EBC91FF0}" srcOrd="0" destOrd="0" presId="urn:microsoft.com/office/officeart/2018/5/layout/IconLeafLabelList"/>
    <dgm:cxn modelId="{7B9F5F69-46E2-44F1-915A-C16618D4433A}" type="presParOf" srcId="{9B638586-5FE6-41D7-953E-2AE442D03EB2}" destId="{0518DF1C-2650-4065-9F03-F1B080E8A117}" srcOrd="1" destOrd="0" presId="urn:microsoft.com/office/officeart/2018/5/layout/IconLeafLabelList"/>
    <dgm:cxn modelId="{C46DEE63-C865-4469-845A-DE933B71EF1A}" type="presParOf" srcId="{9B638586-5FE6-41D7-953E-2AE442D03EB2}" destId="{858F83C6-47F3-4706-A471-D8B7EC20B292}" srcOrd="2" destOrd="0" presId="urn:microsoft.com/office/officeart/2018/5/layout/IconLeafLabelList"/>
    <dgm:cxn modelId="{98CB3AA2-79BF-49DA-86E0-8B3FE84F1AA8}" type="presParOf" srcId="{9B638586-5FE6-41D7-953E-2AE442D03EB2}" destId="{B4F7725B-6EC5-41DA-89F4-3CF47E304818}" srcOrd="3" destOrd="0" presId="urn:microsoft.com/office/officeart/2018/5/layout/IconLeafLabelList"/>
    <dgm:cxn modelId="{3EFAA40B-F7E5-4499-B5BE-65D20C6682CD}" type="presParOf" srcId="{2607C27C-14ED-4DD7-9D35-BC4920B92019}" destId="{74C5AA1D-F56C-43DB-B126-A69AF4A82D4B}" srcOrd="1" destOrd="0" presId="urn:microsoft.com/office/officeart/2018/5/layout/IconLeafLabelList"/>
    <dgm:cxn modelId="{40D0C336-31BF-43B4-8A6A-9B973EA56964}" type="presParOf" srcId="{2607C27C-14ED-4DD7-9D35-BC4920B92019}" destId="{2C87FD05-45F6-485F-A897-868D391269D9}" srcOrd="2" destOrd="0" presId="urn:microsoft.com/office/officeart/2018/5/layout/IconLeafLabelList"/>
    <dgm:cxn modelId="{CEA2243A-B33E-4450-8F9A-B17E683E280F}" type="presParOf" srcId="{2C87FD05-45F6-485F-A897-868D391269D9}" destId="{939917A7-84C3-472F-9A92-5EB8DD9A371F}" srcOrd="0" destOrd="0" presId="urn:microsoft.com/office/officeart/2018/5/layout/IconLeafLabelList"/>
    <dgm:cxn modelId="{F466FF88-96DF-467E-826F-7F9A16AB5173}" type="presParOf" srcId="{2C87FD05-45F6-485F-A897-868D391269D9}" destId="{BBAF4AD6-5080-487E-99E5-05E65789C72F}" srcOrd="1" destOrd="0" presId="urn:microsoft.com/office/officeart/2018/5/layout/IconLeafLabelList"/>
    <dgm:cxn modelId="{07C62BAF-74E0-48E3-B6B6-F635A8C4A8A7}" type="presParOf" srcId="{2C87FD05-45F6-485F-A897-868D391269D9}" destId="{A54B98A1-8829-4E35-9748-F0479E82CFF6}" srcOrd="2" destOrd="0" presId="urn:microsoft.com/office/officeart/2018/5/layout/IconLeafLabelList"/>
    <dgm:cxn modelId="{FD5449B9-D53D-4468-820F-04A412B89543}" type="presParOf" srcId="{2C87FD05-45F6-485F-A897-868D391269D9}" destId="{B75DEA82-4DBE-4296-BB6A-AB7185849A3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983A1-53E2-45A7-B7BD-1D21EBC91FF0}">
      <dsp:nvSpPr>
        <dsp:cNvPr id="0" name=""/>
        <dsp:cNvSpPr/>
      </dsp:nvSpPr>
      <dsp:spPr>
        <a:xfrm>
          <a:off x="1244700" y="88810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18DF1C-2650-4065-9F03-F1B080E8A117}">
      <dsp:nvSpPr>
        <dsp:cNvPr id="0" name=""/>
        <dsp:cNvSpPr/>
      </dsp:nvSpPr>
      <dsp:spPr>
        <a:xfrm>
          <a:off x="1712700" y="55681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F7725B-6EC5-41DA-89F4-3CF47E304818}">
      <dsp:nvSpPr>
        <dsp:cNvPr id="0" name=""/>
        <dsp:cNvSpPr/>
      </dsp:nvSpPr>
      <dsp:spPr>
        <a:xfrm>
          <a:off x="542700" y="296881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dirty="0">
              <a:solidFill>
                <a:schemeClr val="bg1"/>
              </a:solidFill>
            </a:rPr>
            <a:t>form the simple future: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42700" y="2968811"/>
        <a:ext cx="3600000" cy="720000"/>
      </dsp:txXfrm>
    </dsp:sp>
    <dsp:sp modelId="{939917A7-84C3-472F-9A92-5EB8DD9A371F}">
      <dsp:nvSpPr>
        <dsp:cNvPr id="0" name=""/>
        <dsp:cNvSpPr/>
      </dsp:nvSpPr>
      <dsp:spPr>
        <a:xfrm>
          <a:off x="5474699" y="88810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AF4AD6-5080-487E-99E5-05E65789C72F}">
      <dsp:nvSpPr>
        <dsp:cNvPr id="0" name=""/>
        <dsp:cNvSpPr/>
      </dsp:nvSpPr>
      <dsp:spPr>
        <a:xfrm>
          <a:off x="5942699" y="55681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5DEA82-4DBE-4296-BB6A-AB7185849A3B}">
      <dsp:nvSpPr>
        <dsp:cNvPr id="0" name=""/>
        <dsp:cNvSpPr/>
      </dsp:nvSpPr>
      <dsp:spPr>
        <a:xfrm>
          <a:off x="4772699" y="296881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>
              <a:solidFill>
                <a:schemeClr val="bg1"/>
              </a:solidFill>
            </a:rPr>
            <a:t>Subject + will + base form of verb</a:t>
          </a:r>
        </a:p>
      </dsp:txBody>
      <dsp:txXfrm>
        <a:off x="4772699" y="2968811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325E1-C463-41EF-97D8-F38AC3F52B04}" type="datetimeFigureOut">
              <a:rPr lang="en-US" smtClean="0"/>
              <a:t>12-May-21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C2518-AE94-4458-B8F6-B22B2420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3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12-May-21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1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2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7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6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0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12-May-21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1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12-May-21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4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12-May-21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0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6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2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mmar-monster.com/glossary/tense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79E004-DD3A-4C89-B0C5-0ED4D4771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7852">
            <a:off x="-309058" y="842210"/>
            <a:ext cx="3286125" cy="53732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C59AB0-8766-4585-9388-43F11EFD8757}"/>
              </a:ext>
            </a:extLst>
          </p:cNvPr>
          <p:cNvSpPr txBox="1"/>
          <p:nvPr/>
        </p:nvSpPr>
        <p:spPr>
          <a:xfrm>
            <a:off x="2815390" y="0"/>
            <a:ext cx="9059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</a:rPr>
              <a:t>DEAR</a:t>
            </a:r>
            <a:r>
              <a:rPr lang="en-US" sz="6000" b="1" dirty="0"/>
              <a:t> 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</a:rPr>
              <a:t>MY</a:t>
            </a:r>
            <a:r>
              <a:rPr lang="en-US" sz="6000" b="1" dirty="0"/>
              <a:t> </a:t>
            </a:r>
            <a:r>
              <a:rPr lang="en-US" sz="6000" b="1" dirty="0">
                <a:solidFill>
                  <a:schemeClr val="accent1"/>
                </a:solidFill>
              </a:rPr>
              <a:t>STUDENTS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4D8F9B-5755-4D09-886C-F9E204421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1" y="1010653"/>
            <a:ext cx="9492915" cy="565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5ECC89-F16F-44D3-8690-03D98234ABD9}"/>
              </a:ext>
            </a:extLst>
          </p:cNvPr>
          <p:cNvSpPr txBox="1"/>
          <p:nvPr/>
        </p:nvSpPr>
        <p:spPr>
          <a:xfrm>
            <a:off x="1830404" y="2193514"/>
            <a:ext cx="2441894" cy="2456442"/>
          </a:xfrm>
          <a:prstGeom prst="rect">
            <a:avLst/>
          </a:prstGeom>
        </p:spPr>
        <p:txBody>
          <a:bodyPr rot="0" spcFirstLastPara="0" vertOverflow="overflow" horzOverflow="overflow" vert="horz" lIns="228600" tIns="228600" rIns="228600" bIns="2286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150" dirty="0">
                <a:solidFill>
                  <a:schemeClr val="bg1"/>
                </a:solidFill>
                <a:ea typeface="+mj-ea"/>
                <a:cs typeface="+mj-cs"/>
              </a:rPr>
              <a:t>Future Continuous Tense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3108D4-6D45-46AF-A3FE-0697F067AB92}"/>
              </a:ext>
            </a:extLst>
          </p:cNvPr>
          <p:cNvSpPr/>
          <p:nvPr/>
        </p:nvSpPr>
        <p:spPr>
          <a:xfrm>
            <a:off x="4054946" y="860986"/>
            <a:ext cx="6901384" cy="50389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 Black"/>
              </a:rPr>
              <a:t>The future continuous tense, sometimes also referred to as the future progressive tense, is a verb tense that indicates that something will occur in the future and continue. For an expected length of time.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 Black"/>
              </a:rPr>
              <a:t>It is formed using the construction will + be + the present participle (the root verb + -</a:t>
            </a:r>
            <a:r>
              <a:rPr lang="en-US" dirty="0" err="1">
                <a:solidFill>
                  <a:schemeClr val="bg1"/>
                </a:solidFill>
                <a:latin typeface="Arial Black"/>
              </a:rPr>
              <a:t>ing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 Black"/>
              </a:rPr>
              <a:t>).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94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E329D89B-7CC8-473B-9178-EDFB5EE47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3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00D16A1-74A1-4AAE-9B03-8E5E4689B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646" y="1219012"/>
            <a:ext cx="9195059" cy="553641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3834D7A-4725-47F4-BA33-18791258CE09}"/>
              </a:ext>
            </a:extLst>
          </p:cNvPr>
          <p:cNvSpPr/>
          <p:nvPr/>
        </p:nvSpPr>
        <p:spPr>
          <a:xfrm>
            <a:off x="-143435" y="2355476"/>
            <a:ext cx="2958349" cy="2667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Black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305609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C39ADC-B8FF-40D7-8B1C-0FD194AB6FF9}"/>
              </a:ext>
            </a:extLst>
          </p:cNvPr>
          <p:cNvSpPr txBox="1"/>
          <p:nvPr/>
        </p:nvSpPr>
        <p:spPr>
          <a:xfrm>
            <a:off x="3967567" y="803186"/>
            <a:ext cx="8224434" cy="524862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 Black"/>
              </a:rPr>
              <a:t>‘Future Perfect Tense’ purely talks about the incidents those are supposed to be taking place in future; similarly, ‘Future Perfect Continuous Tense’ are used to describe actions that are happening in present and will continue in future till a specified time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D8C2D-C71C-488A-8C07-9F3A4A3D4A65}"/>
              </a:ext>
            </a:extLst>
          </p:cNvPr>
          <p:cNvSpPr txBox="1"/>
          <p:nvPr/>
        </p:nvSpPr>
        <p:spPr>
          <a:xfrm>
            <a:off x="0" y="2496383"/>
            <a:ext cx="35336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/>
              </a:rPr>
              <a:t>What is future perfect tense?</a:t>
            </a:r>
          </a:p>
        </p:txBody>
      </p:sp>
    </p:spTree>
    <p:extLst>
      <p:ext uri="{BB962C8B-B14F-4D97-AF65-F5344CB8AC3E}">
        <p14:creationId xmlns:p14="http://schemas.microsoft.com/office/powerpoint/2010/main" val="3195980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D8047F5B-73CF-4A60-9AA0-944646C14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28" r="6" b="6902"/>
          <a:stretch/>
        </p:blipFill>
        <p:spPr>
          <a:xfrm>
            <a:off x="818146" y="336884"/>
            <a:ext cx="10050379" cy="60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32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6C23A32B-E9EE-4A34-BBB1-57A4A2216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07" y="643467"/>
            <a:ext cx="11007927" cy="55710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19352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93FFDEA6-DF42-4728-9F19-9D312762F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09" y="643467"/>
            <a:ext cx="102183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87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315BB1B-11ED-4273-8868-31185C225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84" y="938318"/>
            <a:ext cx="9963825" cy="49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2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2A8A1722-96CF-4629-B433-323913C9A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90" y="499088"/>
            <a:ext cx="11263070" cy="55710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89468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EF18560C-A46D-4DBE-A165-4899F48F6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410" y="522927"/>
            <a:ext cx="9365716" cy="578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0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AB45D7DE-EC56-4F42-80A9-751EF7E62A55}"/>
              </a:ext>
            </a:extLst>
          </p:cNvPr>
          <p:cNvSpPr txBox="1"/>
          <p:nvPr/>
        </p:nvSpPr>
        <p:spPr>
          <a:xfrm>
            <a:off x="150683" y="1251794"/>
            <a:ext cx="4541633" cy="3007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3200" b="1" dirty="0">
                <a:solidFill>
                  <a:srgbClr val="0070C0"/>
                </a:solidFill>
                <a:latin typeface="Arial Black"/>
              </a:rPr>
              <a:t>MD.KHALILUR RAHMAN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Arial Black"/>
              </a:rPr>
              <a:t>Assistant Teacher.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800" b="1" dirty="0" err="1">
                <a:solidFill>
                  <a:schemeClr val="accent5"/>
                </a:solidFill>
                <a:latin typeface="Arial Black"/>
              </a:rPr>
              <a:t>AtghariaHigh</a:t>
            </a:r>
            <a:r>
              <a:rPr lang="en-US" sz="2800" b="1" dirty="0">
                <a:solidFill>
                  <a:schemeClr val="accent5"/>
                </a:solidFill>
                <a:latin typeface="Arial Black"/>
              </a:rPr>
              <a:t> School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800" b="1" dirty="0" err="1">
                <a:solidFill>
                  <a:schemeClr val="accent5"/>
                </a:solidFill>
                <a:latin typeface="Arial Black"/>
              </a:rPr>
              <a:t>Haripur,Thakurgaon</a:t>
            </a:r>
            <a:r>
              <a:rPr lang="en-US" sz="2800" b="1" dirty="0">
                <a:solidFill>
                  <a:schemeClr val="accent5"/>
                </a:solidFill>
                <a:latin typeface="Arial Black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7F327-6F74-4649-982E-006A206AD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89" y="4753685"/>
            <a:ext cx="3865199" cy="16338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95439E-7D43-44E8-963E-40ABF5B7A197}"/>
              </a:ext>
            </a:extLst>
          </p:cNvPr>
          <p:cNvSpPr txBox="1"/>
          <p:nvPr/>
        </p:nvSpPr>
        <p:spPr>
          <a:xfrm>
            <a:off x="4559968" y="156411"/>
            <a:ext cx="45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INTRODUCTION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CF2D7C-1A2A-4A67-84AA-2FB03B4AD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95" y="1311442"/>
            <a:ext cx="3228875" cy="3826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F64D56-6208-4377-A76F-C7969985E0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07439" y="5854566"/>
            <a:ext cx="4140307" cy="320040"/>
          </a:xfrm>
        </p:spPr>
        <p:txBody>
          <a:bodyPr/>
          <a:lstStyle/>
          <a:p>
            <a:fld id="{485022AE-9118-4CC4-B589-B909EBB2170E}" type="datetime2">
              <a:rPr lang="en-US" sz="2400" b="1" smtClean="0">
                <a:solidFill>
                  <a:schemeClr val="bg1"/>
                </a:solidFill>
              </a:rPr>
              <a:t>Wednesday, 12 May, 2021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68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9A4C94-4F86-4263-871A-834B980BA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58" y="2084470"/>
            <a:ext cx="8226592" cy="37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2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27814B-9AD1-4A04-9F3C-4064D6E93D2C}"/>
              </a:ext>
            </a:extLst>
          </p:cNvPr>
          <p:cNvSpPr txBox="1"/>
          <p:nvPr/>
        </p:nvSpPr>
        <p:spPr>
          <a:xfrm>
            <a:off x="4830620" y="308870"/>
            <a:ext cx="3830170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Arial Black"/>
              </a:rPr>
              <a:t>FUTURE TENSE</a:t>
            </a: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70F5216E-80F3-4ABE-B426-6C12144183CB}"/>
              </a:ext>
            </a:extLst>
          </p:cNvPr>
          <p:cNvSpPr/>
          <p:nvPr/>
        </p:nvSpPr>
        <p:spPr>
          <a:xfrm>
            <a:off x="1022684" y="834261"/>
            <a:ext cx="10684042" cy="6023739"/>
          </a:xfrm>
          <a:prstGeom prst="star6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 Black"/>
                <a:ea typeface="+mn-lt"/>
                <a:cs typeface="+mn-lt"/>
              </a:rPr>
              <a:t>The future tense is a</a:t>
            </a:r>
            <a:r>
              <a:rPr lang="en-US" sz="2800" dirty="0">
                <a:latin typeface="Arial Black"/>
                <a:ea typeface="+mn-lt"/>
                <a:cs typeface="+mn-lt"/>
              </a:rPr>
              <a:t> </a:t>
            </a:r>
            <a:r>
              <a:rPr lang="en-US" sz="2800" dirty="0">
                <a:solidFill>
                  <a:srgbClr val="00B050"/>
                </a:solidFill>
                <a:latin typeface="Arial Black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verb tense</a:t>
            </a:r>
            <a:r>
              <a:rPr lang="en-US" sz="2800" dirty="0">
                <a:latin typeface="Arial Black"/>
                <a:ea typeface="+mn-lt"/>
                <a:cs typeface="+mn-lt"/>
              </a:rPr>
              <a:t>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Black"/>
                <a:ea typeface="+mn-lt"/>
                <a:cs typeface="+mn-lt"/>
              </a:rPr>
              <a:t>used for a future activity or a future state of being.</a:t>
            </a:r>
            <a:endParaRPr lang="en-US" sz="2800" dirty="0">
              <a:solidFill>
                <a:schemeClr val="accent6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Black"/>
                <a:ea typeface="+mn-lt"/>
                <a:cs typeface="+mn-lt"/>
              </a:rPr>
              <a:t> For example:-</a:t>
            </a:r>
          </a:p>
          <a:p>
            <a:pPr algn="ctr"/>
            <a:r>
              <a:rPr lang="en-US" sz="2400" dirty="0">
                <a:latin typeface="Arial Black"/>
                <a:ea typeface="+mn-lt"/>
                <a:cs typeface="+mn-lt"/>
              </a:rPr>
              <a:t> </a:t>
            </a:r>
            <a:r>
              <a:rPr lang="en-US" sz="2400" dirty="0">
                <a:solidFill>
                  <a:srgbClr val="7030A0"/>
                </a:solidFill>
                <a:latin typeface="Arial Black"/>
                <a:ea typeface="+mn-lt"/>
                <a:cs typeface="+mn-lt"/>
              </a:rPr>
              <a:t>He promises that he </a:t>
            </a:r>
            <a:r>
              <a:rPr lang="en-US" sz="2400" u="sng" dirty="0">
                <a:solidFill>
                  <a:srgbClr val="7030A0"/>
                </a:solidFill>
                <a:latin typeface="Arial Black"/>
                <a:ea typeface="+mn-lt"/>
                <a:cs typeface="+mn-lt"/>
              </a:rPr>
              <a:t>will pay</a:t>
            </a:r>
            <a:r>
              <a:rPr lang="en-US" sz="2400" dirty="0">
                <a:solidFill>
                  <a:srgbClr val="7030A0"/>
                </a:solidFill>
                <a:latin typeface="Arial Black"/>
                <a:ea typeface="+mn-lt"/>
                <a:cs typeface="+mn-lt"/>
              </a:rPr>
              <a:t> attention in the future.</a:t>
            </a:r>
            <a:endParaRPr lang="en-US" sz="2400" dirty="0">
              <a:solidFill>
                <a:srgbClr val="7030A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41803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E71B90DE-91E5-48DF-9879-65E356757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8385"/>
            <a:ext cx="10905066" cy="54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C0F19D-189F-47E8-838E-3E1AEA025AB9}"/>
              </a:ext>
            </a:extLst>
          </p:cNvPr>
          <p:cNvSpPr txBox="1"/>
          <p:nvPr/>
        </p:nvSpPr>
        <p:spPr>
          <a:xfrm>
            <a:off x="948019" y="1239371"/>
            <a:ext cx="11405343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Arial Black"/>
              </a:rPr>
              <a:t>Simple Future Tense is used to express an action that will occur or happen in the future. The simple future tense refers to a time later than now, and expresses facts or certainty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7" name="TextBox 1">
            <a:extLst>
              <a:ext uri="{FF2B5EF4-FFF2-40B4-BE49-F238E27FC236}">
                <a16:creationId xmlns:a16="http://schemas.microsoft.com/office/drawing/2014/main" id="{FBC1D7F8-10C1-4A68-A879-9AF690536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2677542"/>
              </p:ext>
            </p:extLst>
          </p:nvPr>
        </p:nvGraphicFramePr>
        <p:xfrm>
          <a:off x="1427535" y="2985247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0911D0C1-977C-4B79-B5E0-58D8E8CE37E9}"/>
              </a:ext>
            </a:extLst>
          </p:cNvPr>
          <p:cNvSpPr/>
          <p:nvPr/>
        </p:nvSpPr>
        <p:spPr>
          <a:xfrm>
            <a:off x="2030506" y="259976"/>
            <a:ext cx="7597587" cy="9188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/>
              </a:rPr>
              <a:t>Future Tense</a:t>
            </a:r>
          </a:p>
        </p:txBody>
      </p:sp>
    </p:spTree>
    <p:extLst>
      <p:ext uri="{BB962C8B-B14F-4D97-AF65-F5344CB8AC3E}">
        <p14:creationId xmlns:p14="http://schemas.microsoft.com/office/powerpoint/2010/main" val="4269516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18170C-D989-4209-B586-B423CC966963}"/>
              </a:ext>
            </a:extLst>
          </p:cNvPr>
          <p:cNvSpPr txBox="1"/>
          <p:nvPr/>
        </p:nvSpPr>
        <p:spPr>
          <a:xfrm>
            <a:off x="1209559" y="129988"/>
            <a:ext cx="10984807" cy="69557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 Black"/>
                <a:ea typeface="Verdana"/>
                <a:cs typeface="Verdana"/>
              </a:rPr>
              <a:t>How is the future simple verb tense used?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Black"/>
                <a:ea typeface="Verdana"/>
                <a:cs typeface="Verdana"/>
              </a:rPr>
              <a:t>Decisions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 Black"/>
                <a:ea typeface="Verdana"/>
                <a:cs typeface="Verdana"/>
              </a:rPr>
              <a:t> - to make decisions that are made at the time of speaking</a:t>
            </a:r>
          </a:p>
          <a:p>
            <a:pPr>
              <a:buChar char="•"/>
            </a:pPr>
            <a:r>
              <a:rPr lang="en-US" sz="2400" dirty="0">
                <a:latin typeface="Arial Black"/>
                <a:ea typeface="Verdana"/>
                <a:cs typeface="Verdana"/>
              </a:rPr>
              <a:t>We </a:t>
            </a:r>
            <a:r>
              <a:rPr lang="en-US" sz="2400" b="1" dirty="0">
                <a:latin typeface="Arial Black"/>
                <a:ea typeface="Verdana"/>
                <a:cs typeface="Verdana"/>
              </a:rPr>
              <a:t>will eat</a:t>
            </a:r>
            <a:r>
              <a:rPr lang="en-US" sz="2400" dirty="0">
                <a:latin typeface="Arial Black"/>
                <a:ea typeface="Verdana"/>
                <a:cs typeface="Verdana"/>
              </a:rPr>
              <a:t> dinner today at 6:00PM</a:t>
            </a:r>
          </a:p>
          <a:p>
            <a:pPr>
              <a:buChar char="•"/>
            </a:pPr>
            <a:r>
              <a:rPr lang="en-US" sz="2400" dirty="0">
                <a:latin typeface="Arial Black"/>
                <a:ea typeface="Verdana"/>
                <a:cs typeface="Verdana"/>
              </a:rPr>
              <a:t>You </a:t>
            </a:r>
            <a:r>
              <a:rPr lang="en-US" sz="2400" b="1" dirty="0">
                <a:latin typeface="Arial Black"/>
                <a:ea typeface="Verdana"/>
                <a:cs typeface="Verdana"/>
              </a:rPr>
              <a:t>will clean</a:t>
            </a:r>
            <a:r>
              <a:rPr lang="en-US" sz="2400" dirty="0">
                <a:latin typeface="Arial Black"/>
                <a:ea typeface="Verdana"/>
                <a:cs typeface="Verdana"/>
              </a:rPr>
              <a:t> your room when you come home from school.</a:t>
            </a:r>
          </a:p>
          <a:p>
            <a:r>
              <a:rPr lang="en-US" sz="2800" b="1" dirty="0">
                <a:solidFill>
                  <a:srgbClr val="00B050"/>
                </a:solidFill>
                <a:latin typeface="Arial Black"/>
                <a:ea typeface="Verdana"/>
                <a:cs typeface="Verdana"/>
              </a:rPr>
              <a:t>Desires - Willingness</a:t>
            </a:r>
            <a:r>
              <a:rPr lang="en-US" sz="2800" dirty="0">
                <a:solidFill>
                  <a:srgbClr val="00B050"/>
                </a:solidFill>
                <a:latin typeface="Arial Black"/>
                <a:ea typeface="Verdana"/>
                <a:cs typeface="Verdana"/>
              </a:rPr>
              <a:t> - to state desire or willingness for something or someone</a:t>
            </a:r>
          </a:p>
          <a:p>
            <a:pPr>
              <a:buChar char="•"/>
            </a:pPr>
            <a:r>
              <a:rPr lang="en-US" sz="2400" dirty="0">
                <a:latin typeface="Arial Black"/>
                <a:ea typeface="Verdana"/>
                <a:cs typeface="Verdana"/>
              </a:rPr>
              <a:t>The girls </a:t>
            </a:r>
            <a:r>
              <a:rPr lang="en-US" sz="2400" b="1" dirty="0">
                <a:latin typeface="Arial Black"/>
                <a:ea typeface="Verdana"/>
                <a:cs typeface="Verdana"/>
              </a:rPr>
              <a:t>will be</a:t>
            </a:r>
            <a:r>
              <a:rPr lang="en-US" sz="2400" dirty="0">
                <a:latin typeface="Arial Black"/>
                <a:ea typeface="Verdana"/>
                <a:cs typeface="Verdana"/>
              </a:rPr>
              <a:t> happy to go on holiday for a few weeks.</a:t>
            </a:r>
          </a:p>
          <a:p>
            <a:pPr>
              <a:buChar char="•"/>
            </a:pPr>
            <a:r>
              <a:rPr lang="en-US" sz="2400" dirty="0">
                <a:latin typeface="Arial Black"/>
                <a:ea typeface="Verdana"/>
                <a:cs typeface="Verdana"/>
              </a:rPr>
              <a:t>I will </a:t>
            </a:r>
            <a:r>
              <a:rPr lang="en-US" sz="2400" b="1" dirty="0">
                <a:latin typeface="Arial Black"/>
                <a:ea typeface="Verdana"/>
                <a:cs typeface="Verdana"/>
              </a:rPr>
              <a:t>be happy</a:t>
            </a:r>
            <a:r>
              <a:rPr lang="en-US" sz="2400" dirty="0">
                <a:latin typeface="Arial Black"/>
                <a:ea typeface="Verdana"/>
                <a:cs typeface="Verdana"/>
              </a:rPr>
              <a:t> to help you today.</a:t>
            </a:r>
          </a:p>
          <a:p>
            <a:r>
              <a:rPr lang="en-US" sz="2800" b="1" dirty="0">
                <a:solidFill>
                  <a:srgbClr val="00B050"/>
                </a:solidFill>
                <a:latin typeface="Arial Black"/>
                <a:ea typeface="Verdana"/>
                <a:cs typeface="Verdana"/>
              </a:rPr>
              <a:t>Facts</a:t>
            </a:r>
            <a:r>
              <a:rPr lang="en-US" sz="2800" dirty="0">
                <a:solidFill>
                  <a:srgbClr val="00B050"/>
                </a:solidFill>
                <a:latin typeface="Arial Black"/>
                <a:ea typeface="Verdana"/>
                <a:cs typeface="Verdana"/>
              </a:rPr>
              <a:t> - to state a fact about the future</a:t>
            </a:r>
          </a:p>
          <a:p>
            <a:pPr>
              <a:buChar char="•"/>
            </a:pPr>
            <a:r>
              <a:rPr lang="en-US" sz="2400" dirty="0">
                <a:latin typeface="Arial Black"/>
                <a:ea typeface="Verdana"/>
                <a:cs typeface="Verdana"/>
              </a:rPr>
              <a:t>My teacher </a:t>
            </a:r>
            <a:r>
              <a:rPr lang="en-US" sz="2400" b="1" dirty="0">
                <a:latin typeface="Arial Black"/>
                <a:ea typeface="Verdana"/>
                <a:cs typeface="Verdana"/>
              </a:rPr>
              <a:t>will be</a:t>
            </a:r>
            <a:r>
              <a:rPr lang="en-US" sz="2400" dirty="0">
                <a:latin typeface="Arial Black"/>
                <a:ea typeface="Verdana"/>
                <a:cs typeface="Verdana"/>
              </a:rPr>
              <a:t> happy the whole class passed the test.</a:t>
            </a:r>
          </a:p>
          <a:p>
            <a:pPr>
              <a:buChar char="•"/>
            </a:pPr>
            <a:r>
              <a:rPr lang="en-US" sz="2400" dirty="0">
                <a:latin typeface="Arial Black"/>
                <a:ea typeface="Verdana"/>
                <a:cs typeface="Verdana"/>
              </a:rPr>
              <a:t>The phone bill </a:t>
            </a:r>
            <a:r>
              <a:rPr lang="en-US" sz="2400" b="1" dirty="0">
                <a:latin typeface="Arial Black"/>
                <a:ea typeface="Verdana"/>
                <a:cs typeface="Verdana"/>
              </a:rPr>
              <a:t>will be</a:t>
            </a:r>
            <a:r>
              <a:rPr lang="en-US" sz="2400" dirty="0">
                <a:latin typeface="Arial Black"/>
                <a:ea typeface="Verdana"/>
                <a:cs typeface="Verdana"/>
              </a:rPr>
              <a:t> very </a:t>
            </a:r>
            <a:r>
              <a:rPr lang="en-US" sz="2400" dirty="0" err="1">
                <a:latin typeface="Arial Black"/>
                <a:ea typeface="Verdana"/>
                <a:cs typeface="Verdana"/>
              </a:rPr>
              <a:t>very</a:t>
            </a:r>
            <a:r>
              <a:rPr lang="en-US" sz="2400" dirty="0">
                <a:latin typeface="Arial Black"/>
                <a:ea typeface="Verdana"/>
                <a:cs typeface="Verdana"/>
              </a:rPr>
              <a:t> high, my father will be very upset.</a:t>
            </a:r>
          </a:p>
          <a:p>
            <a:endParaRPr lang="en-US" sz="2000" dirty="0">
              <a:solidFill>
                <a:schemeClr val="accent5">
                  <a:lumMod val="60000"/>
                  <a:lumOff val="40000"/>
                </a:schemeClr>
              </a:solidFill>
              <a:latin typeface="Arial Black"/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Arial Black"/>
            </a:endParaRPr>
          </a:p>
          <a:p>
            <a:endParaRPr lang="en-US" dirty="0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3718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25DED7-ECF0-445C-A5C4-3C0DAB0E17DB}"/>
              </a:ext>
            </a:extLst>
          </p:cNvPr>
          <p:cNvSpPr txBox="1"/>
          <p:nvPr/>
        </p:nvSpPr>
        <p:spPr>
          <a:xfrm>
            <a:off x="1885687" y="384567"/>
            <a:ext cx="9232490" cy="57394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b="1" dirty="0"/>
              <a:t>Predictions - to predicate a future event or action​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b="1" dirty="0"/>
              <a:t>I think it will rain this afternoon.​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b="1" dirty="0"/>
              <a:t>My sister will be a great teacher.​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b="1" dirty="0"/>
              <a:t>Formal Statements - to make a formal statement about a future action or event​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b="1" dirty="0"/>
              <a:t>The president will make a public announcement on Tuesday at 8:00PM.​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b="1" dirty="0"/>
              <a:t>The school will be closed for a few days.​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b="1" dirty="0"/>
              <a:t>Suggestions - to make suggestions or state ideas​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b="1" dirty="0"/>
              <a:t>We will be happy drive you to the store.​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b="1" dirty="0"/>
              <a:t>Will we go to the store tonight or tomorrow morning.​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b="1" dirty="0"/>
              <a:t>Requests - to make a request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1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5A42F-0ECA-4DCB-8B5A-170D95932E81}"/>
              </a:ext>
            </a:extLst>
          </p:cNvPr>
          <p:cNvSpPr txBox="1"/>
          <p:nvPr/>
        </p:nvSpPr>
        <p:spPr>
          <a:xfrm>
            <a:off x="2539253" y="5788959"/>
            <a:ext cx="8503023" cy="9079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har char="•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/>
                <a:cs typeface="Arial"/>
              </a:rPr>
              <a:t>Will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Black"/>
                <a:cs typeface="Arial"/>
              </a:rPr>
              <a:t> you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/>
                <a:cs typeface="Arial"/>
              </a:rPr>
              <a:t> come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Black"/>
                <a:cs typeface="Arial"/>
              </a:rPr>
              <a:t> with me to the store?​</a:t>
            </a:r>
          </a:p>
          <a:p>
            <a:pPr>
              <a:spcAft>
                <a:spcPts val="600"/>
              </a:spcAft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Black"/>
                <a:cs typeface="Arial"/>
              </a:rPr>
              <a:t>You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/>
                <a:cs typeface="Arial"/>
              </a:rPr>
              <a:t>will do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Black"/>
                <a:cs typeface="Arial"/>
              </a:rPr>
              <a:t> your homework now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Black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196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346DA9-2F26-4BC4-9AB6-0C357EC60500}"/>
              </a:ext>
            </a:extLst>
          </p:cNvPr>
          <p:cNvSpPr txBox="1"/>
          <p:nvPr/>
        </p:nvSpPr>
        <p:spPr>
          <a:xfrm>
            <a:off x="1635502" y="1175231"/>
            <a:ext cx="10229814" cy="511190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b="1" dirty="0">
                <a:latin typeface="Arial Black"/>
              </a:rPr>
              <a:t>The formula for Simple Future Tense when the First Person is Singular or Plural is that the sentence starts with the subject </a:t>
            </a:r>
            <a:r>
              <a:rPr lang="en-US" b="1" dirty="0" err="1">
                <a:latin typeface="Arial Black"/>
              </a:rPr>
              <a:t>i.e</a:t>
            </a:r>
            <a:r>
              <a:rPr lang="en-US" b="1" dirty="0">
                <a:latin typeface="Arial Black"/>
              </a:rPr>
              <a:t> I/ We, then a verb in its 1st form, followed by an object which is optional.</a:t>
            </a:r>
            <a:br>
              <a:rPr lang="en-US" b="1" dirty="0">
                <a:latin typeface="Arial Black"/>
              </a:rPr>
            </a:br>
            <a:r>
              <a:rPr lang="en-US" b="1" dirty="0">
                <a:latin typeface="Arial Black"/>
              </a:rPr>
              <a:t>So, we can say that the formula for Simple Future Tense for First Person Singular is as follows -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b="1" i="1" dirty="0">
                <a:latin typeface="Arial Black"/>
              </a:rPr>
              <a:t>I/ We + shall + verb (1st form)+ object (optional)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b="1" dirty="0">
                <a:latin typeface="Arial Black"/>
              </a:rPr>
              <a:t>Let us see some example sentences with formula for Simple Future Tense when the First Person is Singular/ Plural: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b="1" dirty="0">
                <a:latin typeface="Arial Black"/>
              </a:rPr>
              <a:t>1) I  shall study hard for exams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b="1" dirty="0">
                <a:latin typeface="Arial Black"/>
              </a:rPr>
              <a:t>.The formula for Simple Future Tense when the Second Person, Third Person Singular/ Plural are involved is that the sentence starts with You/ He/ She/ Common or proper nouns/ They, with will and  then a verb in its 1st form followed by an object which is optional.</a:t>
            </a:r>
            <a:br>
              <a:rPr lang="en-US" b="1" dirty="0">
                <a:latin typeface="Arial Black"/>
              </a:rPr>
            </a:br>
            <a:r>
              <a:rPr lang="en-US" b="1" dirty="0">
                <a:latin typeface="Arial Black"/>
              </a:rPr>
              <a:t>So, we can say that the formula for Simple Future Tense for Second Person, Third Person Singular/ Plural is as follows -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b="1" i="1" dirty="0">
                <a:latin typeface="Arial Black"/>
              </a:rPr>
              <a:t>You/ He/ She/ Common or proper nouns/ They + will + verb (1st form)+ object (optional</a:t>
            </a:r>
            <a:endParaRPr lang="en-US" b="1" dirty="0">
              <a:latin typeface="Arial Black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1100" b="1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4099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8CF273CD-E8C3-4887-9E16-061836312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95" y="486585"/>
            <a:ext cx="11150033" cy="592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4155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39</TotalTime>
  <Words>169</Words>
  <Application>Microsoft Office PowerPoint</Application>
  <PresentationFormat>Widescreen</PresentationFormat>
  <Paragraphs>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Rockwell</vt:lpstr>
      <vt:lpstr>Verdana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559</cp:revision>
  <dcterms:created xsi:type="dcterms:W3CDTF">2021-01-16T10:51:13Z</dcterms:created>
  <dcterms:modified xsi:type="dcterms:W3CDTF">2021-05-12T01:43:44Z</dcterms:modified>
</cp:coreProperties>
</file>