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9" r:id="rId3"/>
    <p:sldId id="261" r:id="rId4"/>
    <p:sldId id="277" r:id="rId5"/>
    <p:sldId id="262" r:id="rId6"/>
    <p:sldId id="263" r:id="rId7"/>
    <p:sldId id="273" r:id="rId8"/>
    <p:sldId id="264" r:id="rId9"/>
    <p:sldId id="274" r:id="rId10"/>
    <p:sldId id="278" r:id="rId11"/>
    <p:sldId id="267" r:id="rId12"/>
    <p:sldId id="268" r:id="rId13"/>
    <p:sldId id="269" r:id="rId14"/>
    <p:sldId id="270" r:id="rId15"/>
    <p:sldId id="271" r:id="rId16"/>
    <p:sldId id="266" r:id="rId17"/>
    <p:sldId id="279" r:id="rId18"/>
    <p:sldId id="281" r:id="rId19"/>
    <p:sldId id="283" r:id="rId20"/>
    <p:sldId id="282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127CE-ABB1-4A8D-B248-E3BFA0C24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B99DB-64CE-49DF-A7BD-75CC37C0C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AB96B-4D2E-4EBD-A5D9-7AB44B4C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BEF2-6B7B-48EB-930A-445D4E4266C6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DB19E-E0F7-4BA6-8F9C-F57B46B23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6F2D4-B189-4D8B-8D74-1AC76623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8E95-045A-4404-BD01-1171C6080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30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26A23-2908-473F-A86D-D0359BF76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B6F7E8-A7C4-4ACD-AC2B-96E3DCEB4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285B8-4C81-4EA7-AF41-ECA63CCD8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BEF2-6B7B-48EB-930A-445D4E4266C6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4006E-B3A1-429C-BD28-7B2997B72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F0CB3-5812-461E-B65E-79F4F70CD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8E95-045A-4404-BD01-1171C6080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2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B7F195-07DA-4586-AED5-5689E4A63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4F4B6E-E2B9-4C80-AA62-3A79F707D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01E85-393C-47D2-8FF4-123289A5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BEF2-6B7B-48EB-930A-445D4E4266C6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6C809-CA6B-45CF-ADBE-97213C8D1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B7E20-5281-443E-88A0-C7068BBF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8E95-045A-4404-BD01-1171C6080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FBEDA-4F8F-4DA3-8E0E-533D3C169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B0BC1-CD8F-407D-B375-F9979172B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E6498-EB0E-44F1-8BBB-268021C7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BEF2-6B7B-48EB-930A-445D4E4266C6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1846D-EDCD-4235-B8F7-7DC25623F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8006D-71AA-468D-B3E3-12AA3D93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8E95-045A-4404-BD01-1171C6080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2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59B0F-16EB-4D88-808A-908EFC2B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A72B3-BC93-42E5-957B-76918318A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7AE33-7968-4684-8D26-9B54DE406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BEF2-6B7B-48EB-930A-445D4E4266C6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83A69-9193-475E-9E25-6D3FD9719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BAAE6-10FD-4054-BD9A-1912A178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8E95-045A-4404-BD01-1171C6080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36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AD994-F063-49D9-80A1-1FA75CEC8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6D349-B4AC-4DCA-81E1-68A49E53C8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E4447-5822-43A8-B28D-E4094ECC5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2C6D8-6F94-4311-A104-CB75A2181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BEF2-6B7B-48EB-930A-445D4E4266C6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71ABF-B2DE-4A01-A350-69332030D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81DC0-0859-4F33-AD1A-714EA72E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8E95-045A-4404-BD01-1171C6080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059D0-A3B0-4729-A0F0-899135778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B6126-CAB9-469D-875C-FB1C7DDB5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02DA55-0296-421A-9C29-A0D419039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B12A2-466B-4001-81AD-C45E927B55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FEAC70-6213-4E03-BB6E-1764E7B4EE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B1EA5A-31EC-4B30-8809-27C484251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BEF2-6B7B-48EB-930A-445D4E4266C6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38D7FF-C391-4B37-80D6-4FB11CD44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05D9F8-7B2D-4D40-AA8C-5F587420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8E95-045A-4404-BD01-1171C6080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6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D0679-7BD0-4086-9E22-FB5617E16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D28FE0-7927-4309-BB39-2E64163C7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BEF2-6B7B-48EB-930A-445D4E4266C6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28AA9E-1EAD-4464-8525-AAE47C833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8D1873-D550-4AED-8738-170223BB7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8E95-045A-4404-BD01-1171C6080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7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DAFBE0-D3E5-45A3-97B0-9976A794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BEF2-6B7B-48EB-930A-445D4E4266C6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928FE-F5C0-4815-AFE9-B226909D6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2E1C4-C706-487D-9606-31C36CF0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8E95-045A-4404-BD01-1171C6080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3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5BF8B-68F7-48A6-AE71-8DD30EC47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3B5BE-75CE-4F75-9CEB-9A851EBF9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DAEE87-B1CA-4E1F-AAD9-02E8250E5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1BE58-0483-4409-BB91-B7C4BC0FF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BEF2-6B7B-48EB-930A-445D4E4266C6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D93AEC-D401-4779-B2D9-136B6A031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46819-05D2-4D96-AB4C-9076E53F6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8E95-045A-4404-BD01-1171C6080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1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DBAD7-25CA-4C0E-9B2C-8A95D52E7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F357CD-BA54-4155-A0F4-72C9643F52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82810-E9B0-4554-A7F8-72E1B2B06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431B5-2635-45C2-8815-43567B8E6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BEF2-6B7B-48EB-930A-445D4E4266C6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47564-ACDD-46CD-A0FC-4C23DC47A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8E9B1-85AE-4995-A6EA-C42B2F16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8E95-045A-4404-BD01-1171C6080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3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7B4232-35CC-4BCD-967C-6E47F868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52CCE-B947-4515-BFC1-082AB56CE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BCF78-4CAB-466F-A95A-23FB0ABE0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0BEF2-6B7B-48EB-930A-445D4E4266C6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3EB7F-E6AB-40F3-B24B-D24E878BE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02F3D-DF33-4135-A4BD-BA9A32B84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08E95-045A-4404-BD01-1171C6080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image" Target="../media/image5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0594" y="315650"/>
            <a:ext cx="600170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b="1" kern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000" b="1" kern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kern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000" b="1" kern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pic>
        <p:nvPicPr>
          <p:cNvPr id="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712" y="3041037"/>
            <a:ext cx="3221401" cy="179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46" y="3791998"/>
            <a:ext cx="3146902" cy="175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654" y="2880012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670" y="3525710"/>
            <a:ext cx="2527989" cy="140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51" y="4198866"/>
            <a:ext cx="2915987" cy="162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737" y="1849137"/>
            <a:ext cx="6766560" cy="259074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8708" y="6145967"/>
            <a:ext cx="4256831" cy="63940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91" y="392091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289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81923F-F268-4D89-8B47-CA04793EB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314" y="591025"/>
            <a:ext cx="6414447" cy="58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68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8614" y="1615732"/>
            <a:ext cx="6141493" cy="3789967"/>
            <a:chOff x="1873770" y="1033964"/>
            <a:chExt cx="8304551" cy="422758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3770" y="1033964"/>
              <a:ext cx="8304551" cy="422758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16642" y="4229140"/>
              <a:ext cx="119776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ln w="0"/>
                  <a:solidFill>
                    <a:srgbClr val="FF098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as-IN" sz="4800" b="1" dirty="0">
                  <a:ln w="0"/>
                  <a:solidFill>
                    <a:srgbClr val="FF098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800" b="1" dirty="0">
                  <a:ln w="0"/>
                  <a:solidFill>
                    <a:srgbClr val="FF098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4800" b="1" dirty="0">
                  <a:ln w="0"/>
                  <a:solidFill>
                    <a:srgbClr val="FF098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en-US" sz="4800" b="1" dirty="0">
                  <a:ln w="0"/>
                  <a:solidFill>
                    <a:srgbClr val="FF098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19736" y="4229141"/>
              <a:ext cx="2158585" cy="926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4800" b="1" dirty="0">
                  <a:ln w="0"/>
                  <a:solidFill>
                    <a:srgbClr val="FF098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4800" b="1" dirty="0">
                  <a:ln w="0"/>
                  <a:solidFill>
                    <a:srgbClr val="FF098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800" b="1" dirty="0">
                  <a:ln w="0"/>
                  <a:solidFill>
                    <a:srgbClr val="FF098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4800" b="1" dirty="0">
                  <a:ln w="0"/>
                  <a:solidFill>
                    <a:srgbClr val="FF098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4800" b="1" dirty="0">
                  <a:ln w="0"/>
                  <a:solidFill>
                    <a:srgbClr val="FF098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endParaRPr lang="en-US" sz="4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22293" y="184234"/>
            <a:ext cx="5456419" cy="830997"/>
            <a:chOff x="3234486" y="5459857"/>
            <a:chExt cx="5456419" cy="830997"/>
          </a:xfrm>
        </p:grpSpPr>
        <p:sp>
          <p:nvSpPr>
            <p:cNvPr id="10" name="Rectangle: Rounded Corners 9"/>
            <p:cNvSpPr/>
            <p:nvPr/>
          </p:nvSpPr>
          <p:spPr>
            <a:xfrm rot="10800000" flipV="1">
              <a:off x="3234486" y="5459857"/>
              <a:ext cx="5456419" cy="725529"/>
            </a:xfrm>
            <a:prstGeom prst="roundRect">
              <a:avLst/>
            </a:prstGeom>
            <a:ln>
              <a:solidFill>
                <a:srgbClr val="34790D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51943" y="5459857"/>
              <a:ext cx="51482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n w="0"/>
                  <a:solidFill>
                    <a:srgbClr val="BC005E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as-IN" sz="4800" dirty="0">
                  <a:ln w="0"/>
                  <a:solidFill>
                    <a:srgbClr val="BC005E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4800" dirty="0">
                  <a:ln w="0"/>
                  <a:solidFill>
                    <a:srgbClr val="BC005E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 </a:t>
              </a:r>
              <a:r>
                <a:rPr lang="as-IN" sz="4800" dirty="0">
                  <a:ln w="0"/>
                  <a:solidFill>
                    <a:srgbClr val="BC005E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sz="4800" dirty="0">
                  <a:ln w="0"/>
                  <a:solidFill>
                    <a:srgbClr val="BC005E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800" dirty="0">
                  <a:ln w="0"/>
                  <a:solidFill>
                    <a:srgbClr val="BC005E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জায়গা দখল করে</a:t>
              </a:r>
              <a:r>
                <a:rPr lang="en-US" sz="4800" dirty="0">
                  <a:ln w="0"/>
                  <a:solidFill>
                    <a:srgbClr val="BC005E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183700"/>
            <a:ext cx="37795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পদার্থের সাধারণ </a:t>
            </a:r>
            <a:r>
              <a:rPr lang="bn-IN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9EF02-6B61-4AEB-B162-99AD53A30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243" y="2083246"/>
            <a:ext cx="3591387" cy="285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13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05372" y="1710048"/>
            <a:ext cx="4518634" cy="3680662"/>
            <a:chOff x="1820362" y="917126"/>
            <a:chExt cx="9240107" cy="47548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1439" y="917126"/>
              <a:ext cx="9099030" cy="4602066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820362" y="4479175"/>
              <a:ext cx="3273265" cy="1192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54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r>
                <a:rPr lang="en-US" sz="54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54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510954" y="4352495"/>
              <a:ext cx="220926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54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54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as-IN" sz="54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54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54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54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54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07109" y="104872"/>
            <a:ext cx="3267855" cy="923330"/>
            <a:chOff x="4407109" y="104872"/>
            <a:chExt cx="3267855" cy="923330"/>
          </a:xfrm>
        </p:grpSpPr>
        <p:sp>
          <p:nvSpPr>
            <p:cNvPr id="12" name="Rectangle: Rounded Corners 11"/>
            <p:cNvSpPr/>
            <p:nvPr/>
          </p:nvSpPr>
          <p:spPr>
            <a:xfrm rot="10800000" flipV="1">
              <a:off x="4407109" y="194872"/>
              <a:ext cx="3267855" cy="72552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209718" y="104872"/>
              <a:ext cx="166263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54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54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54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54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54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183700"/>
            <a:ext cx="3779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পদার্থের সাধারণ </a:t>
            </a:r>
            <a:r>
              <a:rPr lang="bn-IN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6A011A-894D-460C-A704-E9C9A28AE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127" y="2383234"/>
            <a:ext cx="2030759" cy="179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04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07108" y="249233"/>
            <a:ext cx="3267855" cy="923330"/>
            <a:chOff x="4407109" y="152263"/>
            <a:chExt cx="3267855" cy="923330"/>
          </a:xfrm>
        </p:grpSpPr>
        <p:sp>
          <p:nvSpPr>
            <p:cNvPr id="11" name="Rectangle: Rounded Corners 10"/>
            <p:cNvSpPr/>
            <p:nvPr/>
          </p:nvSpPr>
          <p:spPr>
            <a:xfrm rot="10800000" flipV="1">
              <a:off x="4407109" y="194872"/>
              <a:ext cx="3267855" cy="725529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83276" y="152263"/>
              <a:ext cx="17555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54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54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54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54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2908" y="1510356"/>
            <a:ext cx="5398122" cy="4161266"/>
            <a:chOff x="1889782" y="920402"/>
            <a:chExt cx="8546052" cy="50636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782" y="920402"/>
              <a:ext cx="8546052" cy="506367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408226" y="4999833"/>
              <a:ext cx="136447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54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54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as-IN" sz="54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54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58969" y="5004789"/>
              <a:ext cx="112562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54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54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 </a:t>
              </a:r>
              <a:endParaRPr lang="en-US" sz="20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183700"/>
            <a:ext cx="3779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পদার্থের সাধারণ </a:t>
            </a:r>
            <a:r>
              <a:rPr lang="bn-IN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6A2717-96AB-4393-98E2-1EC3E104BA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03"/>
          <a:stretch/>
        </p:blipFill>
        <p:spPr>
          <a:xfrm>
            <a:off x="7781411" y="2538484"/>
            <a:ext cx="3293305" cy="25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50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85" y="406089"/>
            <a:ext cx="3657183" cy="242288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222" y="448641"/>
            <a:ext cx="3657183" cy="23766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681" y="448641"/>
            <a:ext cx="3657183" cy="215103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0" y="2869764"/>
            <a:ext cx="3645098" cy="233645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714" y="2850943"/>
            <a:ext cx="3657183" cy="235215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680" y="2825261"/>
            <a:ext cx="3657183" cy="219159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68470" y="5137514"/>
            <a:ext cx="11962685" cy="1049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7FCFC49-56E3-461E-94F9-FEF5A5B2B54D}"/>
              </a:ext>
            </a:extLst>
          </p:cNvPr>
          <p:cNvSpPr/>
          <p:nvPr/>
        </p:nvSpPr>
        <p:spPr>
          <a:xfrm>
            <a:off x="3191880" y="2591973"/>
            <a:ext cx="77508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ওজন আছে এবং তা জায়গা দখল করে।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E017BD-B387-4F12-AE08-0094506DC6C1}"/>
              </a:ext>
            </a:extLst>
          </p:cNvPr>
          <p:cNvSpPr/>
          <p:nvPr/>
        </p:nvSpPr>
        <p:spPr>
          <a:xfrm>
            <a:off x="1075981" y="3740237"/>
            <a:ext cx="91165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কোনটা গোল, কোনটা চৌকা, কোনটা নরম ,কোনটা শক্ত।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0BDFE8-C895-4DAA-9D57-FB9D0D14A734}"/>
              </a:ext>
            </a:extLst>
          </p:cNvPr>
          <p:cNvSpPr/>
          <p:nvPr/>
        </p:nvSpPr>
        <p:spPr>
          <a:xfrm>
            <a:off x="740712" y="5326870"/>
            <a:ext cx="71601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পদার্থের কিছু </a:t>
            </a:r>
            <a:r>
              <a:rPr lang="bn-IN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বৈশিষ্ট্য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আছে। এগুলো হল </a:t>
            </a:r>
            <a:r>
              <a:rPr lang="bn-IN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আকার,আকৃতি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আয়তন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F3DAB0-C95C-48ED-9EFB-7785AC084768}"/>
              </a:ext>
            </a:extLst>
          </p:cNvPr>
          <p:cNvSpPr/>
          <p:nvPr/>
        </p:nvSpPr>
        <p:spPr>
          <a:xfrm>
            <a:off x="5409154" y="5588054"/>
            <a:ext cx="60516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কোনটা অনেক ভারী, কোনটা হালকা।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354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  <p:bldP spid="11" grpId="1"/>
      <p:bldP spid="12" grpId="0"/>
      <p:bldP spid="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64025" y="1097730"/>
            <a:ext cx="11273050" cy="5412791"/>
            <a:chOff x="1622919" y="523875"/>
            <a:chExt cx="11377378" cy="58102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22919" y="523875"/>
              <a:ext cx="5648325" cy="58102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6272" y="523875"/>
              <a:ext cx="5534025" cy="58102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3" name="Rectangle 2"/>
          <p:cNvSpPr/>
          <p:nvPr/>
        </p:nvSpPr>
        <p:spPr>
          <a:xfrm>
            <a:off x="3354822" y="174400"/>
            <a:ext cx="59987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</a:p>
        </p:txBody>
      </p:sp>
    </p:spTree>
    <p:extLst>
      <p:ext uri="{BB962C8B-B14F-4D97-AF65-F5344CB8AC3E}">
        <p14:creationId xmlns:p14="http://schemas.microsoft.com/office/powerpoint/2010/main" val="1292332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372555" y="923330"/>
            <a:ext cx="7868920" cy="3179937"/>
            <a:chOff x="2219459" y="1823324"/>
            <a:chExt cx="7868920" cy="31799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b="21195"/>
            <a:stretch/>
          </p:blipFill>
          <p:spPr>
            <a:xfrm>
              <a:off x="2219459" y="1823324"/>
              <a:ext cx="7868920" cy="3179937"/>
            </a:xfrm>
            <a:prstGeom prst="rect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3639117" y="4231431"/>
              <a:ext cx="12111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n w="0"/>
                  <a:solidFill>
                    <a:srgbClr val="BC005E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বায়ু</a:t>
              </a:r>
              <a:endParaRPr lang="en-US" sz="4400" b="1" dirty="0">
                <a:ln w="0"/>
                <a:solidFill>
                  <a:srgbClr val="BC005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83524" y="1900367"/>
              <a:ext cx="192232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বস্তুর </a:t>
              </a:r>
              <a:r>
                <a:rPr lang="en-US" sz="4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221832" y="1900367"/>
              <a:ext cx="141096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বৈশিষ্ট্য</a:t>
              </a:r>
              <a:endPara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39117" y="2783621"/>
              <a:ext cx="102143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ln w="0"/>
                  <a:solidFill>
                    <a:srgbClr val="BC005E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বরফ</a:t>
              </a:r>
              <a:endParaRPr lang="en-US" sz="4400" b="1" dirty="0">
                <a:ln w="0"/>
                <a:solidFill>
                  <a:srgbClr val="BC005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6033" y="3555451"/>
              <a:ext cx="97975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ln w="0"/>
                  <a:solidFill>
                    <a:srgbClr val="BC005E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endParaRPr lang="en-US" sz="4400" b="1" dirty="0">
                <a:ln w="0"/>
                <a:solidFill>
                  <a:srgbClr val="BC005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4872" y="0"/>
            <a:ext cx="3013701" cy="92333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as-IN" sz="5400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5400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ড়</a:t>
            </a:r>
            <a:r>
              <a:rPr lang="as-IN" sz="5400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5400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 </a:t>
            </a:r>
            <a:r>
              <a:rPr lang="bn-BD" sz="5400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endParaRPr lang="en-US" sz="5400" dirty="0">
              <a:ln w="0"/>
              <a:solidFill>
                <a:srgbClr val="FF098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466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63977B-C628-472C-8C0D-373EE7E88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450" y="532261"/>
            <a:ext cx="2869738" cy="27732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3EB4E4-152E-48CA-8441-347939374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939" y="866828"/>
            <a:ext cx="2550327" cy="24386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11D6AF-68AF-46CD-B099-10671842E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713" y="3489566"/>
            <a:ext cx="2875444" cy="28649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56CC11-24B6-446E-8059-1491D752C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5160" y="1446186"/>
            <a:ext cx="3032998" cy="146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55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FC3553-03F1-4EF4-830F-6CB514767A80}"/>
              </a:ext>
            </a:extLst>
          </p:cNvPr>
          <p:cNvSpPr/>
          <p:nvPr/>
        </p:nvSpPr>
        <p:spPr>
          <a:xfrm>
            <a:off x="3234521" y="469753"/>
            <a:ext cx="4954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মূল্যায়ন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69B017-014F-4FCB-9DD5-8D648121E153}"/>
              </a:ext>
            </a:extLst>
          </p:cNvPr>
          <p:cNvSpPr/>
          <p:nvPr/>
        </p:nvSpPr>
        <p:spPr>
          <a:xfrm>
            <a:off x="1271884" y="3245383"/>
            <a:ext cx="95602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৫টি বিদ্যুৎ শক্তির ব্যবহার ও ৫টি আলোক শক্তির ব্যবহার লিখ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</a:t>
            </a:r>
            <a:endParaRPr kumimoji="0" lang="bn-BD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4755E-2F4A-4625-AE3D-E00CCB7DF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2" y="290324"/>
            <a:ext cx="1875692" cy="21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2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90F2BA-EDE4-492D-A0EF-FC724C1A7B16}"/>
              </a:ext>
            </a:extLst>
          </p:cNvPr>
          <p:cNvSpPr/>
          <p:nvPr/>
        </p:nvSpPr>
        <p:spPr>
          <a:xfrm>
            <a:off x="3557657" y="561507"/>
            <a:ext cx="49541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পরিকল্পিত কাজ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DEBB09-2BDD-4DCA-B1E6-E19E165D7852}"/>
              </a:ext>
            </a:extLst>
          </p:cNvPr>
          <p:cNvSpPr/>
          <p:nvPr/>
        </p:nvSpPr>
        <p:spPr>
          <a:xfrm>
            <a:off x="1310186" y="2671128"/>
            <a:ext cx="92395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তোমাদের বাড়িতে বিদ্যুৎ শক্তি কী কী কাজে ব্যবহৃত হয় তার একটি তালিকা করে নিয়ে আসবে ।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71D11A-4479-4A96-B2D1-5BCFAE94E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6" y="431892"/>
            <a:ext cx="1875692" cy="21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951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784" y="2085744"/>
            <a:ext cx="10871854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/>
                <a:gradFill flip="none" rotWithShape="1">
                  <a:gsLst>
                    <a:gs pos="37000">
                      <a:schemeClr val="accent2">
                        <a:lumMod val="75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4800" b="1" dirty="0">
                <a:ln/>
                <a:gradFill flip="none" rotWithShape="1">
                  <a:gsLst>
                    <a:gs pos="37000">
                      <a:schemeClr val="accent2">
                        <a:lumMod val="75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gradFill flip="none" rotWithShape="1">
                  <a:gsLst>
                    <a:gs pos="37000">
                      <a:schemeClr val="accent2">
                        <a:lumMod val="75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4800" b="1" dirty="0">
                <a:ln/>
                <a:gradFill flip="none" rotWithShape="1">
                  <a:gsLst>
                    <a:gs pos="37000">
                      <a:schemeClr val="accent2">
                        <a:lumMod val="75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gradFill flip="none" rotWithShape="1">
                  <a:gsLst>
                    <a:gs pos="37000">
                      <a:schemeClr val="accent2">
                        <a:lumMod val="75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4800" b="1" dirty="0">
                <a:ln/>
                <a:gradFill flip="none" rotWithShape="1">
                  <a:gsLst>
                    <a:gs pos="37000">
                      <a:schemeClr val="accent2">
                        <a:lumMod val="75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gradFill flip="none" rotWithShape="1">
                  <a:gsLst>
                    <a:gs pos="37000">
                      <a:schemeClr val="accent2">
                        <a:lumMod val="75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মাসুদ</a:t>
            </a:r>
            <a:r>
              <a:rPr lang="en-US" sz="4800" b="1" dirty="0">
                <a:ln/>
                <a:gradFill flip="none" rotWithShape="1">
                  <a:gsLst>
                    <a:gs pos="37000">
                      <a:schemeClr val="accent2">
                        <a:lumMod val="75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/>
                <a:gradFill flip="none" rotWithShape="1">
                  <a:gsLst>
                    <a:gs pos="37000">
                      <a:schemeClr val="accent2">
                        <a:lumMod val="75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800" b="1" dirty="0">
                <a:ln/>
                <a:gradFill flip="none" rotWithShape="1">
                  <a:gsLst>
                    <a:gs pos="37000">
                      <a:schemeClr val="accent2">
                        <a:lumMod val="75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gradFill flip="none" rotWithShape="1">
                  <a:gsLst>
                    <a:gs pos="37000">
                      <a:schemeClr val="accent2">
                        <a:lumMod val="75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b="1" dirty="0">
                <a:ln/>
                <a:gradFill flip="none" rotWithShape="1">
                  <a:gsLst>
                    <a:gs pos="37000">
                      <a:schemeClr val="accent2">
                        <a:lumMod val="75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/>
                <a:gradFill flip="none" rotWithShape="1">
                  <a:gsLst>
                    <a:gs pos="37000">
                      <a:schemeClr val="accent2">
                        <a:lumMod val="75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বালিয়াকান্দি</a:t>
            </a:r>
            <a:r>
              <a:rPr lang="en-US" sz="3600" b="1" dirty="0">
                <a:ln/>
                <a:gradFill flip="none" rotWithShape="1">
                  <a:gsLst>
                    <a:gs pos="37000">
                      <a:schemeClr val="accent2">
                        <a:lumMod val="75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gradFill flip="none" rotWithShape="1">
                  <a:gsLst>
                    <a:gs pos="37000">
                      <a:schemeClr val="accent2">
                        <a:lumMod val="75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600" b="1" dirty="0">
                <a:ln/>
                <a:gradFill flip="none" rotWithShape="1">
                  <a:gsLst>
                    <a:gs pos="37000">
                      <a:schemeClr val="accent2">
                        <a:lumMod val="75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gradFill flip="none" rotWithShape="1">
                  <a:gsLst>
                    <a:gs pos="37000">
                      <a:schemeClr val="accent2">
                        <a:lumMod val="75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dirty="0">
                <a:ln/>
                <a:gradFill flip="none" rotWithShape="1">
                  <a:gsLst>
                    <a:gs pos="37000">
                      <a:schemeClr val="accent2">
                        <a:lumMod val="75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gradFill flip="none" rotWithShape="1">
                  <a:gsLst>
                    <a:gs pos="37000">
                      <a:schemeClr val="accent2">
                        <a:lumMod val="75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>
                <a:ln/>
                <a:gradFill flip="none" rotWithShape="1">
                  <a:gsLst>
                    <a:gs pos="37000">
                      <a:schemeClr val="accent2">
                        <a:lumMod val="75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gradFill flip="none" rotWithShape="1">
                  <a:gsLst>
                    <a:gs pos="37000">
                      <a:schemeClr val="accent2">
                        <a:lumMod val="75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bn-BD" sz="3600" b="1" dirty="0">
                <a:ln/>
                <a:gradFill flip="none" rotWithShape="1">
                  <a:gsLst>
                    <a:gs pos="37000">
                      <a:schemeClr val="accent2">
                        <a:lumMod val="75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লয়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>
                <a:ln/>
                <a:gradFill flip="none" rotWithShape="1">
                  <a:gsLst>
                    <a:gs pos="37000">
                      <a:schemeClr val="accent2">
                        <a:lumMod val="75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বালিয়াকান্দি, রাজবাড়ী</a:t>
            </a:r>
            <a:r>
              <a:rPr lang="en-US" sz="3600" b="1" dirty="0">
                <a:ln/>
                <a:gradFill flip="none" rotWithShape="1">
                  <a:gsLst>
                    <a:gs pos="37000">
                      <a:schemeClr val="accent2">
                        <a:lumMod val="75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 ।</a:t>
            </a:r>
            <a:endParaRPr lang="bn-BD" sz="3600" b="1" dirty="0">
              <a:ln/>
              <a:gradFill flip="none" rotWithShape="1">
                <a:gsLst>
                  <a:gs pos="37000">
                    <a:schemeClr val="accent2">
                      <a:lumMod val="75000"/>
                    </a:schemeClr>
                  </a:gs>
                  <a:gs pos="23000">
                    <a:schemeClr val="accent1">
                      <a:lumMod val="89000"/>
                    </a:schemeClr>
                  </a:gs>
                  <a:gs pos="69000">
                    <a:schemeClr val="accent1">
                      <a:lumMod val="75000"/>
                    </a:schemeClr>
                  </a:gs>
                  <a:gs pos="97000">
                    <a:schemeClr val="accent1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>
                <a:ln/>
                <a:gradFill flip="none" rotWithShape="1">
                  <a:gsLst>
                    <a:gs pos="37000">
                      <a:schemeClr val="accent2">
                        <a:lumMod val="75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600" b="1" dirty="0">
                <a:ln/>
                <a:gradFill flip="none" rotWithShape="1">
                  <a:gsLst>
                    <a:gs pos="37000">
                      <a:schemeClr val="accent2">
                        <a:lumMod val="75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/>
                <a:gradFill flip="none" rotWithShape="1">
                  <a:gsLst>
                    <a:gs pos="37000">
                      <a:schemeClr val="accent2">
                        <a:lumMod val="75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০১৭১৩৫৬০১১৮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>
                <a:ln/>
                <a:gradFill flip="none" rotWithShape="1">
                  <a:gsLst>
                    <a:gs pos="37000">
                      <a:schemeClr val="accent2">
                        <a:lumMod val="75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ইমেইলঃshahindhrubo@gmail.com</a:t>
            </a:r>
            <a:endParaRPr lang="en-US" sz="3600" b="1" dirty="0">
              <a:ln/>
              <a:gradFill flip="none" rotWithShape="1">
                <a:gsLst>
                  <a:gs pos="37000">
                    <a:schemeClr val="accent2">
                      <a:lumMod val="75000"/>
                    </a:schemeClr>
                  </a:gs>
                  <a:gs pos="23000">
                    <a:schemeClr val="accent1">
                      <a:lumMod val="89000"/>
                    </a:schemeClr>
                  </a:gs>
                  <a:gs pos="69000">
                    <a:schemeClr val="accent1">
                      <a:lumMod val="75000"/>
                    </a:schemeClr>
                  </a:gs>
                  <a:gs pos="97000">
                    <a:schemeClr val="accent1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7922" y="254733"/>
            <a:ext cx="7069540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8800" b="1" dirty="0">
                <a:ln/>
                <a:gradFill flip="none" rotWithShape="1">
                  <a:gsLst>
                    <a:gs pos="36000">
                      <a:srgbClr val="FF0000"/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rgbClr val="FFFF99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8800" b="1" dirty="0" err="1">
                <a:ln/>
                <a:gradFill flip="none" rotWithShape="1">
                  <a:gsLst>
                    <a:gs pos="36000">
                      <a:srgbClr val="FF0000"/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rgbClr val="FFFF99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dirty="0">
              <a:ln/>
              <a:gradFill flip="none" rotWithShape="1">
                <a:gsLst>
                  <a:gs pos="36000">
                    <a:srgbClr val="FF0000"/>
                  </a:gs>
                  <a:gs pos="23000">
                    <a:schemeClr val="accent2">
                      <a:lumMod val="89000"/>
                    </a:schemeClr>
                  </a:gs>
                  <a:gs pos="69000">
                    <a:schemeClr val="accent2">
                      <a:lumMod val="75000"/>
                    </a:schemeClr>
                  </a:gs>
                  <a:gs pos="97000">
                    <a:schemeClr val="accent2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101600">
                  <a:srgbClr val="FFFF99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507DAC-9688-49C1-B25D-427DE1814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562" y="159199"/>
            <a:ext cx="2525480" cy="261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9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E27548-86E2-4963-A9DB-429C5D239A43}"/>
              </a:ext>
            </a:extLst>
          </p:cNvPr>
          <p:cNvSpPr/>
          <p:nvPr/>
        </p:nvSpPr>
        <p:spPr>
          <a:xfrm>
            <a:off x="985368" y="681816"/>
            <a:ext cx="10515600" cy="557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সকলকে</a:t>
            </a:r>
            <a:r>
              <a:rPr kumimoji="0" lang="bn-BD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39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4000">
                      <a:srgbClr val="FF0000"/>
                    </a:gs>
                    <a:gs pos="23000">
                      <a:srgbClr val="70AD47">
                        <a:lumMod val="89000"/>
                      </a:srgbClr>
                    </a:gs>
                    <a:gs pos="69000">
                      <a:srgbClr val="70AD47">
                        <a:lumMod val="75000"/>
                      </a:srgbClr>
                    </a:gs>
                    <a:gs pos="97000">
                      <a:srgbClr val="70AD47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12BEE6-78D7-4499-83CF-8284DB2A7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341579"/>
            <a:ext cx="1875692" cy="21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4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741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469" y="2050620"/>
            <a:ext cx="9642247" cy="4093428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en-US" sz="54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বিষয়: প্রাথমিক বিজ্ঞান</a:t>
            </a:r>
          </a:p>
          <a:p>
            <a:pPr lvl="0" algn="ctr"/>
            <a:r>
              <a:rPr lang="en-US" sz="54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শ্রেণি: তৃতীয়</a:t>
            </a:r>
          </a:p>
          <a:p>
            <a:pPr algn="ctr"/>
            <a:r>
              <a:rPr lang="bn-BD" altLang="en-US" sz="54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54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3 </a:t>
            </a:r>
            <a:r>
              <a:rPr lang="en-US" altLang="en-US" sz="44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altLang="en-US" sz="44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পদার্থ</a:t>
            </a:r>
            <a:r>
              <a:rPr lang="en-US" altLang="en-US" sz="44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400" b="1" dirty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5400" b="1" dirty="0" err="1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as-IN" sz="54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endParaRPr lang="en-US" sz="54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endParaRPr lang="en-US" sz="44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7241" y="234310"/>
            <a:ext cx="5308979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8800" b="1" dirty="0">
                <a:ln/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8800" b="1" dirty="0" err="1">
                <a:ln/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dirty="0">
              <a:ln/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357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A9B501-1D1B-4E71-986B-C9786090578A}"/>
              </a:ext>
            </a:extLst>
          </p:cNvPr>
          <p:cNvSpPr/>
          <p:nvPr/>
        </p:nvSpPr>
        <p:spPr>
          <a:xfrm>
            <a:off x="1296537" y="1323833"/>
            <a:ext cx="96216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8800" b="1" dirty="0">
                <a:ln/>
                <a:solidFill>
                  <a:srgbClr val="ED7D31">
                    <a:lumMod val="60000"/>
                    <a:lumOff val="4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</a:p>
          <a:p>
            <a:pPr lvl="0" algn="ctr"/>
            <a:r>
              <a:rPr lang="bn-BD" sz="8800" b="1" dirty="0">
                <a:ln/>
                <a:solidFill>
                  <a:srgbClr val="ED7D31">
                    <a:lumMod val="60000"/>
                    <a:lumOff val="4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endParaRPr lang="en-US" sz="8800" b="1" dirty="0">
              <a:ln/>
              <a:solidFill>
                <a:srgbClr val="ED7D31">
                  <a:lumMod val="60000"/>
                  <a:lumOff val="4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313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62553" y="316254"/>
            <a:ext cx="3925613" cy="156966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kern="0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kern="0" dirty="0">
              <a:ln w="0"/>
              <a:solidFill>
                <a:srgbClr val="EA007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299" y="2075689"/>
            <a:ext cx="1042012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16.1.১ </a:t>
            </a:r>
            <a:r>
              <a:rPr lang="as-IN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as-IN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</a:t>
            </a:r>
            <a:r>
              <a:rPr lang="as-IN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ৈ</a:t>
            </a:r>
            <a:r>
              <a:rPr lang="as-IN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as-IN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</a:p>
          <a:p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5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6865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76BA9A-00F7-47EA-9B59-7E8BE44A8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405" y="188304"/>
            <a:ext cx="1578950" cy="20580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2EE50B-B28E-4599-8B7C-185886947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3" y="807373"/>
            <a:ext cx="2796340" cy="16010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122F53-FA08-4A99-AAF2-B04E9B763C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774" y="268830"/>
            <a:ext cx="1897030" cy="18970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C5DE2B-AE55-4289-8C56-4954A19969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260" y="3707759"/>
            <a:ext cx="1844544" cy="15108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6F0652-A69A-4A80-B347-AAEC12627D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5" y="3450516"/>
            <a:ext cx="2556979" cy="20253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F6D697-4558-4A68-A4E5-CD35092D1B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718" y="408280"/>
            <a:ext cx="2641963" cy="18490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4E1C37-2937-4F67-A5D2-8E651C7C20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038" y="3742759"/>
            <a:ext cx="2393735" cy="1440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A42CCE-FC43-450E-A560-267B370ACC7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350" b="24421"/>
          <a:stretch/>
        </p:blipFill>
        <p:spPr>
          <a:xfrm>
            <a:off x="3609748" y="3707759"/>
            <a:ext cx="2502804" cy="1774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2B2338-6194-494C-BEE9-C37426545AB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15039" y="2165860"/>
            <a:ext cx="4578493" cy="11217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E51994-5846-440B-8541-5D470410FDE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50953" y="2871167"/>
            <a:ext cx="8090093" cy="11156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389DE18-BE4E-416B-9090-8612ED72819E}"/>
              </a:ext>
            </a:extLst>
          </p:cNvPr>
          <p:cNvSpPr txBox="1"/>
          <p:nvPr/>
        </p:nvSpPr>
        <p:spPr>
          <a:xfrm>
            <a:off x="3346350" y="5593674"/>
            <a:ext cx="6224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7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gg.jpg">
            <a:extLst>
              <a:ext uri="{FF2B5EF4-FFF2-40B4-BE49-F238E27FC236}">
                <a16:creationId xmlns:a16="http://schemas.microsoft.com/office/drawing/2014/main" id="{07F8C006-D46F-420B-A18E-8861327D8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980" y="1327705"/>
            <a:ext cx="3503646" cy="1906814"/>
          </a:xfrm>
          <a:prstGeom prst="rect">
            <a:avLst/>
          </a:prstGeom>
        </p:spPr>
      </p:pic>
      <p:pic>
        <p:nvPicPr>
          <p:cNvPr id="3" name="Picture 2" descr="indexgv.jpg">
            <a:extLst>
              <a:ext uri="{FF2B5EF4-FFF2-40B4-BE49-F238E27FC236}">
                <a16:creationId xmlns:a16="http://schemas.microsoft.com/office/drawing/2014/main" id="{FE4B7C48-457A-4E5C-8FA9-6E88D86A37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72" t="11111" r="3448"/>
          <a:stretch>
            <a:fillRect/>
          </a:stretch>
        </p:blipFill>
        <p:spPr>
          <a:xfrm>
            <a:off x="8589249" y="1327705"/>
            <a:ext cx="3158161" cy="1906814"/>
          </a:xfrm>
          <a:prstGeom prst="rect">
            <a:avLst/>
          </a:prstGeom>
        </p:spPr>
      </p:pic>
      <p:pic>
        <p:nvPicPr>
          <p:cNvPr id="5" name="Picture 4" descr="31021-soilsankalpa.jpg">
            <a:extLst>
              <a:ext uri="{FF2B5EF4-FFF2-40B4-BE49-F238E27FC236}">
                <a16:creationId xmlns:a16="http://schemas.microsoft.com/office/drawing/2014/main" id="{42256A75-6DC3-49A5-9F98-ED9620F33FA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448" y="1241159"/>
            <a:ext cx="3600909" cy="19933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99DB5E-B2A9-46D7-BF86-948474F32880}"/>
              </a:ext>
            </a:extLst>
          </p:cNvPr>
          <p:cNvSpPr/>
          <p:nvPr/>
        </p:nvSpPr>
        <p:spPr>
          <a:xfrm>
            <a:off x="886838" y="3388155"/>
            <a:ext cx="2738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E6CF97-10BD-469C-8F92-A27786C727AB}"/>
              </a:ext>
            </a:extLst>
          </p:cNvPr>
          <p:cNvSpPr/>
          <p:nvPr/>
        </p:nvSpPr>
        <p:spPr>
          <a:xfrm>
            <a:off x="4903436" y="3388155"/>
            <a:ext cx="2838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903CD2-2DA4-476B-B55B-FBCB2CF570F9}"/>
              </a:ext>
            </a:extLst>
          </p:cNvPr>
          <p:cNvSpPr/>
          <p:nvPr/>
        </p:nvSpPr>
        <p:spPr>
          <a:xfrm>
            <a:off x="8589249" y="3388155"/>
            <a:ext cx="26293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888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1908B2-BF4F-48B6-BB64-1C1713C25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30" y="530294"/>
            <a:ext cx="3420635" cy="33036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D8AF72-280A-4E0B-A39E-8C95DB8EC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69" y="530294"/>
            <a:ext cx="3459985" cy="33036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8" descr="Image result for wind gif">
            <a:extLst>
              <a:ext uri="{FF2B5EF4-FFF2-40B4-BE49-F238E27FC236}">
                <a16:creationId xmlns:a16="http://schemas.microsoft.com/office/drawing/2014/main" id="{5E87E8C1-9608-4B04-9C7A-2A4AF1D532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946" y="530294"/>
            <a:ext cx="3315660" cy="33036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A914D5-69C6-436E-9363-A316DCCF68F5}"/>
              </a:ext>
            </a:extLst>
          </p:cNvPr>
          <p:cNvSpPr/>
          <p:nvPr/>
        </p:nvSpPr>
        <p:spPr>
          <a:xfrm>
            <a:off x="1111638" y="4009792"/>
            <a:ext cx="1330814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971BAE-A7CE-4525-B60B-F8E5F529370C}"/>
              </a:ext>
            </a:extLst>
          </p:cNvPr>
          <p:cNvSpPr/>
          <p:nvPr/>
        </p:nvSpPr>
        <p:spPr>
          <a:xfrm>
            <a:off x="5225446" y="4059936"/>
            <a:ext cx="1282230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ED799D-D5D2-4A94-913C-542AC8D1A048}"/>
              </a:ext>
            </a:extLst>
          </p:cNvPr>
          <p:cNvSpPr/>
          <p:nvPr/>
        </p:nvSpPr>
        <p:spPr>
          <a:xfrm>
            <a:off x="9363369" y="4078337"/>
            <a:ext cx="1330814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262350-82FA-48CE-B078-5536B370ECF4}"/>
              </a:ext>
            </a:extLst>
          </p:cNvPr>
          <p:cNvSpPr txBox="1"/>
          <p:nvPr/>
        </p:nvSpPr>
        <p:spPr>
          <a:xfrm>
            <a:off x="508054" y="5102890"/>
            <a:ext cx="4264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2686F1-EC16-41DB-AC8B-18F4A6ECE126}"/>
              </a:ext>
            </a:extLst>
          </p:cNvPr>
          <p:cNvSpPr txBox="1"/>
          <p:nvPr/>
        </p:nvSpPr>
        <p:spPr>
          <a:xfrm>
            <a:off x="1111638" y="5347314"/>
            <a:ext cx="10085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 </a:t>
            </a:r>
            <a:r>
              <a:rPr lang="en-US" sz="4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প্রকারের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: </a:t>
            </a:r>
            <a:r>
              <a:rPr lang="as-IN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EA46E0-8065-410F-B972-8096C7898146}"/>
              </a:ext>
            </a:extLst>
          </p:cNvPr>
          <p:cNvSpPr/>
          <p:nvPr/>
        </p:nvSpPr>
        <p:spPr>
          <a:xfrm>
            <a:off x="4908139" y="5023295"/>
            <a:ext cx="34628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A45D62-FF1E-4A1F-ADBE-3E3EAD0884A9}"/>
              </a:ext>
            </a:extLst>
          </p:cNvPr>
          <p:cNvSpPr/>
          <p:nvPr/>
        </p:nvSpPr>
        <p:spPr>
          <a:xfrm>
            <a:off x="5699381" y="5927280"/>
            <a:ext cx="53431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প্রকারের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59130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8" grpId="1"/>
      <p:bldP spid="9" grpId="0"/>
      <p:bldP spid="10" grpId="0"/>
      <p:bldP spid="10" grpId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0C07A6-BC95-4A87-BE43-D0838D9F2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51" t="10929" r="8306" b="12787"/>
          <a:stretch/>
        </p:blipFill>
        <p:spPr>
          <a:xfrm>
            <a:off x="747900" y="696036"/>
            <a:ext cx="2285485" cy="1840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0F6390-4557-4246-B066-D56D7DA4417C}"/>
              </a:ext>
            </a:extLst>
          </p:cNvPr>
          <p:cNvSpPr/>
          <p:nvPr/>
        </p:nvSpPr>
        <p:spPr>
          <a:xfrm>
            <a:off x="4089823" y="954644"/>
            <a:ext cx="2772148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7805C8-99C5-491F-B8C6-05D49454C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00" y="2975211"/>
            <a:ext cx="2450637" cy="1924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592B24-458E-47C0-B1B3-6D74DCE1C781}"/>
              </a:ext>
            </a:extLst>
          </p:cNvPr>
          <p:cNvSpPr txBox="1"/>
          <p:nvPr/>
        </p:nvSpPr>
        <p:spPr>
          <a:xfrm>
            <a:off x="3881235" y="3275769"/>
            <a:ext cx="262891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E45824-F089-4D2A-AEFC-D668A6A42B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499" t="45810" r="10036" b="13719"/>
          <a:stretch/>
        </p:blipFill>
        <p:spPr>
          <a:xfrm>
            <a:off x="8423358" y="2802501"/>
            <a:ext cx="2303782" cy="22699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E74C04-1444-4EC4-BD20-3A9650CD52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438" t="5456" r="10255" b="60848"/>
          <a:stretch/>
        </p:blipFill>
        <p:spPr>
          <a:xfrm>
            <a:off x="8667672" y="696036"/>
            <a:ext cx="1815153" cy="201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6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383</Words>
  <Application>Microsoft Office PowerPoint</Application>
  <PresentationFormat>Widescreen</PresentationFormat>
  <Paragraphs>61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Muhammad Shahin Al Masud</cp:lastModifiedBy>
  <cp:revision>25</cp:revision>
  <dcterms:created xsi:type="dcterms:W3CDTF">2017-05-31T06:55:38Z</dcterms:created>
  <dcterms:modified xsi:type="dcterms:W3CDTF">2021-05-13T14:34:50Z</dcterms:modified>
</cp:coreProperties>
</file>