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9" r:id="rId12"/>
    <p:sldId id="278" r:id="rId13"/>
    <p:sldId id="273" r:id="rId14"/>
    <p:sldId id="272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3F522-046C-4C85-8D7B-21875F8EBB0F}" type="datetimeFigureOut">
              <a:rPr lang="en-US" smtClean="0"/>
              <a:t>13-May-21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C5F7A-4316-4CC7-A3BC-7624068D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89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Tarun</a:t>
            </a:r>
            <a:r>
              <a:rPr lang="en-US" baseline="0" dirty="0" smtClean="0">
                <a:solidFill>
                  <a:schemeClr val="bg1"/>
                </a:solidFill>
              </a:rPr>
              <a:t> Chowdhury ,ICT4E District  Ambassador, ICT &amp; EVM Master Trainer Satkania upozila, Satkania , </a:t>
            </a:r>
            <a:r>
              <a:rPr lang="en-US" baseline="0" dirty="0" err="1" smtClean="0">
                <a:solidFill>
                  <a:schemeClr val="bg1"/>
                </a:solidFill>
              </a:rPr>
              <a:t>Chattogram</a:t>
            </a:r>
            <a:r>
              <a:rPr lang="en-US" baseline="0" dirty="0" smtClean="0">
                <a:solidFill>
                  <a:schemeClr val="bg1"/>
                </a:solidFill>
              </a:rPr>
              <a:t> 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C5F7A-4316-4CC7-A3BC-7624068DEC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39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Tarun</a:t>
            </a:r>
            <a:r>
              <a:rPr lang="en-US" baseline="0" dirty="0" smtClean="0"/>
              <a:t> Chowdhury ,ICT4E District  Ambassador, ICT &amp; EVM Master Trainer Satkania upozila, Satkania , </a:t>
            </a:r>
            <a:r>
              <a:rPr lang="en-US" baseline="0" dirty="0" err="1" smtClean="0"/>
              <a:t>Chattogram</a:t>
            </a:r>
            <a:r>
              <a:rPr lang="en-US" baseline="0" dirty="0" smtClean="0"/>
              <a:t> 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C5F7A-4316-4CC7-A3BC-7624068DEC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2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Tarun</a:t>
            </a:r>
            <a:r>
              <a:rPr lang="en-US" baseline="0" dirty="0" smtClean="0"/>
              <a:t> Chowdhury ,ICT4E District  Ambassador, ICT &amp; EVM Master Trainer Satkania upozila, Satkania , </a:t>
            </a:r>
            <a:r>
              <a:rPr lang="en-US" baseline="0" dirty="0" err="1" smtClean="0"/>
              <a:t>Chattogram</a:t>
            </a:r>
            <a:r>
              <a:rPr lang="en-US" baseline="0" dirty="0" smtClean="0"/>
              <a:t> 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C5F7A-4316-4CC7-A3BC-7624068DEC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82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Tarun</a:t>
            </a:r>
            <a:r>
              <a:rPr lang="en-US" baseline="0" dirty="0" smtClean="0"/>
              <a:t> Chowdhury ,ICT4E District  Ambassador, ICT &amp; EVM Master Trainer Satkania upozila, Satkania , </a:t>
            </a:r>
            <a:r>
              <a:rPr lang="en-US" baseline="0" dirty="0" err="1" smtClean="0"/>
              <a:t>Chattogram</a:t>
            </a:r>
            <a:r>
              <a:rPr lang="en-US" baseline="0" dirty="0" smtClean="0"/>
              <a:t> 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C5F7A-4316-4CC7-A3BC-7624068DEC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62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Tarun</a:t>
            </a:r>
            <a:r>
              <a:rPr lang="en-US" baseline="0" dirty="0" smtClean="0"/>
              <a:t> Chowdhury ,ICT4E District  Ambassador, ICT &amp; EVM Master Trainer Satkania upozila, Satkania , </a:t>
            </a:r>
            <a:r>
              <a:rPr lang="en-US" baseline="0" dirty="0" err="1" smtClean="0"/>
              <a:t>Chattogram</a:t>
            </a:r>
            <a:r>
              <a:rPr lang="en-US" baseline="0" dirty="0" smtClean="0"/>
              <a:t> 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C5F7A-4316-4CC7-A3BC-7624068DEC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71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Tarun</a:t>
            </a:r>
            <a:r>
              <a:rPr lang="en-US" baseline="0" dirty="0" smtClean="0"/>
              <a:t> Chowdhury ,ICT4E District  Ambassador, ICT &amp; EVM Master Trainer Satkania upozila, Satkania , </a:t>
            </a:r>
            <a:r>
              <a:rPr lang="en-US" baseline="0" dirty="0" err="1" smtClean="0"/>
              <a:t>Chattogram</a:t>
            </a:r>
            <a:r>
              <a:rPr lang="en-US" baseline="0" dirty="0" smtClean="0"/>
              <a:t> 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C5F7A-4316-4CC7-A3BC-7624068DEC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15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Tarun</a:t>
            </a:r>
            <a:r>
              <a:rPr lang="en-US" baseline="0" dirty="0" smtClean="0"/>
              <a:t> Chowdhury ,ICT4E District  Ambassador, ICT &amp; EVM Master Trainer Satkania upozila, Satkania , </a:t>
            </a:r>
            <a:r>
              <a:rPr lang="en-US" baseline="0" dirty="0" err="1" smtClean="0"/>
              <a:t>Chattogram</a:t>
            </a:r>
            <a:r>
              <a:rPr lang="en-US" baseline="0" smtClean="0"/>
              <a:t> .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C5F7A-4316-4CC7-A3BC-7624068DEC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71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Tarun</a:t>
            </a:r>
            <a:r>
              <a:rPr lang="en-US" baseline="0" dirty="0" smtClean="0"/>
              <a:t> Chowdhury ,ICT4E District  Ambassador, ICT &amp; EVM Master Trainer Satkania upozila, Satkania , </a:t>
            </a:r>
            <a:r>
              <a:rPr lang="en-US" baseline="0" dirty="0" err="1" smtClean="0"/>
              <a:t>Chattogram</a:t>
            </a:r>
            <a:r>
              <a:rPr lang="en-US" baseline="0" dirty="0" smtClean="0"/>
              <a:t> 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C5F7A-4316-4CC7-A3BC-7624068DEC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08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Tarun</a:t>
            </a:r>
            <a:r>
              <a:rPr lang="en-US" baseline="0" dirty="0" smtClean="0"/>
              <a:t> Chowdhury ,ICT4E District  Ambassador, ICT &amp; EVM Master Trainer Satkania upozila, Satkania , </a:t>
            </a:r>
            <a:r>
              <a:rPr lang="en-US" baseline="0" dirty="0" err="1" smtClean="0"/>
              <a:t>Chattogram</a:t>
            </a:r>
            <a:r>
              <a:rPr lang="en-US" baseline="0" dirty="0" smtClean="0"/>
              <a:t> 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C5F7A-4316-4CC7-A3BC-7624068DEC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39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Tarun</a:t>
            </a:r>
            <a:r>
              <a:rPr lang="en-US" baseline="0" dirty="0" smtClean="0"/>
              <a:t> Chowdhury ,ICT4E District  Ambassador, ICT &amp; EVM Master Trainer Satkania upozila, Satkania , </a:t>
            </a:r>
            <a:r>
              <a:rPr lang="en-US" baseline="0" dirty="0" err="1" smtClean="0"/>
              <a:t>Chattogram</a:t>
            </a:r>
            <a:r>
              <a:rPr lang="en-US" baseline="0" dirty="0" smtClean="0"/>
              <a:t> 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C5F7A-4316-4CC7-A3BC-7624068DEC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8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Tarun</a:t>
            </a:r>
            <a:r>
              <a:rPr lang="en-US" baseline="0" dirty="0" smtClean="0"/>
              <a:t> Chowdhury ,ICT4E District  Ambassador, ICT &amp; EVM Master Trainer Satkania upozila, Satkania , </a:t>
            </a:r>
            <a:r>
              <a:rPr lang="en-US" baseline="0" dirty="0" err="1" smtClean="0"/>
              <a:t>Chattogram</a:t>
            </a:r>
            <a:r>
              <a:rPr lang="en-US" baseline="0" dirty="0" smtClean="0"/>
              <a:t> 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C5F7A-4316-4CC7-A3BC-7624068DEC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2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Tarun</a:t>
            </a:r>
            <a:r>
              <a:rPr lang="en-US" baseline="0" dirty="0" smtClean="0"/>
              <a:t> Chowdhury ,ICT4E District  Ambassador, ICT &amp; EVM Master Trainer Satkania upozila, Satkania , </a:t>
            </a:r>
            <a:r>
              <a:rPr lang="en-US" baseline="0" dirty="0" err="1" smtClean="0"/>
              <a:t>Chattogram</a:t>
            </a:r>
            <a:r>
              <a:rPr lang="en-US" baseline="0" dirty="0" smtClean="0"/>
              <a:t> 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C5F7A-4316-4CC7-A3BC-7624068DEC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Tarun</a:t>
            </a:r>
            <a:r>
              <a:rPr lang="en-US" baseline="0" dirty="0" smtClean="0"/>
              <a:t> Chowdhury ,ICT4E District  Ambassador, ICT &amp; EVM Master Trainer Satkania upozila, Satkania , </a:t>
            </a:r>
            <a:r>
              <a:rPr lang="en-US" baseline="0" dirty="0" err="1" smtClean="0"/>
              <a:t>Chattogram</a:t>
            </a:r>
            <a:r>
              <a:rPr lang="en-US" baseline="0" dirty="0" smtClean="0"/>
              <a:t> 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C5F7A-4316-4CC7-A3BC-7624068DEC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19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Tarun</a:t>
            </a:r>
            <a:r>
              <a:rPr lang="en-US" baseline="0" dirty="0" smtClean="0"/>
              <a:t> Chowdhury ,ICT4E District  Ambassador, ICT &amp; EVM Master Trainer Satkania upozila, Satkania , </a:t>
            </a:r>
            <a:r>
              <a:rPr lang="en-US" baseline="0" dirty="0" err="1" smtClean="0"/>
              <a:t>Chattogram</a:t>
            </a:r>
            <a:r>
              <a:rPr lang="en-US" baseline="0" dirty="0" smtClean="0"/>
              <a:t> 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C5F7A-4316-4CC7-A3BC-7624068DEC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69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Tarun</a:t>
            </a:r>
            <a:r>
              <a:rPr lang="en-US" baseline="0" dirty="0" smtClean="0"/>
              <a:t> Chowdhury ,ICT4E District  Ambassador, ICT &amp; EVM Master Trainer Satkania upozila, Satkania , </a:t>
            </a:r>
            <a:r>
              <a:rPr lang="en-US" baseline="0" dirty="0" err="1" smtClean="0"/>
              <a:t>Chattogram</a:t>
            </a:r>
            <a:r>
              <a:rPr lang="en-US" baseline="0" dirty="0" smtClean="0"/>
              <a:t> 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C5F7A-4316-4CC7-A3BC-7624068DEC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44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020F-D4C5-481B-A57E-C6D2D69F8160}" type="datetimeFigureOut">
              <a:rPr lang="en-US" smtClean="0"/>
              <a:t>13-May-21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1880-7D8F-403A-A5C6-4793507B6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41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020F-D4C5-481B-A57E-C6D2D69F8160}" type="datetimeFigureOut">
              <a:rPr lang="en-US" smtClean="0"/>
              <a:t>13-May-21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1880-7D8F-403A-A5C6-4793507B6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90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020F-D4C5-481B-A57E-C6D2D69F8160}" type="datetimeFigureOut">
              <a:rPr lang="en-US" smtClean="0"/>
              <a:t>13-May-21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1880-7D8F-403A-A5C6-4793507B6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20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020F-D4C5-481B-A57E-C6D2D69F8160}" type="datetimeFigureOut">
              <a:rPr lang="en-US" smtClean="0"/>
              <a:t>13-May-21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1880-7D8F-403A-A5C6-4793507B6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68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020F-D4C5-481B-A57E-C6D2D69F8160}" type="datetimeFigureOut">
              <a:rPr lang="en-US" smtClean="0"/>
              <a:t>13-May-21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1880-7D8F-403A-A5C6-4793507B6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1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020F-D4C5-481B-A57E-C6D2D69F8160}" type="datetimeFigureOut">
              <a:rPr lang="en-US" smtClean="0"/>
              <a:t>13-May-21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1880-7D8F-403A-A5C6-4793507B6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3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020F-D4C5-481B-A57E-C6D2D69F8160}" type="datetimeFigureOut">
              <a:rPr lang="en-US" smtClean="0"/>
              <a:t>13-May-21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1880-7D8F-403A-A5C6-4793507B6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1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020F-D4C5-481B-A57E-C6D2D69F8160}" type="datetimeFigureOut">
              <a:rPr lang="en-US" smtClean="0"/>
              <a:t>13-May-21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1880-7D8F-403A-A5C6-4793507B6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34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020F-D4C5-481B-A57E-C6D2D69F8160}" type="datetimeFigureOut">
              <a:rPr lang="en-US" smtClean="0"/>
              <a:t>13-May-21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1880-7D8F-403A-A5C6-4793507B66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89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020F-D4C5-481B-A57E-C6D2D69F8160}" type="datetimeFigureOut">
              <a:rPr lang="en-US" smtClean="0"/>
              <a:t>13-May-21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1880-7D8F-403A-A5C6-4793507B6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3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020F-D4C5-481B-A57E-C6D2D69F8160}" type="datetimeFigureOut">
              <a:rPr lang="en-US" smtClean="0"/>
              <a:t>13-May-21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1880-7D8F-403A-A5C6-4793507B6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0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F020F-D4C5-481B-A57E-C6D2D69F8160}" type="datetimeFigureOut">
              <a:rPr lang="en-US" smtClean="0"/>
              <a:t>13-May-21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51880-7D8F-403A-A5C6-4793507B66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871470" y="3306678"/>
            <a:ext cx="2243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i="1" u="sng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800" b="1" i="1" u="sng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96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021" y="156076"/>
            <a:ext cx="2194560" cy="1645920"/>
          </a:xfrm>
          <a:prstGeom prst="ellipse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18434" y="1339662"/>
            <a:ext cx="2452257" cy="1087456"/>
          </a:xfrm>
          <a:prstGeom prst="rect">
            <a:avLst/>
          </a:prstGeom>
          <a:noFill/>
          <a:effectLst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en-US" sz="7200" b="1" i="1" u="sng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7200" b="1" i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 </a:t>
            </a:r>
            <a:r>
              <a:rPr lang="en-US" sz="7200" b="1" i="1" u="sng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endParaRPr lang="en-US" sz="7200" b="1" i="1" u="sng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578" y="2480404"/>
            <a:ext cx="1647968" cy="189719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785160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235" y="68107"/>
            <a:ext cx="2194560" cy="1645920"/>
          </a:xfrm>
          <a:prstGeom prst="ellipse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3711" y="1524564"/>
            <a:ext cx="3848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400" b="1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“</a:t>
            </a:r>
            <a:r>
              <a:rPr lang="en-US" sz="4400" b="1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ধার্মিকের</a:t>
            </a:r>
            <a:r>
              <a:rPr lang="en-US" sz="4400" b="1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স্বরূপ</a:t>
            </a:r>
            <a:r>
              <a:rPr lang="bn-BD" sz="4400" b="1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3647" y="2873984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ধৃতি , ক্ষমা , দম , ধী, বিদ্যা, অক্রোধ প্রভৃতি যার মধ্যে প্রকাশ পায় বা যিনি ধর্মের ঐ লক্ষণ নিজের জীবনে চলার পথে অনুসরণ করেন, তিনিই ধার্মিক । ধার্মিক ব্যাক্তি বেদ ,স্মৃতি সদাচার ও বিবেকের আহ্বানকে প্রামাণ্য বলে মনে করেন ।ধার্মিক ব্যক্তি কখনো ধৈর্য্য হারান না । তিনি ক্ষমতা থাকলে ও ক্ষমা করেন । ক্ষমতার  দম্ভ দ্বারা তিনি পরিচালিত হন না । তিনি সর্বাবস্থায় নিজেকে সংযত করতে পারেন ।</a:t>
            </a:r>
          </a:p>
          <a:p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ইন্দ্রিয়গুলো কেবলই পরিতৃপ্ত হতে চায় । কাম ,ক্রোধ , লোভ , মোহ , মদ ও মাৎসর্য  যখন আমাদের ইন্দ্রিয়গুলোকে নিয়ন্ত্রণ করে , আমারা তখন নিয়ন্ত্রণ হারিয়ে বিপথগামী হই । কিন্তু যিনি ধার্মিক , তিনি কাম,ক্রোধ  প্রভৃতি প্রবৃত্তিকে দমন করতে পারেন । তিনি ইন্দ্রিয়য়ের ইচ্ছায় চলেন না ।  </a:t>
            </a:r>
          </a:p>
          <a:p>
            <a:endParaRPr lang="bn-BD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812564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47" y="4993918"/>
            <a:ext cx="91303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ধার্মিক ব্যক্তি ত্যাগের দ্বারা ভোগ করেন । তিনি যোগযুক্ত হয়ে জগতের  হিতসাধনে আত্মনিবেদন করেন ।জীবপ্রেম বা জীবসেবাকে পরম কর্তব্য বলে বিবেচনা করেন । ধার্মিক ব্যক্তি ধর্মপথ অনুসরণ করে আদর্শ জীবন –যাপন করেন । ধার্মিকের এ জীবনবোধ ও মূল্যবোধ যাঁর নেই , তিনি অধার্মিক । </a:t>
            </a:r>
            <a:endPara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395" y="103602"/>
            <a:ext cx="2194560" cy="1645920"/>
          </a:xfrm>
          <a:prstGeom prst="ellipse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647" y="1249210"/>
            <a:ext cx="91712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ধার্মিক ব্যক্তি ধীশক্তি সম্পন্ন । তাঁর প্রজ্ঞা তাঁকে মহান করে তোলে । সকল কিছু বিচার করার অনন্য শক্তি দান করে । তিনি নানা বিদ্যায় পারদর্শী ।  ধী এবং বিদ্যা তাঁকে চরিত্রের উন্নতর পর্যায়ে নিয়ে যাওয়ার ক্ষেত্রে সহায়তা করে । ধার্মিক ব্যক্তি সত্যপ্রিয়  ।তিনি কখনো সত্য থেকে দূরে সরে যান না । ধার্মিক ব্যক্তি সুখে –দুঃখে নিরুদ্বেগ থাকেন ।  আনন্দে অতি উদ্বেল হন না , দুঃখে  ভেঙ্গে পড়েন না । দান ও দয়া ধর্মিকের দুটি প্রধান নৈতিক গুণ । </a:t>
            </a:r>
          </a:p>
          <a:p>
            <a:r>
              <a:rPr lang="bn-BD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হিন্দুধর্মের একটি দার্শনিক প্রত্যয় হচ্ছেঃ জীবের মধ্যে আত্মারুপে ঈশ্বর বাস করেন । “জীবঃ ব্রহ্মৈব নাপরঃ” – জীব ব্রহ্ম ছাড়া আর কিছুই নয়। তিনি গভীর জ্ঞান ,নিষ্কাম কর্ম  এবং অকুন্ঠ ভগবদ্‌ভক্তিকে  নৈতিক মূল্যবোধে পরিণত করেছেন । ধার্মিক ব্যক্তি বিনয়ী । তিনি নিজেকে তৃণের  চেয়ে ও নীচু মনে করেন । তিনি  বৃক্ষের চেয়ে ও সহিষ্ণু হন । তিনি সমদর্শী  । তাঁর কাছে বর্ণভেদ নেই । ধর্ম-বর্ণ নির্বশেষে সকলকে তিনি সমান বিবেচনা করেন ।  </a:t>
            </a:r>
            <a:endParaRPr lang="en-US" sz="2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765341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761" y="137211"/>
            <a:ext cx="2194560" cy="1645920"/>
          </a:xfrm>
          <a:prstGeom prst="ellipse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9857" y="1323833"/>
            <a:ext cx="2552131" cy="1467474"/>
          </a:xfrm>
          <a:prstGeom prst="rect">
            <a:avLst/>
          </a:prstGeom>
          <a:noFill/>
          <a:effectLst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bn-BD" sz="5400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u="sng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9728" y="5839136"/>
            <a:ext cx="723331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ধর্মপথ সম্পর্কে পাঁচটি বাক্য লেখ ।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774866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591" y="118195"/>
            <a:ext cx="2194560" cy="1645920"/>
          </a:xfrm>
          <a:prstGeom prst="ellipse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05516" y="941155"/>
            <a:ext cx="2303060" cy="1910321"/>
          </a:xfrm>
          <a:prstGeom prst="rect">
            <a:avLst/>
          </a:prstGeom>
          <a:noFill/>
          <a:effectLst/>
        </p:spPr>
        <p:txBody>
          <a:bodyPr wrap="square" rtlCol="0">
            <a:prstTxWarp prst="textArchDownPour">
              <a:avLst/>
            </a:prstTxWarp>
            <a:spAutoFit/>
          </a:bodyPr>
          <a:lstStyle/>
          <a:p>
            <a:r>
              <a:rPr lang="bn-BD" sz="4800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u="sng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11450"/>
            <a:ext cx="9144000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“মূল্যবোধের সাথে ধর্মপথের সম্পর্কের বিষয়ে দশটি বাক্য রচনা কর ।”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29534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79" y="129736"/>
            <a:ext cx="2194560" cy="1645920"/>
          </a:xfrm>
          <a:prstGeom prst="ellipse">
            <a:avLst/>
          </a:prstGeom>
          <a:effectLst/>
        </p:spPr>
      </p:pic>
      <p:sp>
        <p:nvSpPr>
          <p:cNvPr id="3" name="TextBox 2"/>
          <p:cNvSpPr txBox="1"/>
          <p:nvPr/>
        </p:nvSpPr>
        <p:spPr>
          <a:xfrm>
            <a:off x="6769295" y="1905392"/>
            <a:ext cx="1914100" cy="923330"/>
          </a:xfrm>
          <a:prstGeom prst="rect">
            <a:avLst/>
          </a:prstGeom>
          <a:noFill/>
          <a:effectLst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559471"/>
              </p:ext>
            </p:extLst>
          </p:nvPr>
        </p:nvGraphicFramePr>
        <p:xfrm>
          <a:off x="7491259" y="304323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6" imgW="914400" imgH="771480" progId="Package">
                  <p:embed/>
                </p:oleObj>
              </mc:Choice>
              <mc:Fallback>
                <p:oleObj name="Packager Shell Object" showAsIcon="1" r:id="rId6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91259" y="304323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99580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065" y="156761"/>
            <a:ext cx="2194560" cy="1645920"/>
          </a:xfrm>
          <a:prstGeom prst="ellipse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90223" y="1707147"/>
            <a:ext cx="2280821" cy="769441"/>
          </a:xfrm>
          <a:prstGeom prst="rect">
            <a:avLst/>
          </a:prstGeom>
          <a:noFill/>
          <a:effectLst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4400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4400" u="sng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83714" y="6034550"/>
            <a:ext cx="5660286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“ধার্মিকের পাঁচটি গুন চিহ্নিত কর।” </a:t>
            </a:r>
            <a:endParaRPr lang="bn-BD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46064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78" y="141935"/>
            <a:ext cx="2194560" cy="1645920"/>
          </a:xfrm>
          <a:prstGeom prst="ellipse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9717" y="3234517"/>
            <a:ext cx="3596185" cy="2088107"/>
          </a:xfrm>
          <a:prstGeom prst="rect">
            <a:avLst/>
          </a:prstGeom>
          <a:noFill/>
          <a:effectLst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9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49364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617" y="441404"/>
            <a:ext cx="2194560" cy="1645920"/>
          </a:xfrm>
          <a:prstGeom prst="ellipse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90217" y="4212862"/>
            <a:ext cx="7192370" cy="26314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3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তরুণ</a:t>
            </a:r>
            <a:r>
              <a:rPr lang="en-US" sz="33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33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3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33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3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algn="ctr"/>
            <a:r>
              <a:rPr lang="en-US" sz="33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33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গাটিয়া</a:t>
            </a:r>
            <a:r>
              <a:rPr lang="en-US" sz="33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ডেঙ্গা</a:t>
            </a:r>
            <a:r>
              <a:rPr lang="en-US" sz="33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3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300" b="1" i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3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</a:t>
            </a:r>
            <a:r>
              <a:rPr lang="en-US" sz="33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3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3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3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3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3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নং-০১৮২৭৭৭০৩০৬</a:t>
            </a:r>
          </a:p>
          <a:p>
            <a:pPr algn="ctr"/>
            <a:r>
              <a:rPr lang="en-US" sz="33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Email:tarunanthara@gmail.com</a:t>
            </a:r>
            <a:endParaRPr lang="bn-BD" sz="3300" b="1" i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635" y="4394427"/>
            <a:ext cx="1299952" cy="189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27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912" y="176037"/>
            <a:ext cx="2194560" cy="1645920"/>
          </a:xfrm>
          <a:prstGeom prst="ellipse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47599" y="4262570"/>
            <a:ext cx="6614517" cy="24929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হিন্দুধর্ম</a:t>
            </a:r>
            <a:r>
              <a:rPr lang="en-US" sz="4800" b="1" i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i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4800" b="1" i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4800" b="1" i="1" u="sng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40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৯ম</a:t>
            </a:r>
          </a:p>
          <a:p>
            <a:pPr algn="ctr"/>
            <a:r>
              <a:rPr lang="en-US" sz="40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40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b="1" i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i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13444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773"/>
            <a:ext cx="9144000" cy="7021773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787" y="0"/>
            <a:ext cx="2194560" cy="16459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1212229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84" y="121127"/>
            <a:ext cx="2197289" cy="1647967"/>
          </a:xfrm>
          <a:prstGeom prst="ellipse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241" y="4238487"/>
            <a:ext cx="9048466" cy="258532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(পাঠ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1-৩</a:t>
            </a:r>
            <a:r>
              <a:rPr lang="bn-BD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9ম</a:t>
            </a:r>
            <a:r>
              <a:rPr lang="bn-BD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769094"/>
            <a:ext cx="9144000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ধর্মপথের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মূল্যবোধের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ধর্মপথের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ধার্মিকের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স্বরূপ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11042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430" y="208984"/>
            <a:ext cx="2194560" cy="1645920"/>
          </a:xfrm>
          <a:prstGeom prst="ellipse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193589"/>
            <a:ext cx="9144000" cy="267765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bn-BD" sz="3600" b="1" i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3600" b="1" i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</a:t>
            </a:r>
            <a:r>
              <a:rPr lang="bn-BD" sz="3600" b="1" i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</a:t>
            </a:r>
            <a:r>
              <a:rPr lang="en-US" sz="3600" b="1" i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b="1" i="1" u="sng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3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3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ধর্মপথের</a:t>
            </a:r>
            <a:r>
              <a:rPr lang="en-US" sz="33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3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3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3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3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300" b="1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300" b="1" i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3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33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33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মূল্যবোধের</a:t>
            </a:r>
            <a:r>
              <a:rPr lang="en-US" sz="33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3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ধর্মপথের</a:t>
            </a:r>
            <a:r>
              <a:rPr lang="en-US" sz="33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3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3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3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300" b="1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300" b="1" i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300" b="1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3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3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ধার্মিকের</a:t>
            </a:r>
            <a:r>
              <a:rPr lang="en-US" sz="33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স্বরূপ</a:t>
            </a:r>
            <a:r>
              <a:rPr lang="en-US" sz="33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3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3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3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300" b="1" i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45156" y="1204768"/>
            <a:ext cx="2524834" cy="1588860"/>
          </a:xfrm>
          <a:prstGeom prst="rect">
            <a:avLst/>
          </a:prstGeom>
          <a:noFill/>
        </p:spPr>
        <p:txBody>
          <a:bodyPr wrap="square" rtlCol="0">
            <a:prstTxWarp prst="textArchDownPour">
              <a:avLst/>
            </a:prstTxWarp>
            <a:spAutoFit/>
          </a:bodyPr>
          <a:lstStyle/>
          <a:p>
            <a:pPr algn="ctr"/>
            <a:r>
              <a:rPr lang="bn-BD" sz="4000" b="1" i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27259640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784" y="114900"/>
            <a:ext cx="2194560" cy="1645920"/>
          </a:xfrm>
          <a:prstGeom prst="ellipse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92721" y="3424420"/>
            <a:ext cx="222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ধর্ম পথ কী?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95933" y="3950269"/>
            <a:ext cx="5793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bn-BD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 চললে নিজের মোক্ষলাভ  এবং জীব ও জগতের কল্যাণ সাধিত হয়, সেই পথই ধর্মপথ</a:t>
            </a:r>
            <a:r>
              <a:rPr lang="bn-BD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5933" y="4781266"/>
            <a:ext cx="3916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আমরা </a:t>
            </a:r>
            <a:r>
              <a:rPr lang="bn-BD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 ধর্ম পালন করি? </a:t>
            </a:r>
          </a:p>
          <a:p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1005" y="5599502"/>
            <a:ext cx="7888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“আত্মমোক্ষায় জগদ্ধিতায় চ” অর্থাঁৎ আমরা ধর্ম পালন করি নিজের মোক্ষলাভ এবং জগতের কল্যাণের জন্য। আমরা জানি, মোক্ষলাভের পূর্ব পর্যন্ত বারবার জন্ম গ্রহণ করে পৃথিবীতে আসতে হবে। </a:t>
            </a:r>
          </a:p>
        </p:txBody>
      </p:sp>
    </p:spTree>
    <p:extLst>
      <p:ext uri="{BB962C8B-B14F-4D97-AF65-F5344CB8AC3E}">
        <p14:creationId xmlns:p14="http://schemas.microsoft.com/office/powerpoint/2010/main" val="4231185183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7" y="154428"/>
            <a:ext cx="2194560" cy="1645920"/>
          </a:xfrm>
          <a:prstGeom prst="ellipse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9737" y="3842737"/>
            <a:ext cx="4121624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 </a:t>
            </a:r>
            <a:r>
              <a:rPr lang="bn-BD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 বলতে  বোঝানো </a:t>
            </a:r>
            <a:r>
              <a:rPr lang="bn-BD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endParaRPr lang="bn-BD" sz="2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8168" y="4540451"/>
            <a:ext cx="58412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বেদ, স্মৃতি , সদাচার ও বিবেকের বিচারে ন্যায় ও সত্যের  পথ  এবং ধৃতি, ক্ষমা,  আত্মসংযম , অক্রোধ প্রভৃতি নৈতিক গুনাবলির প্রতিফলনমূলক </a:t>
            </a:r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31735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991" y="586953"/>
            <a:ext cx="3493827" cy="2620370"/>
          </a:xfrm>
          <a:prstGeom prst="ellipse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794415"/>
            <a:ext cx="6264324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“</a:t>
            </a:r>
            <a:r>
              <a:rPr lang="en-US" sz="2800" b="1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2800" b="1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মূল্যবোধের</a:t>
            </a:r>
            <a:r>
              <a:rPr lang="en-US" sz="28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ধর্মপথের</a:t>
            </a:r>
            <a:r>
              <a:rPr lang="en-US" sz="28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8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endParaRPr lang="bn-BD" sz="2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602659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কোনটা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কল্যাণকর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কোনটা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মন্দ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অকল্যানকর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বোধ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বিবেচনা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মন্দ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অধর্ম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</a:p>
          <a:p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কাজকে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আচরনীয়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কল্যানকর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চললে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অধর্ম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মূল্যবোধের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ধর্মপথের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ঘনিষ্ঠ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বিচারের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মানদন্ড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বিচারের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592160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360</TotalTime>
  <Words>960</Words>
  <Application>Microsoft Office PowerPoint</Application>
  <PresentationFormat>On-screen Show (4:3)</PresentationFormat>
  <Paragraphs>75</Paragraphs>
  <Slides>16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account</cp:lastModifiedBy>
  <cp:revision>97</cp:revision>
  <dcterms:created xsi:type="dcterms:W3CDTF">2018-11-19T05:01:46Z</dcterms:created>
  <dcterms:modified xsi:type="dcterms:W3CDTF">2021-05-13T05:16:48Z</dcterms:modified>
</cp:coreProperties>
</file>