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79" r:id="rId4"/>
    <p:sldId id="257" r:id="rId5"/>
    <p:sldId id="258" r:id="rId6"/>
    <p:sldId id="269" r:id="rId7"/>
    <p:sldId id="277" r:id="rId8"/>
    <p:sldId id="271" r:id="rId9"/>
    <p:sldId id="272" r:id="rId10"/>
    <p:sldId id="270" r:id="rId11"/>
    <p:sldId id="256" r:id="rId12"/>
    <p:sldId id="274" r:id="rId13"/>
    <p:sldId id="275" r:id="rId14"/>
    <p:sldId id="284" r:id="rId15"/>
    <p:sldId id="276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1F1C0"/>
    <a:srgbClr val="CAF6D4"/>
    <a:srgbClr val="FF0066"/>
    <a:srgbClr val="70E68C"/>
    <a:srgbClr val="FF3399"/>
    <a:srgbClr val="00FFFF"/>
    <a:srgbClr val="ADF1BD"/>
    <a:srgbClr val="EB47D7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4" Type="http://schemas.openxmlformats.org/officeDocument/2006/relationships/image" Target="../media/image12.jpe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15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3587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70C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2860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9050">
              <a:solidFill>
                <a:srgbClr val="FF006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341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400"/>
            <a:ext cx="5029200" cy="5486400"/>
          </a:xfrm>
          <a:prstGeom prst="rect">
            <a:avLst/>
          </a:prstGeom>
          <a:ln w="19050">
            <a:solidFill>
              <a:srgbClr val="33CC33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145400"/>
            <a:ext cx="3474720" cy="1828800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20" y="2015800"/>
            <a:ext cx="3474720" cy="1828800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" t="775" r="638" b="369"/>
          <a:stretch/>
        </p:blipFill>
        <p:spPr>
          <a:xfrm>
            <a:off x="5455920" y="3886200"/>
            <a:ext cx="3474720" cy="1828800"/>
          </a:xfrm>
          <a:prstGeom prst="rect">
            <a:avLst/>
          </a:prstGeom>
          <a:ln>
            <a:solidFill>
              <a:srgbClr val="FF00FF"/>
            </a:solidFill>
          </a:ln>
        </p:spPr>
      </p:pic>
      <p:cxnSp>
        <p:nvCxnSpPr>
          <p:cNvPr id="11" name="Straight Arrow Connector 10"/>
          <p:cNvCxnSpPr>
            <a:cxnSpLocks/>
            <a:stCxn id="12" idx="3"/>
          </p:cNvCxnSpPr>
          <p:nvPr/>
        </p:nvCxnSpPr>
        <p:spPr>
          <a:xfrm>
            <a:off x="2387600" y="4406900"/>
            <a:ext cx="2966720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971800" y="1574237"/>
            <a:ext cx="24079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352800" y="3689131"/>
            <a:ext cx="1981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>
            <a:spLocks/>
          </p:cNvSpPr>
          <p:nvPr/>
        </p:nvSpPr>
        <p:spPr>
          <a:xfrm>
            <a:off x="3048000" y="3429000"/>
            <a:ext cx="304800" cy="38100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2273300" y="1295400"/>
            <a:ext cx="685800" cy="45720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জেতবন বিহারে ভিক্ষুদের বসবাসের জন্য শয়নকক্ষ, প্রার্থনা কক্ষ, রান্নাঘর,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স্নানঘর, শৌচাগার, পুকুর, কূপ ও অন্যান্য ব্যবস্থাদি ছিল।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73" y="3974053"/>
            <a:ext cx="1368327" cy="566198"/>
          </a:xfrm>
          <a:custGeom>
            <a:avLst/>
            <a:gdLst>
              <a:gd name="connsiteX0" fmla="*/ 0 w 1371600"/>
              <a:gd name="connsiteY0" fmla="*/ 0 h 609600"/>
              <a:gd name="connsiteX1" fmla="*/ 1371600 w 1371600"/>
              <a:gd name="connsiteY1" fmla="*/ 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0 h 609600"/>
              <a:gd name="connsiteX1" fmla="*/ 946150 w 1371600"/>
              <a:gd name="connsiteY1" fmla="*/ 241300 h 609600"/>
              <a:gd name="connsiteX2" fmla="*/ 1371600 w 1371600"/>
              <a:gd name="connsiteY2" fmla="*/ 609600 h 609600"/>
              <a:gd name="connsiteX3" fmla="*/ 0 w 1371600"/>
              <a:gd name="connsiteY3" fmla="*/ 609600 h 609600"/>
              <a:gd name="connsiteX4" fmla="*/ 0 w 1371600"/>
              <a:gd name="connsiteY4" fmla="*/ 0 h 609600"/>
              <a:gd name="connsiteX0" fmla="*/ 0 w 1371600"/>
              <a:gd name="connsiteY0" fmla="*/ 27610 h 637210"/>
              <a:gd name="connsiteX1" fmla="*/ 552450 w 1371600"/>
              <a:gd name="connsiteY1" fmla="*/ 116510 h 637210"/>
              <a:gd name="connsiteX2" fmla="*/ 946150 w 1371600"/>
              <a:gd name="connsiteY2" fmla="*/ 268910 h 637210"/>
              <a:gd name="connsiteX3" fmla="*/ 1371600 w 1371600"/>
              <a:gd name="connsiteY3" fmla="*/ 637210 h 637210"/>
              <a:gd name="connsiteX4" fmla="*/ 0 w 1371600"/>
              <a:gd name="connsiteY4" fmla="*/ 637210 h 637210"/>
              <a:gd name="connsiteX5" fmla="*/ 0 w 1371600"/>
              <a:gd name="connsiteY5" fmla="*/ 27610 h 637210"/>
              <a:gd name="connsiteX0" fmla="*/ 0 w 1371600"/>
              <a:gd name="connsiteY0" fmla="*/ 27610 h 637210"/>
              <a:gd name="connsiteX1" fmla="*/ 552450 w 1371600"/>
              <a:gd name="connsiteY1" fmla="*/ 116510 h 637210"/>
              <a:gd name="connsiteX2" fmla="*/ 946150 w 1371600"/>
              <a:gd name="connsiteY2" fmla="*/ 268910 h 637210"/>
              <a:gd name="connsiteX3" fmla="*/ 1371600 w 1371600"/>
              <a:gd name="connsiteY3" fmla="*/ 637210 h 637210"/>
              <a:gd name="connsiteX4" fmla="*/ 444500 w 1371600"/>
              <a:gd name="connsiteY4" fmla="*/ 573710 h 637210"/>
              <a:gd name="connsiteX5" fmla="*/ 0 w 1371600"/>
              <a:gd name="connsiteY5" fmla="*/ 27610 h 637210"/>
              <a:gd name="connsiteX0" fmla="*/ 0 w 1371600"/>
              <a:gd name="connsiteY0" fmla="*/ 27610 h 637210"/>
              <a:gd name="connsiteX1" fmla="*/ 552450 w 1371600"/>
              <a:gd name="connsiteY1" fmla="*/ 116510 h 637210"/>
              <a:gd name="connsiteX2" fmla="*/ 946150 w 1371600"/>
              <a:gd name="connsiteY2" fmla="*/ 268910 h 637210"/>
              <a:gd name="connsiteX3" fmla="*/ 1371600 w 1371600"/>
              <a:gd name="connsiteY3" fmla="*/ 637210 h 637210"/>
              <a:gd name="connsiteX4" fmla="*/ 444500 w 1371600"/>
              <a:gd name="connsiteY4" fmla="*/ 573710 h 637210"/>
              <a:gd name="connsiteX5" fmla="*/ 0 w 1371600"/>
              <a:gd name="connsiteY5" fmla="*/ 27610 h 637210"/>
              <a:gd name="connsiteX0" fmla="*/ 0 w 1409700"/>
              <a:gd name="connsiteY0" fmla="*/ 30490 h 621040"/>
              <a:gd name="connsiteX1" fmla="*/ 590550 w 1409700"/>
              <a:gd name="connsiteY1" fmla="*/ 100340 h 621040"/>
              <a:gd name="connsiteX2" fmla="*/ 984250 w 1409700"/>
              <a:gd name="connsiteY2" fmla="*/ 252740 h 621040"/>
              <a:gd name="connsiteX3" fmla="*/ 1409700 w 1409700"/>
              <a:gd name="connsiteY3" fmla="*/ 621040 h 621040"/>
              <a:gd name="connsiteX4" fmla="*/ 482600 w 1409700"/>
              <a:gd name="connsiteY4" fmla="*/ 557540 h 621040"/>
              <a:gd name="connsiteX5" fmla="*/ 0 w 1409700"/>
              <a:gd name="connsiteY5" fmla="*/ 30490 h 621040"/>
              <a:gd name="connsiteX0" fmla="*/ 7079 w 1416779"/>
              <a:gd name="connsiteY0" fmla="*/ 30490 h 621040"/>
              <a:gd name="connsiteX1" fmla="*/ 597629 w 1416779"/>
              <a:gd name="connsiteY1" fmla="*/ 100340 h 621040"/>
              <a:gd name="connsiteX2" fmla="*/ 991329 w 1416779"/>
              <a:gd name="connsiteY2" fmla="*/ 252740 h 621040"/>
              <a:gd name="connsiteX3" fmla="*/ 1416779 w 1416779"/>
              <a:gd name="connsiteY3" fmla="*/ 621040 h 621040"/>
              <a:gd name="connsiteX4" fmla="*/ 489679 w 1416779"/>
              <a:gd name="connsiteY4" fmla="*/ 557540 h 621040"/>
              <a:gd name="connsiteX5" fmla="*/ 7079 w 1416779"/>
              <a:gd name="connsiteY5" fmla="*/ 30490 h 621040"/>
              <a:gd name="connsiteX0" fmla="*/ 0 w 1409700"/>
              <a:gd name="connsiteY0" fmla="*/ 30490 h 621040"/>
              <a:gd name="connsiteX1" fmla="*/ 590550 w 1409700"/>
              <a:gd name="connsiteY1" fmla="*/ 100340 h 621040"/>
              <a:gd name="connsiteX2" fmla="*/ 984250 w 1409700"/>
              <a:gd name="connsiteY2" fmla="*/ 252740 h 621040"/>
              <a:gd name="connsiteX3" fmla="*/ 1409700 w 1409700"/>
              <a:gd name="connsiteY3" fmla="*/ 621040 h 621040"/>
              <a:gd name="connsiteX4" fmla="*/ 482600 w 1409700"/>
              <a:gd name="connsiteY4" fmla="*/ 557540 h 621040"/>
              <a:gd name="connsiteX5" fmla="*/ 0 w 1409700"/>
              <a:gd name="connsiteY5" fmla="*/ 30490 h 621040"/>
              <a:gd name="connsiteX0" fmla="*/ 57816 w 1467516"/>
              <a:gd name="connsiteY0" fmla="*/ 30490 h 621040"/>
              <a:gd name="connsiteX1" fmla="*/ 648366 w 1467516"/>
              <a:gd name="connsiteY1" fmla="*/ 100340 h 621040"/>
              <a:gd name="connsiteX2" fmla="*/ 1042066 w 1467516"/>
              <a:gd name="connsiteY2" fmla="*/ 252740 h 621040"/>
              <a:gd name="connsiteX3" fmla="*/ 1467516 w 1467516"/>
              <a:gd name="connsiteY3" fmla="*/ 621040 h 621040"/>
              <a:gd name="connsiteX4" fmla="*/ 540416 w 1467516"/>
              <a:gd name="connsiteY4" fmla="*/ 557540 h 621040"/>
              <a:gd name="connsiteX5" fmla="*/ 76866 w 1467516"/>
              <a:gd name="connsiteY5" fmla="*/ 138440 h 621040"/>
              <a:gd name="connsiteX6" fmla="*/ 57816 w 1467516"/>
              <a:gd name="connsiteY6" fmla="*/ 30490 h 621040"/>
              <a:gd name="connsiteX0" fmla="*/ 60382 w 1463732"/>
              <a:gd name="connsiteY0" fmla="*/ 27610 h 637210"/>
              <a:gd name="connsiteX1" fmla="*/ 644582 w 1463732"/>
              <a:gd name="connsiteY1" fmla="*/ 116510 h 637210"/>
              <a:gd name="connsiteX2" fmla="*/ 1038282 w 1463732"/>
              <a:gd name="connsiteY2" fmla="*/ 268910 h 637210"/>
              <a:gd name="connsiteX3" fmla="*/ 1463732 w 1463732"/>
              <a:gd name="connsiteY3" fmla="*/ 637210 h 637210"/>
              <a:gd name="connsiteX4" fmla="*/ 536632 w 1463732"/>
              <a:gd name="connsiteY4" fmla="*/ 573710 h 637210"/>
              <a:gd name="connsiteX5" fmla="*/ 73082 w 1463732"/>
              <a:gd name="connsiteY5" fmla="*/ 154610 h 637210"/>
              <a:gd name="connsiteX6" fmla="*/ 60382 w 1463732"/>
              <a:gd name="connsiteY6" fmla="*/ 27610 h 637210"/>
              <a:gd name="connsiteX0" fmla="*/ 149127 w 1419127"/>
              <a:gd name="connsiteY0" fmla="*/ 29469 h 626369"/>
              <a:gd name="connsiteX1" fmla="*/ 599977 w 1419127"/>
              <a:gd name="connsiteY1" fmla="*/ 105669 h 626369"/>
              <a:gd name="connsiteX2" fmla="*/ 993677 w 1419127"/>
              <a:gd name="connsiteY2" fmla="*/ 258069 h 626369"/>
              <a:gd name="connsiteX3" fmla="*/ 1419127 w 1419127"/>
              <a:gd name="connsiteY3" fmla="*/ 626369 h 626369"/>
              <a:gd name="connsiteX4" fmla="*/ 492027 w 1419127"/>
              <a:gd name="connsiteY4" fmla="*/ 562869 h 626369"/>
              <a:gd name="connsiteX5" fmla="*/ 28477 w 1419127"/>
              <a:gd name="connsiteY5" fmla="*/ 143769 h 626369"/>
              <a:gd name="connsiteX6" fmla="*/ 149127 w 1419127"/>
              <a:gd name="connsiteY6" fmla="*/ 29469 h 626369"/>
              <a:gd name="connsiteX0" fmla="*/ 149127 w 1419127"/>
              <a:gd name="connsiteY0" fmla="*/ 1048 h 597948"/>
              <a:gd name="connsiteX1" fmla="*/ 599977 w 1419127"/>
              <a:gd name="connsiteY1" fmla="*/ 77248 h 597948"/>
              <a:gd name="connsiteX2" fmla="*/ 993677 w 1419127"/>
              <a:gd name="connsiteY2" fmla="*/ 229648 h 597948"/>
              <a:gd name="connsiteX3" fmla="*/ 1419127 w 1419127"/>
              <a:gd name="connsiteY3" fmla="*/ 597948 h 597948"/>
              <a:gd name="connsiteX4" fmla="*/ 492027 w 1419127"/>
              <a:gd name="connsiteY4" fmla="*/ 534448 h 597948"/>
              <a:gd name="connsiteX5" fmla="*/ 28477 w 1419127"/>
              <a:gd name="connsiteY5" fmla="*/ 115348 h 597948"/>
              <a:gd name="connsiteX6" fmla="*/ 149127 w 1419127"/>
              <a:gd name="connsiteY6" fmla="*/ 1048 h 597948"/>
              <a:gd name="connsiteX0" fmla="*/ 149127 w 1493503"/>
              <a:gd name="connsiteY0" fmla="*/ 1048 h 597948"/>
              <a:gd name="connsiteX1" fmla="*/ 599977 w 1493503"/>
              <a:gd name="connsiteY1" fmla="*/ 77248 h 597948"/>
              <a:gd name="connsiteX2" fmla="*/ 993677 w 1493503"/>
              <a:gd name="connsiteY2" fmla="*/ 229648 h 597948"/>
              <a:gd name="connsiteX3" fmla="*/ 1393727 w 1493503"/>
              <a:gd name="connsiteY3" fmla="*/ 496347 h 597948"/>
              <a:gd name="connsiteX4" fmla="*/ 1419127 w 1493503"/>
              <a:gd name="connsiteY4" fmla="*/ 597948 h 597948"/>
              <a:gd name="connsiteX5" fmla="*/ 492027 w 1493503"/>
              <a:gd name="connsiteY5" fmla="*/ 534448 h 597948"/>
              <a:gd name="connsiteX6" fmla="*/ 28477 w 1493503"/>
              <a:gd name="connsiteY6" fmla="*/ 115348 h 597948"/>
              <a:gd name="connsiteX7" fmla="*/ 149127 w 1493503"/>
              <a:gd name="connsiteY7" fmla="*/ 1048 h 597948"/>
              <a:gd name="connsiteX0" fmla="*/ 149127 w 1472257"/>
              <a:gd name="connsiteY0" fmla="*/ 1048 h 597948"/>
              <a:gd name="connsiteX1" fmla="*/ 599977 w 1472257"/>
              <a:gd name="connsiteY1" fmla="*/ 77248 h 597948"/>
              <a:gd name="connsiteX2" fmla="*/ 993677 w 1472257"/>
              <a:gd name="connsiteY2" fmla="*/ 229648 h 597948"/>
              <a:gd name="connsiteX3" fmla="*/ 1393727 w 1472257"/>
              <a:gd name="connsiteY3" fmla="*/ 496347 h 597948"/>
              <a:gd name="connsiteX4" fmla="*/ 1419127 w 1472257"/>
              <a:gd name="connsiteY4" fmla="*/ 597948 h 597948"/>
              <a:gd name="connsiteX5" fmla="*/ 492027 w 1472257"/>
              <a:gd name="connsiteY5" fmla="*/ 534448 h 597948"/>
              <a:gd name="connsiteX6" fmla="*/ 28477 w 1472257"/>
              <a:gd name="connsiteY6" fmla="*/ 115348 h 597948"/>
              <a:gd name="connsiteX7" fmla="*/ 149127 w 1472257"/>
              <a:gd name="connsiteY7" fmla="*/ 1048 h 597948"/>
              <a:gd name="connsiteX0" fmla="*/ 149127 w 1468049"/>
              <a:gd name="connsiteY0" fmla="*/ 1048 h 597948"/>
              <a:gd name="connsiteX1" fmla="*/ 599977 w 1468049"/>
              <a:gd name="connsiteY1" fmla="*/ 77248 h 597948"/>
              <a:gd name="connsiteX2" fmla="*/ 993677 w 1468049"/>
              <a:gd name="connsiteY2" fmla="*/ 229648 h 597948"/>
              <a:gd name="connsiteX3" fmla="*/ 1368327 w 1468049"/>
              <a:gd name="connsiteY3" fmla="*/ 432847 h 597948"/>
              <a:gd name="connsiteX4" fmla="*/ 1419127 w 1468049"/>
              <a:gd name="connsiteY4" fmla="*/ 597948 h 597948"/>
              <a:gd name="connsiteX5" fmla="*/ 492027 w 1468049"/>
              <a:gd name="connsiteY5" fmla="*/ 534448 h 597948"/>
              <a:gd name="connsiteX6" fmla="*/ 28477 w 1468049"/>
              <a:gd name="connsiteY6" fmla="*/ 115348 h 597948"/>
              <a:gd name="connsiteX7" fmla="*/ 149127 w 1468049"/>
              <a:gd name="connsiteY7" fmla="*/ 1048 h 597948"/>
              <a:gd name="connsiteX0" fmla="*/ 149127 w 1368327"/>
              <a:gd name="connsiteY0" fmla="*/ 1048 h 566198"/>
              <a:gd name="connsiteX1" fmla="*/ 599977 w 1368327"/>
              <a:gd name="connsiteY1" fmla="*/ 77248 h 566198"/>
              <a:gd name="connsiteX2" fmla="*/ 993677 w 1368327"/>
              <a:gd name="connsiteY2" fmla="*/ 229648 h 566198"/>
              <a:gd name="connsiteX3" fmla="*/ 1368327 w 1368327"/>
              <a:gd name="connsiteY3" fmla="*/ 432847 h 566198"/>
              <a:gd name="connsiteX4" fmla="*/ 1273077 w 1368327"/>
              <a:gd name="connsiteY4" fmla="*/ 566198 h 566198"/>
              <a:gd name="connsiteX5" fmla="*/ 492027 w 1368327"/>
              <a:gd name="connsiteY5" fmla="*/ 534448 h 566198"/>
              <a:gd name="connsiteX6" fmla="*/ 28477 w 1368327"/>
              <a:gd name="connsiteY6" fmla="*/ 115348 h 566198"/>
              <a:gd name="connsiteX7" fmla="*/ 149127 w 1368327"/>
              <a:gd name="connsiteY7" fmla="*/ 1048 h 566198"/>
              <a:gd name="connsiteX0" fmla="*/ 149127 w 1368327"/>
              <a:gd name="connsiteY0" fmla="*/ 1048 h 566198"/>
              <a:gd name="connsiteX1" fmla="*/ 599977 w 1368327"/>
              <a:gd name="connsiteY1" fmla="*/ 77248 h 566198"/>
              <a:gd name="connsiteX2" fmla="*/ 993677 w 1368327"/>
              <a:gd name="connsiteY2" fmla="*/ 229648 h 566198"/>
              <a:gd name="connsiteX3" fmla="*/ 1368327 w 1368327"/>
              <a:gd name="connsiteY3" fmla="*/ 432847 h 566198"/>
              <a:gd name="connsiteX4" fmla="*/ 1273077 w 1368327"/>
              <a:gd name="connsiteY4" fmla="*/ 566198 h 566198"/>
              <a:gd name="connsiteX5" fmla="*/ 555527 w 1368327"/>
              <a:gd name="connsiteY5" fmla="*/ 521748 h 566198"/>
              <a:gd name="connsiteX6" fmla="*/ 28477 w 1368327"/>
              <a:gd name="connsiteY6" fmla="*/ 115348 h 566198"/>
              <a:gd name="connsiteX7" fmla="*/ 149127 w 1368327"/>
              <a:gd name="connsiteY7" fmla="*/ 1048 h 56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27" h="566198">
                <a:moveTo>
                  <a:pt x="149127" y="1048"/>
                </a:moveTo>
                <a:cubicBezTo>
                  <a:pt x="318460" y="-7419"/>
                  <a:pt x="442285" y="37031"/>
                  <a:pt x="599977" y="77248"/>
                </a:cubicBezTo>
                <a:cubicBezTo>
                  <a:pt x="757669" y="117465"/>
                  <a:pt x="866677" y="155565"/>
                  <a:pt x="993677" y="229648"/>
                </a:cubicBezTo>
                <a:cubicBezTo>
                  <a:pt x="1120677" y="303731"/>
                  <a:pt x="1297419" y="371464"/>
                  <a:pt x="1368327" y="432847"/>
                </a:cubicBezTo>
                <a:cubicBezTo>
                  <a:pt x="1337635" y="405330"/>
                  <a:pt x="1418069" y="564081"/>
                  <a:pt x="1273077" y="566198"/>
                </a:cubicBezTo>
                <a:lnTo>
                  <a:pt x="555527" y="521748"/>
                </a:lnTo>
                <a:cubicBezTo>
                  <a:pt x="323752" y="437081"/>
                  <a:pt x="108910" y="203190"/>
                  <a:pt x="28477" y="115348"/>
                </a:cubicBezTo>
                <a:cubicBezTo>
                  <a:pt x="-51956" y="27506"/>
                  <a:pt x="53877" y="3165"/>
                  <a:pt x="149127" y="10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0" y="1384508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গন্ধকুঠী </a:t>
            </a:r>
            <a:r>
              <a:rPr lang="bn-BD" sz="32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5645" y="3332202"/>
            <a:ext cx="2855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আনন্দবোধি বৃক্ষ ও স্তূপ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6076" y="5130225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600" dirty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build="p"/>
      <p:bldP spid="12" grpId="0" animBg="1"/>
      <p:bldP spid="23" grpId="0"/>
      <p:bldP spid="2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3" r="3110" b="22930"/>
          <a:stretch/>
        </p:blipFill>
        <p:spPr>
          <a:xfrm rot="5400000">
            <a:off x="1683334" y="218460"/>
            <a:ext cx="5777332" cy="5492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1391" y="2946101"/>
            <a:ext cx="859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1391" y="735438"/>
            <a:ext cx="1959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 ও বিহার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19" y="1726901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গন্ধকুঠী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933" y="2717501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31" y="4241501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 ও বিহার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3697" y="5003501"/>
            <a:ext cx="92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0634" y="3327101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391" y="3860501"/>
            <a:ext cx="2855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আনন্দবোধি বৃক্ষ ও স্তূপ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1391" y="1858703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স্তূপ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391" y="1325303"/>
            <a:ext cx="859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en-US" sz="3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682" y="888701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স্তূপ ও পুকুর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0" y="1012437"/>
            <a:ext cx="762000" cy="56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54375" y="1529821"/>
            <a:ext cx="941625" cy="4497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7400" y="3034957"/>
            <a:ext cx="266700" cy="44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20437" y="1602303"/>
            <a:ext cx="3755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57800" y="3860501"/>
            <a:ext cx="838200" cy="1726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562600" y="1117303"/>
            <a:ext cx="685800" cy="3047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3" idx="3"/>
          </p:cNvCxnSpPr>
          <p:nvPr/>
        </p:nvCxnSpPr>
        <p:spPr>
          <a:xfrm flipH="1" flipV="1">
            <a:off x="2462156" y="1181089"/>
            <a:ext cx="890644" cy="2923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5" idx="3"/>
          </p:cNvCxnSpPr>
          <p:nvPr/>
        </p:nvCxnSpPr>
        <p:spPr>
          <a:xfrm flipH="1">
            <a:off x="2462156" y="1979552"/>
            <a:ext cx="1576444" cy="397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462156" y="3009601"/>
            <a:ext cx="788222" cy="490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423808" y="3619490"/>
            <a:ext cx="826570" cy="120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418749" y="4533889"/>
            <a:ext cx="418344" cy="130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418749" y="4914889"/>
            <a:ext cx="1062695" cy="380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124200" y="431501"/>
            <a:ext cx="2162340" cy="40793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EB47D7"/>
                </a:solidFill>
                <a:latin typeface="NikoshBAN" pitchFamily="2" charset="0"/>
                <a:cs typeface="NikoshBAN" pitchFamily="2" charset="0"/>
              </a:rPr>
              <a:t>জেতবন বিহার</a:t>
            </a:r>
            <a:endParaRPr lang="en-US" sz="3200" dirty="0">
              <a:solidFill>
                <a:srgbClr val="EB47D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715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 রাজকুমার বিহারের তোরণ নির্মাণ করে দেন। পরবর্তীকালে তোরণের </a:t>
            </a:r>
            <a:endParaRPr lang="en-US" sz="300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smtClean="0">
                <a:latin typeface="NikoshBAN" pitchFamily="2" charset="0"/>
                <a:cs typeface="NikoshBAN" pitchFamily="2" charset="0"/>
              </a:rPr>
              <a:t>পাশে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সম্রাট অশোক উঁচু স্তম্ভ নির্মাণ করেন।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3" b="11683"/>
          <a:stretch/>
        </p:blipFill>
        <p:spPr>
          <a:xfrm>
            <a:off x="228600" y="228600"/>
            <a:ext cx="5486400" cy="4156364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71" r="7117" b="11753"/>
          <a:stretch/>
        </p:blipFill>
        <p:spPr>
          <a:xfrm>
            <a:off x="304800" y="318655"/>
            <a:ext cx="2286000" cy="2286000"/>
          </a:xfrm>
          <a:prstGeom prst="ellipse">
            <a:avLst/>
          </a:prstGeom>
          <a:ln w="28575">
            <a:solidFill>
              <a:srgbClr val="FF00FF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" t="1846" r="2205" b="2155"/>
          <a:stretch/>
        </p:blipFill>
        <p:spPr>
          <a:xfrm>
            <a:off x="6103193" y="228600"/>
            <a:ext cx="2667000" cy="2667000"/>
          </a:xfrm>
          <a:prstGeom prst="ellipse">
            <a:avLst/>
          </a:prstGeom>
          <a:ln w="12700">
            <a:solidFill>
              <a:srgbClr val="66FF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1708" y="4343400"/>
            <a:ext cx="87805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শ্রেষ্ঠী সুদত্ত ছিলেন দানবীর। সমগ্র ভারতবর্ষে তাঁর দানকার্যের সুখ্যাতি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পড়েছিল। তিনি অনাথের পিণ্ড দাতা ছিলেন বলে ‘অনাথপিণ্ডিক’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নামে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খ্যাত হন। জেতবন বিহারের চারিদিকে প্রচুর গাছপালা ও ধ্যান সাধনার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অনুকূল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পরিবেশ ছিল। তাই বুদ্ধ এই বিহার খুব পছন্দ করতেন। তিনি এখানে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ঊনিস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বর্ষাবাস পালন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 কালের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গর্ভে জেতবন বিহারটি হারিয়ে যায়।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2693" y="2907636"/>
            <a:ext cx="3048001" cy="1477328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দস্যু অঙ্গুলিমালকে বুদ্ধ জেতবন বিহারে দীক্ষা দান করেছিলেন।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902" y="1753760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অঙ্গুলিমাল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78873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সুদত্ত (অনাথপিণ্ডিক)</a:t>
            </a:r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3849469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জেতবন বিহার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" t="6386" r="60923" b="4662"/>
          <a:stretch/>
        </p:blipFill>
        <p:spPr>
          <a:xfrm>
            <a:off x="457200" y="169981"/>
            <a:ext cx="3200400" cy="4572000"/>
          </a:xfrm>
          <a:prstGeom prst="roundRect">
            <a:avLst/>
          </a:prstGeom>
          <a:ln w="19050">
            <a:solidFill>
              <a:srgbClr val="00FF00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7" r="2487"/>
          <a:stretch/>
        </p:blipFill>
        <p:spPr>
          <a:xfrm>
            <a:off x="5486400" y="169981"/>
            <a:ext cx="3200400" cy="4572000"/>
          </a:xfrm>
          <a:prstGeom prst="roundRect">
            <a:avLst/>
          </a:prstGeom>
          <a:ln w="19050">
            <a:solidFill>
              <a:srgbClr val="00FF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55864" y="4800600"/>
            <a:ext cx="8832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পঞ্চম শতকের প্রথম দিকে পরিব্রাজক ফা-হিয়েন যখন শ্রাবস্তীতে এসেছিলেন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তখন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তিনি ধ্বংসপ্রায় বিহারটি দেখতে পান। সপ্তম শতকের দিকে পরিব্রাজক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হিউয়েন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সাঙ শ্রাবস্তীতে এসেছিলেন। তখন তিনি বিহারের ধ্বংসপ্রাপ্ত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ভিত্তিভূমি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ছাড়া কিছুই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দেখেননি।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038600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ফা-হিয়েন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078069"/>
            <a:ext cx="1946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হিউয়েন সাঙ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3244" y="457200"/>
            <a:ext cx="1917513" cy="707886"/>
          </a:xfrm>
          <a:prstGeom prst="rect">
            <a:avLst/>
          </a:prstGeom>
          <a:solidFill>
            <a:srgbClr val="CAF6D4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75" y="2514600"/>
            <a:ext cx="84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অনাথপিণ্ডিক কে ছিলেন? কেন তার নাম অনাথপিণ্ডিক হয়েছিল?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" y="228600"/>
            <a:ext cx="4023360" cy="3200400"/>
          </a:xfrm>
          <a:prstGeom prst="roundRect">
            <a:avLst>
              <a:gd name="adj" fmla="val 5727"/>
            </a:avLst>
          </a:prstGeom>
          <a:ln>
            <a:solidFill>
              <a:srgbClr val="FF00FF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343400" y="228600"/>
            <a:ext cx="4572000" cy="3200400"/>
          </a:xfrm>
          <a:prstGeom prst="roundRect">
            <a:avLst>
              <a:gd name="adj" fmla="val 5044"/>
            </a:avLst>
          </a:prstGeom>
          <a:ln>
            <a:solidFill>
              <a:srgbClr val="FF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7640" y="3429000"/>
            <a:ext cx="88322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ভারত সরকার ১৯৯১ সালে এ স্থানে খননকার্য পরিচালনা করে অনেক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প্রত্নতাত্ত্বিক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নিদর্শন উদ্ধার করেন।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মিগার মাতা বিশাখা শ্রাবস্তীতে ‘পূর্বারাম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’ নির্মাণ করে বুদ্ধকে দান করেছিলেন। এ বিহারটি ছিল দ্বিতল বিশিষ্ট।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বুদ্ধ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শ্রাবস্তীতে বসবাস করে অনেক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ধর্মোপদেশ দান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করেছেন। তিনি এখানে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অনেক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গুরুত্বপূর্ণ সূত্র দেশনা করেছেন যা ত্রিপিটকে পাওয়া যায়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। শ্রাবস্তীতে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বুদ্ধের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সবচেয়ে বেশি অনুসারী ছিলেন। শ্রাবস্তীতে বুদ্ধের জীবন ও কর্মের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অনেক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স্মৃতি বিজরিত আছে। তাই এ স্থান বৌদ্ধদের কাছে অতি পবিত্র তীর্থ।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858869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বিশাখা</a:t>
            </a:r>
            <a:endParaRPr lang="en-US" sz="3600" dirty="0">
              <a:solidFill>
                <a:srgbClr val="33CC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782669"/>
            <a:ext cx="219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পূর্বারাম বিহার</a:t>
            </a:r>
            <a:endParaRPr lang="en-US" sz="3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rgbClr val="B1F1C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শ্রাবস্তীতে যে বিহারগুলো নির্মিত হয়েছিল, সেগুলোর নাম ও কে কে নির্মাণ করেছিলেন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242" y="152400"/>
            <a:ext cx="115768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কোশল রাজ্যের রাজধানীর 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21271"/>
            <a:ext cx="675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রাজগৃহ  (খ) শ্রাবস্তী  (গ) বৈশালী  (ঘ) কপিলাবস্তু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56742"/>
            <a:ext cx="662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জেতবন বিহারে বুদ্ধ কত বর্ষা অতিবাহিত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92213"/>
            <a:ext cx="545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সতের (খ) আঠার (গ) ঊনিশ  (ঘ) বিশ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27684"/>
            <a:ext cx="5843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ব্যাবসা বাণিজ্যের অন্যতম প্রাণকেন্দ্র 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63155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বৈশালী (খ) সারনাথ (গ) শ্রাবস্তী (ঘ) মগধ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057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298626"/>
            <a:ext cx="4717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জেতবন বিহার কে নির্মাণ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34097"/>
            <a:ext cx="7420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রাজা বিম্বিসার (খ) শ্রেষ্ঠী সুদত্ত (গ) বিশাখা  (ঘ) জীবক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69568"/>
            <a:ext cx="3573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অনাথপিণ্ডিক নাম 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60503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সম্রাট অশোক (খ)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শ্রেষ্ঠী সুদত্ত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প্রসেজিৎ  (ঘ) রাজকুমার জেত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972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2810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657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9238" y="45630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040510"/>
            <a:ext cx="809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রাজা প্রসেনজিৎ কোন বিহার নির্মাণ করে বুদ্ধকে দান করেন?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6014" y="58584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2860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বহুনির্বাচনি প্রশ্ন-</a:t>
            </a:r>
            <a:endParaRPr lang="en-US" sz="3200" b="1" dirty="0"/>
          </a:p>
        </p:txBody>
      </p:sp>
      <p:sp>
        <p:nvSpPr>
          <p:cNvPr id="30" name="Oval 29"/>
          <p:cNvSpPr/>
          <p:nvPr/>
        </p:nvSpPr>
        <p:spPr>
          <a:xfrm>
            <a:off x="6934200" y="152400"/>
            <a:ext cx="2011680" cy="201168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CAF6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324600" y="22402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87193" y="22402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05897" y="30784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05897" y="22402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4600" y="30784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087193" y="3078480"/>
            <a:ext cx="731520" cy="731520"/>
          </a:xfrm>
          <a:prstGeom prst="ellipse">
            <a:avLst/>
          </a:prstGeom>
          <a:solidFill>
            <a:srgbClr val="70E68C"/>
          </a:solidFill>
          <a:ln w="38100">
            <a:solidFill>
              <a:srgbClr val="B1F1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5475982"/>
            <a:ext cx="5828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জেতবন বিহার (খ) বেণুবন বিহার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জীবকারাম বিহার  (ঘ) রাজাকারাম বিহার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6375" y="358914"/>
            <a:ext cx="19912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বৌদ্ধধর্মের প্রচার ও প্রসারে শ্রাবস্তীর অবদান উল্লেখ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48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" t="1282" r="987" b="1280"/>
          <a:stretch/>
        </p:blipFill>
        <p:spPr>
          <a:xfrm>
            <a:off x="297180" y="586740"/>
            <a:ext cx="8549640" cy="5684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685800"/>
            <a:ext cx="4876800" cy="182880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4188" y="5616714"/>
            <a:ext cx="2824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অনাথপিণ্ডিক স্তূপ</a:t>
            </a:r>
            <a:endParaRPr lang="en-US" sz="4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681" y="1967062"/>
            <a:ext cx="4440638" cy="29238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ঐতিহ্য ও দর্শনীয় 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শ্রাবস্তী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৪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১০২-১০৩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B1F1C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3416320"/>
          </a:xfrm>
          <a:prstGeom prst="rect">
            <a:avLst/>
          </a:prstGeom>
          <a:noFill/>
          <a:ln>
            <a:solidFill>
              <a:srgbClr val="70E68C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রাজা প্রসেনজিৎ-এর পরিচয়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শ্রাবস্তীর বিখ্যাত বিহারগুলোর নাম উল্লেখসহ কে কে নির্মাণ করেছিলেন তা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শ্রাবস্তীর জেতবন বিহার নির্মাণের বিষয়ে বলতে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বৌদ্ধধর্মে শ্রাবস্তীর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163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791200" cy="6536816"/>
          </a:xfrm>
          <a:prstGeom prst="rect">
            <a:avLst/>
          </a:prstGeom>
          <a:ln w="12700">
            <a:solidFill>
              <a:srgbClr val="FF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24842" r="29498" b="57241"/>
          <a:stretch/>
        </p:blipFill>
        <p:spPr>
          <a:xfrm>
            <a:off x="4419600" y="816429"/>
            <a:ext cx="4495800" cy="2460171"/>
          </a:xfrm>
          <a:prstGeom prst="roundRect">
            <a:avLst/>
          </a:prstGeom>
          <a:ln w="12700">
            <a:solidFill>
              <a:srgbClr val="FF00FF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133600" y="1752600"/>
            <a:ext cx="2209800" cy="1219200"/>
          </a:xfrm>
          <a:prstGeom prst="roundRect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 rot="17998347">
            <a:off x="3522246" y="926162"/>
            <a:ext cx="954156" cy="5308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3657600"/>
            <a:ext cx="286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শ্রাবস্তী প্রাচীন কোশল রাজ্যের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রাজধানী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18288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1260764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51108" y="1828800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কোশল</a:t>
            </a:r>
            <a:endParaRPr lang="en-US" sz="36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1876" y="877669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শ্রাবস্তী</a:t>
            </a:r>
            <a:endParaRPr lang="en-US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3" grpId="0" animBg="1"/>
      <p:bldP spid="3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3810000" cy="384625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4074855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বুদ্ধের সময়কালে কোশল রাজ্যের রাজা ছিলেন প্রসেনজিৎ। তিনি বুদ্ধের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 ভক্ত ছিলেন। বৌদ্ধধর্মের প্রসার-প্রসারে তাঁর অনেক অবদান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তিনি রাজাকারাম বিহার নির্মাণ করে বুদ্ধকে দান করেছিলেন। 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রাজা প্রসেনজিৎ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রানি মল্লিকাদেবীর অনুরোধে নির্মাণ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করেছিলেন। এটি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‘মল্লিকারাম’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নামেও পরিচিত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4631" y="3468469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রাজা প্রসেনজিৎ</a:t>
            </a:r>
            <a:endParaRPr lang="en-US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2730"/>
          <a:stretch/>
        </p:blipFill>
        <p:spPr>
          <a:xfrm>
            <a:off x="4191000" y="3456432"/>
            <a:ext cx="4754880" cy="3172968"/>
          </a:xfrm>
          <a:prstGeom prst="rect">
            <a:avLst/>
          </a:prstGeom>
          <a:ln>
            <a:solidFill>
              <a:srgbClr val="EB47D7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46" b="13250"/>
          <a:stretch/>
        </p:blipFill>
        <p:spPr>
          <a:xfrm>
            <a:off x="198120" y="228600"/>
            <a:ext cx="4754880" cy="3172968"/>
          </a:xfrm>
          <a:prstGeom prst="rect">
            <a:avLst/>
          </a:prstGeom>
          <a:ln>
            <a:solidFill>
              <a:srgbClr val="EB47D7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3896723"/>
            <a:ext cx="3307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প্রাচীনকালে শ্রাবস্তী উত্তর ভারতের সর্বশ্রেষ্ঠ জনপদ এবং ব্যবসা বানিজ্যের অন্যতম প্রাণকেন্দ্র 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78266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সাহেত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6589" y="5943600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মাহেত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32228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শ্রাবস্তীর বর্তমান নাম সাহেত-মাহেত। এটি বর্তমানে উত্তর ভারতের গোণ্ডা জেলায় অবস্থিত।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4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5200"/>
            <a:ext cx="4572000" cy="32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" t="3852" r="2549" b="8989"/>
          <a:stretch/>
        </p:blipFill>
        <p:spPr>
          <a:xfrm>
            <a:off x="228600" y="152400"/>
            <a:ext cx="4572000" cy="32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75860" y="208643"/>
            <a:ext cx="3939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শ্রাবস্তীতে অনেক শ্রেষ্ঠী (ধনী ব্যক্তি) বাস করতেন। শ্রেষ্ঠী সুদত্ত বুদ্ধের সময়কালে শ্রাবস্তীর শ্রেষ্ট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ধনী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ছিলেন। তিনি বুদ্ধকে গভীরভাবে শ্রদ্ধা করতেন।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0"/>
            <a:ext cx="3939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বুদ্ধের বসবাসের জন্য তিনি শ্রাবস্তীতে বিখ্যাত জেতবন বিহার নির্মাণ করেন।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9404" y="6059269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জেতবন বিহার</a:t>
            </a:r>
            <a:endParaRPr lang="en-US" sz="3600" dirty="0">
              <a:solidFill>
                <a:srgbClr val="CCFF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233" y="2782669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সুদত্ত (অনাথপিণ্ডিক)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0" t="6904" r="8149" b="-1225"/>
          <a:stretch/>
        </p:blipFill>
        <p:spPr>
          <a:xfrm>
            <a:off x="167640" y="138545"/>
            <a:ext cx="2743200" cy="4206240"/>
          </a:xfrm>
          <a:prstGeom prst="roundRect">
            <a:avLst/>
          </a:prstGeom>
          <a:ln>
            <a:solidFill>
              <a:srgbClr val="EB47D7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38545"/>
            <a:ext cx="5760720" cy="420624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" y="4419600"/>
            <a:ext cx="2926080" cy="193899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জেতবন বিহার নির্মাণের জন্য জায়গাটি মনোনীত করেছিলেন বুদ্ধের অগ্রশ্রাবক সারিপুত্র।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343400"/>
            <a:ext cx="586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এটি ছিল জেত রাজকুমারের উদ্যান। এটি বিক্রয় করতে রাজি না হলে বুদ্ধভক্ত শ্রেষ্ঠী সুদত্ত জমির আয়তনের সমপরিমাণ স্বর্ণমুদ্রা ছড়িয়ে দিয়ে স্থানটি ক্রয় করেন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এবং সেখানে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জেতবন বিহার নির্মাণ করেন।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1869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অগ্রশ্রাবক সারিপুত্র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3778" y="3291244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সুদত্ত (অনাথপিণ্ডিক)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754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134</cp:revision>
  <dcterms:created xsi:type="dcterms:W3CDTF">2006-08-16T00:00:00Z</dcterms:created>
  <dcterms:modified xsi:type="dcterms:W3CDTF">2021-05-13T08:40:41Z</dcterms:modified>
</cp:coreProperties>
</file>